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3" r:id="rId15"/>
    <p:sldId id="268" r:id="rId16"/>
    <p:sldId id="274" r:id="rId17"/>
    <p:sldId id="269" r:id="rId18"/>
    <p:sldId id="270" r:id="rId19"/>
    <p:sldId id="271"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6052" autoAdjust="0"/>
  </p:normalViewPr>
  <p:slideViewPr>
    <p:cSldViewPr snapToGrid="0">
      <p:cViewPr varScale="1">
        <p:scale>
          <a:sx n="70" d="100"/>
          <a:sy n="70" d="100"/>
        </p:scale>
        <p:origin x="13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8C5517-A738-42F2-816D-3701F640AA0F}" type="datetimeFigureOut">
              <a:rPr lang="tr-TR" smtClean="0"/>
              <a:t>14.10.2014</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D1D54B-BEA2-49D3-BC3C-B7715C560FDA}" type="slidenum">
              <a:rPr lang="tr-TR" smtClean="0"/>
              <a:t>‹#›</a:t>
            </a:fld>
            <a:endParaRPr lang="tr-TR"/>
          </a:p>
        </p:txBody>
      </p:sp>
    </p:spTree>
    <p:extLst>
      <p:ext uri="{BB962C8B-B14F-4D97-AF65-F5344CB8AC3E}">
        <p14:creationId xmlns:p14="http://schemas.microsoft.com/office/powerpoint/2010/main" val="1071935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0D1D54B-BEA2-49D3-BC3C-B7715C560FDA}" type="slidenum">
              <a:rPr lang="tr-TR" smtClean="0"/>
              <a:t>2</a:t>
            </a:fld>
            <a:endParaRPr lang="tr-TR"/>
          </a:p>
        </p:txBody>
      </p:sp>
    </p:spTree>
    <p:extLst>
      <p:ext uri="{BB962C8B-B14F-4D97-AF65-F5344CB8AC3E}">
        <p14:creationId xmlns:p14="http://schemas.microsoft.com/office/powerpoint/2010/main" val="3757285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ayt Numarası Yer Tutucusu 3"/>
          <p:cNvSpPr>
            <a:spLocks noGrp="1"/>
          </p:cNvSpPr>
          <p:nvPr>
            <p:ph type="sldNum" sz="quarter" idx="10"/>
          </p:nvPr>
        </p:nvSpPr>
        <p:spPr/>
        <p:txBody>
          <a:bodyPr/>
          <a:lstStyle/>
          <a:p>
            <a:fld id="{40D1D54B-BEA2-49D3-BC3C-B7715C560FDA}" type="slidenum">
              <a:rPr lang="tr-TR" smtClean="0"/>
              <a:t>11</a:t>
            </a:fld>
            <a:endParaRPr lang="tr-TR"/>
          </a:p>
        </p:txBody>
      </p:sp>
    </p:spTree>
    <p:extLst>
      <p:ext uri="{BB962C8B-B14F-4D97-AF65-F5344CB8AC3E}">
        <p14:creationId xmlns:p14="http://schemas.microsoft.com/office/powerpoint/2010/main" val="2047888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0D1D54B-BEA2-49D3-BC3C-B7715C560FDA}" type="slidenum">
              <a:rPr lang="tr-TR" smtClean="0"/>
              <a:t>12</a:t>
            </a:fld>
            <a:endParaRPr lang="tr-TR"/>
          </a:p>
        </p:txBody>
      </p:sp>
    </p:spTree>
    <p:extLst>
      <p:ext uri="{BB962C8B-B14F-4D97-AF65-F5344CB8AC3E}">
        <p14:creationId xmlns:p14="http://schemas.microsoft.com/office/powerpoint/2010/main" val="2052870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ayt Numarası Yer Tutucusu 3"/>
          <p:cNvSpPr>
            <a:spLocks noGrp="1"/>
          </p:cNvSpPr>
          <p:nvPr>
            <p:ph type="sldNum" sz="quarter" idx="10"/>
          </p:nvPr>
        </p:nvSpPr>
        <p:spPr/>
        <p:txBody>
          <a:bodyPr/>
          <a:lstStyle/>
          <a:p>
            <a:fld id="{40D1D54B-BEA2-49D3-BC3C-B7715C560FDA}" type="slidenum">
              <a:rPr lang="tr-TR" smtClean="0"/>
              <a:t>13</a:t>
            </a:fld>
            <a:endParaRPr lang="tr-TR"/>
          </a:p>
        </p:txBody>
      </p:sp>
    </p:spTree>
    <p:extLst>
      <p:ext uri="{BB962C8B-B14F-4D97-AF65-F5344CB8AC3E}">
        <p14:creationId xmlns:p14="http://schemas.microsoft.com/office/powerpoint/2010/main" val="1217868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0D1D54B-BEA2-49D3-BC3C-B7715C560FDA}" type="slidenum">
              <a:rPr lang="tr-TR" smtClean="0"/>
              <a:t>14</a:t>
            </a:fld>
            <a:endParaRPr lang="tr-TR"/>
          </a:p>
        </p:txBody>
      </p:sp>
    </p:spTree>
    <p:extLst>
      <p:ext uri="{BB962C8B-B14F-4D97-AF65-F5344CB8AC3E}">
        <p14:creationId xmlns:p14="http://schemas.microsoft.com/office/powerpoint/2010/main" val="1558293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0D1D54B-BEA2-49D3-BC3C-B7715C560FDA}" type="slidenum">
              <a:rPr lang="tr-TR" smtClean="0"/>
              <a:t>15</a:t>
            </a:fld>
            <a:endParaRPr lang="tr-TR"/>
          </a:p>
        </p:txBody>
      </p:sp>
    </p:spTree>
    <p:extLst>
      <p:ext uri="{BB962C8B-B14F-4D97-AF65-F5344CB8AC3E}">
        <p14:creationId xmlns:p14="http://schemas.microsoft.com/office/powerpoint/2010/main" val="2256520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0D1D54B-BEA2-49D3-BC3C-B7715C560FDA}" type="slidenum">
              <a:rPr lang="tr-TR" smtClean="0"/>
              <a:t>16</a:t>
            </a:fld>
            <a:endParaRPr lang="tr-TR"/>
          </a:p>
        </p:txBody>
      </p:sp>
    </p:spTree>
    <p:extLst>
      <p:ext uri="{BB962C8B-B14F-4D97-AF65-F5344CB8AC3E}">
        <p14:creationId xmlns:p14="http://schemas.microsoft.com/office/powerpoint/2010/main" val="583926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ayt Numarası Yer Tutucusu 3"/>
          <p:cNvSpPr>
            <a:spLocks noGrp="1"/>
          </p:cNvSpPr>
          <p:nvPr>
            <p:ph type="sldNum" sz="quarter" idx="10"/>
          </p:nvPr>
        </p:nvSpPr>
        <p:spPr/>
        <p:txBody>
          <a:bodyPr/>
          <a:lstStyle/>
          <a:p>
            <a:fld id="{40D1D54B-BEA2-49D3-BC3C-B7715C560FDA}" type="slidenum">
              <a:rPr lang="tr-TR" smtClean="0"/>
              <a:t>17</a:t>
            </a:fld>
            <a:endParaRPr lang="tr-TR"/>
          </a:p>
        </p:txBody>
      </p:sp>
    </p:spTree>
    <p:extLst>
      <p:ext uri="{BB962C8B-B14F-4D97-AF65-F5344CB8AC3E}">
        <p14:creationId xmlns:p14="http://schemas.microsoft.com/office/powerpoint/2010/main" val="3198592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ayt Numarası Yer Tutucusu 3"/>
          <p:cNvSpPr>
            <a:spLocks noGrp="1"/>
          </p:cNvSpPr>
          <p:nvPr>
            <p:ph type="sldNum" sz="quarter" idx="10"/>
          </p:nvPr>
        </p:nvSpPr>
        <p:spPr/>
        <p:txBody>
          <a:bodyPr/>
          <a:lstStyle/>
          <a:p>
            <a:fld id="{40D1D54B-BEA2-49D3-BC3C-B7715C560FDA}" type="slidenum">
              <a:rPr lang="tr-TR" smtClean="0"/>
              <a:t>18</a:t>
            </a:fld>
            <a:endParaRPr lang="tr-TR"/>
          </a:p>
        </p:txBody>
      </p:sp>
    </p:spTree>
    <p:extLst>
      <p:ext uri="{BB962C8B-B14F-4D97-AF65-F5344CB8AC3E}">
        <p14:creationId xmlns:p14="http://schemas.microsoft.com/office/powerpoint/2010/main" val="733637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0D1D54B-BEA2-49D3-BC3C-B7715C560FDA}" type="slidenum">
              <a:rPr lang="tr-TR" smtClean="0"/>
              <a:t>19</a:t>
            </a:fld>
            <a:endParaRPr lang="tr-TR"/>
          </a:p>
        </p:txBody>
      </p:sp>
    </p:spTree>
    <p:extLst>
      <p:ext uri="{BB962C8B-B14F-4D97-AF65-F5344CB8AC3E}">
        <p14:creationId xmlns:p14="http://schemas.microsoft.com/office/powerpoint/2010/main" val="1885309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0D1D54B-BEA2-49D3-BC3C-B7715C560FDA}" type="slidenum">
              <a:rPr lang="tr-TR" smtClean="0"/>
              <a:t>3</a:t>
            </a:fld>
            <a:endParaRPr lang="tr-TR"/>
          </a:p>
        </p:txBody>
      </p:sp>
    </p:spTree>
    <p:extLst>
      <p:ext uri="{BB962C8B-B14F-4D97-AF65-F5344CB8AC3E}">
        <p14:creationId xmlns:p14="http://schemas.microsoft.com/office/powerpoint/2010/main" val="270726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0D1D54B-BEA2-49D3-BC3C-B7715C560FDA}" type="slidenum">
              <a:rPr lang="tr-TR" smtClean="0"/>
              <a:t>4</a:t>
            </a:fld>
            <a:endParaRPr lang="tr-TR"/>
          </a:p>
        </p:txBody>
      </p:sp>
    </p:spTree>
    <p:extLst>
      <p:ext uri="{BB962C8B-B14F-4D97-AF65-F5344CB8AC3E}">
        <p14:creationId xmlns:p14="http://schemas.microsoft.com/office/powerpoint/2010/main" val="1431289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0D1D54B-BEA2-49D3-BC3C-B7715C560FDA}" type="slidenum">
              <a:rPr lang="tr-TR" smtClean="0"/>
              <a:t>5</a:t>
            </a:fld>
            <a:endParaRPr lang="tr-TR"/>
          </a:p>
        </p:txBody>
      </p:sp>
    </p:spTree>
    <p:extLst>
      <p:ext uri="{BB962C8B-B14F-4D97-AF65-F5344CB8AC3E}">
        <p14:creationId xmlns:p14="http://schemas.microsoft.com/office/powerpoint/2010/main" val="2524634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ayt Numarası Yer Tutucusu 3"/>
          <p:cNvSpPr>
            <a:spLocks noGrp="1"/>
          </p:cNvSpPr>
          <p:nvPr>
            <p:ph type="sldNum" sz="quarter" idx="10"/>
          </p:nvPr>
        </p:nvSpPr>
        <p:spPr/>
        <p:txBody>
          <a:bodyPr/>
          <a:lstStyle/>
          <a:p>
            <a:fld id="{40D1D54B-BEA2-49D3-BC3C-B7715C560FDA}" type="slidenum">
              <a:rPr lang="tr-TR" smtClean="0"/>
              <a:t>6</a:t>
            </a:fld>
            <a:endParaRPr lang="tr-TR"/>
          </a:p>
        </p:txBody>
      </p:sp>
    </p:spTree>
    <p:extLst>
      <p:ext uri="{BB962C8B-B14F-4D97-AF65-F5344CB8AC3E}">
        <p14:creationId xmlns:p14="http://schemas.microsoft.com/office/powerpoint/2010/main" val="3664547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0D1D54B-BEA2-49D3-BC3C-B7715C560FDA}" type="slidenum">
              <a:rPr lang="tr-TR" smtClean="0"/>
              <a:t>7</a:t>
            </a:fld>
            <a:endParaRPr lang="tr-TR"/>
          </a:p>
        </p:txBody>
      </p:sp>
    </p:spTree>
    <p:extLst>
      <p:ext uri="{BB962C8B-B14F-4D97-AF65-F5344CB8AC3E}">
        <p14:creationId xmlns:p14="http://schemas.microsoft.com/office/powerpoint/2010/main" val="4167806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0D1D54B-BEA2-49D3-BC3C-B7715C560FDA}" type="slidenum">
              <a:rPr lang="tr-TR" smtClean="0"/>
              <a:t>8</a:t>
            </a:fld>
            <a:endParaRPr lang="tr-TR"/>
          </a:p>
        </p:txBody>
      </p:sp>
    </p:spTree>
    <p:extLst>
      <p:ext uri="{BB962C8B-B14F-4D97-AF65-F5344CB8AC3E}">
        <p14:creationId xmlns:p14="http://schemas.microsoft.com/office/powerpoint/2010/main" val="2359402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0D1D54B-BEA2-49D3-BC3C-B7715C560FDA}" type="slidenum">
              <a:rPr lang="tr-TR" smtClean="0"/>
              <a:t>9</a:t>
            </a:fld>
            <a:endParaRPr lang="tr-TR"/>
          </a:p>
        </p:txBody>
      </p:sp>
    </p:spTree>
    <p:extLst>
      <p:ext uri="{BB962C8B-B14F-4D97-AF65-F5344CB8AC3E}">
        <p14:creationId xmlns:p14="http://schemas.microsoft.com/office/powerpoint/2010/main" val="3129531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ayt Numarası Yer Tutucusu 3"/>
          <p:cNvSpPr>
            <a:spLocks noGrp="1"/>
          </p:cNvSpPr>
          <p:nvPr>
            <p:ph type="sldNum" sz="quarter" idx="10"/>
          </p:nvPr>
        </p:nvSpPr>
        <p:spPr/>
        <p:txBody>
          <a:bodyPr/>
          <a:lstStyle/>
          <a:p>
            <a:fld id="{40D1D54B-BEA2-49D3-BC3C-B7715C560FDA}" type="slidenum">
              <a:rPr lang="tr-TR" smtClean="0"/>
              <a:t>10</a:t>
            </a:fld>
            <a:endParaRPr lang="tr-TR"/>
          </a:p>
        </p:txBody>
      </p:sp>
    </p:spTree>
    <p:extLst>
      <p:ext uri="{BB962C8B-B14F-4D97-AF65-F5344CB8AC3E}">
        <p14:creationId xmlns:p14="http://schemas.microsoft.com/office/powerpoint/2010/main" val="32887601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10/14/2014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10/14/2014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10/14/2014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10/14/2014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10/14/2014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10/14/2014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10/14/2014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10/14/2014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10/14/2014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smtClean="0"/>
              <a:t>Asıl başlık stili için tıklatın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10/14/2014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10/14/2014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Mühendislik ve Bilişim Etiği</a:t>
            </a: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3281857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smtClean="0"/>
              <a:t>Erdem Etiği</a:t>
            </a:r>
            <a:r>
              <a:rPr lang="tr-TR" dirty="0"/>
              <a:t/>
            </a:r>
            <a:br>
              <a:rPr lang="tr-TR" dirty="0"/>
            </a:br>
            <a:endParaRPr lang="tr-TR" dirty="0"/>
          </a:p>
        </p:txBody>
      </p:sp>
      <p:sp>
        <p:nvSpPr>
          <p:cNvPr id="3" name="İçerik Yer Tutucusu 2"/>
          <p:cNvSpPr>
            <a:spLocks noGrp="1"/>
          </p:cNvSpPr>
          <p:nvPr>
            <p:ph idx="1"/>
          </p:nvPr>
        </p:nvSpPr>
        <p:spPr/>
        <p:txBody>
          <a:bodyPr/>
          <a:lstStyle/>
          <a:p>
            <a:r>
              <a:rPr lang="tr-TR" dirty="0" smtClean="0"/>
              <a:t>Sokrates’e göre erdem bilginin kendisidir. </a:t>
            </a:r>
          </a:p>
          <a:p>
            <a:r>
              <a:rPr lang="tr-TR" dirty="0" smtClean="0"/>
              <a:t>Bilgi güçtür. </a:t>
            </a:r>
          </a:p>
          <a:p>
            <a:pPr algn="just"/>
            <a:r>
              <a:rPr lang="tr-TR" dirty="0" smtClean="0"/>
              <a:t>Değerler nesnel bir varlığa sahiptir. </a:t>
            </a:r>
            <a:endParaRPr lang="tr-TR" dirty="0"/>
          </a:p>
        </p:txBody>
      </p:sp>
    </p:spTree>
    <p:extLst>
      <p:ext uri="{BB962C8B-B14F-4D97-AF65-F5344CB8AC3E}">
        <p14:creationId xmlns:p14="http://schemas.microsoft.com/office/powerpoint/2010/main" val="2558822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b="1" dirty="0" smtClean="0"/>
              <a:t>Erdem Etiği</a:t>
            </a:r>
            <a:endParaRPr lang="tr-TR" dirty="0"/>
          </a:p>
        </p:txBody>
      </p:sp>
      <p:sp>
        <p:nvSpPr>
          <p:cNvPr id="3" name="İçerik Yer Tutucusu 2"/>
          <p:cNvSpPr>
            <a:spLocks noGrp="1"/>
          </p:cNvSpPr>
          <p:nvPr>
            <p:ph idx="1"/>
          </p:nvPr>
        </p:nvSpPr>
        <p:spPr/>
        <p:txBody>
          <a:bodyPr/>
          <a:lstStyle/>
          <a:p>
            <a:pPr algn="just"/>
            <a:r>
              <a:rPr lang="tr-TR" dirty="0"/>
              <a:t>Platona göre erdem mükemmelliğin bilgisidir</a:t>
            </a:r>
            <a:r>
              <a:rPr lang="tr-TR" dirty="0" smtClean="0"/>
              <a:t>.</a:t>
            </a:r>
          </a:p>
          <a:p>
            <a:pPr algn="just"/>
            <a:r>
              <a:rPr lang="tr-TR" dirty="0" smtClean="0"/>
              <a:t>En yüksek iyiye nasıl çıkılabileceğini sorgular.</a:t>
            </a:r>
          </a:p>
          <a:p>
            <a:pPr algn="just"/>
            <a:r>
              <a:rPr lang="tr-TR" dirty="0"/>
              <a:t>Değerler herhangi bir kişinin kanısından ve eğiliminden bağımsız, mutlak olarak </a:t>
            </a:r>
            <a:r>
              <a:rPr lang="tr-TR" dirty="0" smtClean="0"/>
              <a:t>mevcuttur.</a:t>
            </a:r>
          </a:p>
          <a:p>
            <a:pPr algn="just"/>
            <a:r>
              <a:rPr lang="tr-TR" dirty="0"/>
              <a:t>Sebat, ölçülülük, adalet ve bilgelik </a:t>
            </a:r>
            <a:r>
              <a:rPr lang="tr-TR" dirty="0" smtClean="0"/>
              <a:t>olmak üzere </a:t>
            </a:r>
            <a:r>
              <a:rPr lang="tr-TR" dirty="0"/>
              <a:t>4 temel erdem tanımlamıştır</a:t>
            </a:r>
            <a:r>
              <a:rPr lang="tr-TR" dirty="0" smtClean="0"/>
              <a:t>.</a:t>
            </a:r>
          </a:p>
          <a:p>
            <a:pPr algn="just"/>
            <a:r>
              <a:rPr lang="tr-TR" dirty="0"/>
              <a:t>Erdemlerin </a:t>
            </a:r>
            <a:r>
              <a:rPr lang="tr-TR" dirty="0" smtClean="0"/>
              <a:t>öğretilebilirdir.</a:t>
            </a:r>
            <a:endParaRPr lang="tr-TR" dirty="0"/>
          </a:p>
          <a:p>
            <a:pPr algn="just"/>
            <a:endParaRPr lang="tr-TR" dirty="0" smtClean="0"/>
          </a:p>
          <a:p>
            <a:pPr algn="just"/>
            <a:endParaRPr lang="tr-TR" dirty="0"/>
          </a:p>
          <a:p>
            <a:pPr algn="just"/>
            <a:endParaRPr lang="tr-TR" dirty="0"/>
          </a:p>
        </p:txBody>
      </p:sp>
    </p:spTree>
    <p:extLst>
      <p:ext uri="{BB962C8B-B14F-4D97-AF65-F5344CB8AC3E}">
        <p14:creationId xmlns:p14="http://schemas.microsoft.com/office/powerpoint/2010/main" val="1402229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b="1" dirty="0" smtClean="0"/>
              <a:t>Erdem Etiği</a:t>
            </a:r>
            <a:endParaRPr lang="tr-TR" dirty="0"/>
          </a:p>
        </p:txBody>
      </p:sp>
      <p:sp>
        <p:nvSpPr>
          <p:cNvPr id="3" name="İçerik Yer Tutucusu 2"/>
          <p:cNvSpPr>
            <a:spLocks noGrp="1"/>
          </p:cNvSpPr>
          <p:nvPr>
            <p:ph idx="1"/>
          </p:nvPr>
        </p:nvSpPr>
        <p:spPr/>
        <p:txBody>
          <a:bodyPr/>
          <a:lstStyle/>
          <a:p>
            <a:pPr algn="just"/>
            <a:r>
              <a:rPr lang="tr-TR" dirty="0" err="1"/>
              <a:t>Aristotales’e</a:t>
            </a:r>
            <a:r>
              <a:rPr lang="tr-TR" dirty="0"/>
              <a:t> göre erdem kişiyi iyi bir insan yapan ve yaptığı işi de iyi yapmasını sağlayan karakter özelliğidir</a:t>
            </a:r>
            <a:r>
              <a:rPr lang="tr-TR" dirty="0" smtClean="0"/>
              <a:t>.</a:t>
            </a:r>
          </a:p>
          <a:p>
            <a:pPr algn="just"/>
            <a:r>
              <a:rPr lang="tr-TR" dirty="0"/>
              <a:t>En yüksek iyinin ne olduğunu </a:t>
            </a:r>
            <a:r>
              <a:rPr lang="tr-TR" dirty="0" smtClean="0"/>
              <a:t>sorgulamıştır.</a:t>
            </a:r>
          </a:p>
          <a:p>
            <a:pPr algn="just"/>
            <a:endParaRPr lang="tr-TR" dirty="0"/>
          </a:p>
          <a:p>
            <a:pPr algn="just"/>
            <a:endParaRPr lang="tr-TR" dirty="0"/>
          </a:p>
        </p:txBody>
      </p:sp>
    </p:spTree>
    <p:extLst>
      <p:ext uri="{BB962C8B-B14F-4D97-AF65-F5344CB8AC3E}">
        <p14:creationId xmlns:p14="http://schemas.microsoft.com/office/powerpoint/2010/main" val="791210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Erdem Etiği</a:t>
            </a:r>
            <a:endParaRPr lang="tr-TR" dirty="0"/>
          </a:p>
        </p:txBody>
      </p:sp>
      <p:sp>
        <p:nvSpPr>
          <p:cNvPr id="3" name="İçerik Yer Tutucusu 2"/>
          <p:cNvSpPr>
            <a:spLocks noGrp="1"/>
          </p:cNvSpPr>
          <p:nvPr>
            <p:ph idx="1"/>
          </p:nvPr>
        </p:nvSpPr>
        <p:spPr/>
        <p:txBody>
          <a:bodyPr>
            <a:normAutofit fontScale="92500"/>
          </a:bodyPr>
          <a:lstStyle/>
          <a:p>
            <a:pPr algn="just"/>
            <a:r>
              <a:rPr lang="tr-TR" dirty="0" smtClean="0">
                <a:solidFill>
                  <a:schemeClr val="tx1"/>
                </a:solidFill>
              </a:rPr>
              <a:t>Ahlaki </a:t>
            </a:r>
            <a:r>
              <a:rPr lang="tr-TR" dirty="0">
                <a:solidFill>
                  <a:schemeClr val="tx1"/>
                </a:solidFill>
              </a:rPr>
              <a:t>özelliklerimizi daha iyi yönde geliştirmemiz için bilinçli ve tutarlı bir çaba göstermemizin bizim temel ahlaki yükümlülüğümüz olduğunu görmemize yardımcı olur</a:t>
            </a:r>
            <a:r>
              <a:rPr lang="tr-TR" dirty="0" smtClean="0">
                <a:solidFill>
                  <a:schemeClr val="tx1"/>
                </a:solidFill>
              </a:rPr>
              <a:t>.</a:t>
            </a:r>
          </a:p>
          <a:p>
            <a:pPr algn="just"/>
            <a:r>
              <a:rPr lang="tr-TR" dirty="0" smtClean="0">
                <a:solidFill>
                  <a:schemeClr val="tx1"/>
                </a:solidFill>
              </a:rPr>
              <a:t>Erdem </a:t>
            </a:r>
            <a:r>
              <a:rPr lang="tr-TR" dirty="0">
                <a:solidFill>
                  <a:schemeClr val="tx1"/>
                </a:solidFill>
              </a:rPr>
              <a:t>teorileri takip etmemiz gereken davranış standartlarını bulmak için nereye bakmamız gerektiğini söyler, içinde bulunduğumuz topluma bakmamızı ve toplumda bize ilham olabilecek erdemli karakterlere sahip örnek insanları aramamızı söyler</a:t>
            </a:r>
            <a:r>
              <a:rPr lang="tr-TR" dirty="0" smtClean="0">
                <a:solidFill>
                  <a:schemeClr val="tx1"/>
                </a:solidFill>
              </a:rPr>
              <a:t>.</a:t>
            </a:r>
          </a:p>
          <a:p>
            <a:pPr algn="just"/>
            <a:r>
              <a:rPr lang="tr-TR" dirty="0" smtClean="0">
                <a:solidFill>
                  <a:schemeClr val="tx1"/>
                </a:solidFill>
              </a:rPr>
              <a:t>Erdem </a:t>
            </a:r>
            <a:r>
              <a:rPr lang="tr-TR" dirty="0">
                <a:solidFill>
                  <a:schemeClr val="tx1"/>
                </a:solidFill>
              </a:rPr>
              <a:t>etiği bizi yaşamımız boyunca iyi bir ahlaki yargılama ve uygulama bilgeliğine yönlendirir.</a:t>
            </a:r>
            <a:endParaRPr lang="tr-TR" dirty="0" smtClean="0">
              <a:solidFill>
                <a:schemeClr val="tx1"/>
              </a:solidFill>
            </a:endParaRPr>
          </a:p>
          <a:p>
            <a:pPr algn="just"/>
            <a:endParaRPr lang="tr-TR" dirty="0"/>
          </a:p>
        </p:txBody>
      </p:sp>
    </p:spTree>
    <p:extLst>
      <p:ext uri="{BB962C8B-B14F-4D97-AF65-F5344CB8AC3E}">
        <p14:creationId xmlns:p14="http://schemas.microsoft.com/office/powerpoint/2010/main" val="2236544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Erdem Etiği</a:t>
            </a:r>
            <a:endParaRPr lang="tr-TR" dirty="0"/>
          </a:p>
        </p:txBody>
      </p:sp>
      <p:sp>
        <p:nvSpPr>
          <p:cNvPr id="3" name="İçerik Yer Tutucusu 2"/>
          <p:cNvSpPr>
            <a:spLocks noGrp="1"/>
          </p:cNvSpPr>
          <p:nvPr>
            <p:ph idx="1"/>
          </p:nvPr>
        </p:nvSpPr>
        <p:spPr/>
        <p:txBody>
          <a:bodyPr>
            <a:normAutofit lnSpcReduction="10000"/>
          </a:bodyPr>
          <a:lstStyle/>
          <a:p>
            <a:pPr algn="just"/>
            <a:r>
              <a:rPr lang="tr-TR" dirty="0" smtClean="0">
                <a:solidFill>
                  <a:schemeClr val="tx1"/>
                </a:solidFill>
              </a:rPr>
              <a:t>Bilinçli </a:t>
            </a:r>
            <a:r>
              <a:rPr lang="tr-TR" dirty="0">
                <a:solidFill>
                  <a:schemeClr val="tx1"/>
                </a:solidFill>
              </a:rPr>
              <a:t>bir şekilde düşünme alışkanlığı bir insanın daha iyi bir insan olması için karakterini geliştirmesine nasıl yardımcı olur</a:t>
            </a:r>
            <a:r>
              <a:rPr lang="tr-TR" dirty="0" smtClean="0">
                <a:solidFill>
                  <a:schemeClr val="tx1"/>
                </a:solidFill>
              </a:rPr>
              <a:t>?</a:t>
            </a:r>
          </a:p>
          <a:p>
            <a:pPr algn="just"/>
            <a:r>
              <a:rPr lang="tr-TR" dirty="0">
                <a:solidFill>
                  <a:schemeClr val="tx1"/>
                </a:solidFill>
              </a:rPr>
              <a:t>Sizce insanlar karakterlerini geliştirmek için yeterince çaba </a:t>
            </a:r>
            <a:r>
              <a:rPr lang="tr-TR" dirty="0" err="1">
                <a:solidFill>
                  <a:schemeClr val="tx1"/>
                </a:solidFill>
              </a:rPr>
              <a:t>sarfediyor</a:t>
            </a:r>
            <a:r>
              <a:rPr lang="tr-TR" dirty="0">
                <a:solidFill>
                  <a:schemeClr val="tx1"/>
                </a:solidFill>
              </a:rPr>
              <a:t> mu</a:t>
            </a:r>
            <a:r>
              <a:rPr lang="tr-TR" dirty="0" smtClean="0">
                <a:solidFill>
                  <a:schemeClr val="tx1"/>
                </a:solidFill>
              </a:rPr>
              <a:t>?</a:t>
            </a:r>
          </a:p>
          <a:p>
            <a:pPr algn="just"/>
            <a:r>
              <a:rPr lang="tr-TR" dirty="0">
                <a:solidFill>
                  <a:schemeClr val="tx1"/>
                </a:solidFill>
              </a:rPr>
              <a:t>Sizce daha iyi bir insan olmak için aba </a:t>
            </a:r>
            <a:r>
              <a:rPr lang="tr-TR" dirty="0" err="1">
                <a:solidFill>
                  <a:schemeClr val="tx1"/>
                </a:solidFill>
              </a:rPr>
              <a:t>sarfetmek</a:t>
            </a:r>
            <a:r>
              <a:rPr lang="tr-TR" dirty="0">
                <a:solidFill>
                  <a:schemeClr val="tx1"/>
                </a:solidFill>
              </a:rPr>
              <a:t> bizim ahlaki yükümlülüğümüz müdür? Neden</a:t>
            </a:r>
            <a:r>
              <a:rPr lang="tr-TR" dirty="0" smtClean="0">
                <a:solidFill>
                  <a:schemeClr val="tx1"/>
                </a:solidFill>
              </a:rPr>
              <a:t>?</a:t>
            </a:r>
          </a:p>
          <a:p>
            <a:pPr algn="just"/>
            <a:r>
              <a:rPr lang="tr-TR" dirty="0">
                <a:solidFill>
                  <a:schemeClr val="tx1"/>
                </a:solidFill>
              </a:rPr>
              <a:t>Kendinize ahlaki örnek olarak aldığınız biri var mı? Neden o kişiyi örnek alıyorsunuz? Çocuklarınızın ahlaki mükemmellik konusunda kimi örnek almasını isterdiniz?</a:t>
            </a:r>
          </a:p>
          <a:p>
            <a:pPr algn="just"/>
            <a:endParaRPr lang="tr-TR" dirty="0" smtClean="0">
              <a:solidFill>
                <a:schemeClr val="tx1"/>
              </a:solidFill>
            </a:endParaRPr>
          </a:p>
          <a:p>
            <a:pPr algn="just"/>
            <a:endParaRPr lang="tr-TR" dirty="0"/>
          </a:p>
        </p:txBody>
      </p:sp>
    </p:spTree>
    <p:extLst>
      <p:ext uri="{BB962C8B-B14F-4D97-AF65-F5344CB8AC3E}">
        <p14:creationId xmlns:p14="http://schemas.microsoft.com/office/powerpoint/2010/main" val="3318840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Faydacılık Etiği</a:t>
            </a:r>
            <a:endParaRPr lang="tr-TR" dirty="0"/>
          </a:p>
        </p:txBody>
      </p:sp>
      <p:sp>
        <p:nvSpPr>
          <p:cNvPr id="3" name="İçerik Yer Tutucusu 2"/>
          <p:cNvSpPr>
            <a:spLocks noGrp="1"/>
          </p:cNvSpPr>
          <p:nvPr>
            <p:ph idx="1"/>
          </p:nvPr>
        </p:nvSpPr>
        <p:spPr/>
        <p:txBody>
          <a:bodyPr/>
          <a:lstStyle/>
          <a:p>
            <a:pPr algn="just"/>
            <a:r>
              <a:rPr lang="tr-TR" dirty="0" smtClean="0"/>
              <a:t>En </a:t>
            </a:r>
            <a:r>
              <a:rPr lang="tr-TR" dirty="0"/>
              <a:t>çok sayıda insanın en çok fayda gördüğü eylem biçimi etik açıdan en doğru </a:t>
            </a:r>
            <a:r>
              <a:rPr lang="tr-TR" dirty="0" smtClean="0"/>
              <a:t>eylemdir.</a:t>
            </a:r>
          </a:p>
          <a:p>
            <a:pPr algn="just"/>
            <a:r>
              <a:rPr lang="tr-TR" dirty="0" err="1" smtClean="0"/>
              <a:t>Sonuçsalcı</a:t>
            </a:r>
            <a:r>
              <a:rPr lang="tr-TR" dirty="0" smtClean="0"/>
              <a:t> </a:t>
            </a:r>
            <a:r>
              <a:rPr lang="tr-TR" dirty="0"/>
              <a:t>bir </a:t>
            </a:r>
            <a:r>
              <a:rPr lang="tr-TR" dirty="0" smtClean="0"/>
              <a:t>etiktir.</a:t>
            </a:r>
          </a:p>
          <a:p>
            <a:pPr algn="just"/>
            <a:r>
              <a:rPr lang="tr-TR" dirty="0"/>
              <a:t>Mutluluk, sağlık, bilgi, kendini gerçekleştirmek ya da genelin refahı faydacılık etiğinde ulaşılmak istenen sonuçlardır</a:t>
            </a:r>
            <a:r>
              <a:rPr lang="tr-TR" dirty="0" smtClean="0"/>
              <a:t>.</a:t>
            </a:r>
          </a:p>
          <a:p>
            <a:pPr algn="just"/>
            <a:r>
              <a:rPr lang="tr-TR" dirty="0" smtClean="0">
                <a:solidFill>
                  <a:schemeClr val="tx1"/>
                </a:solidFill>
              </a:rPr>
              <a:t>‘iyi</a:t>
            </a:r>
            <a:r>
              <a:rPr lang="tr-TR" dirty="0">
                <a:solidFill>
                  <a:schemeClr val="tx1"/>
                </a:solidFill>
              </a:rPr>
              <a:t>” mutluluğun ve tatminin derecesiyle </a:t>
            </a:r>
            <a:r>
              <a:rPr lang="tr-TR" dirty="0" smtClean="0">
                <a:solidFill>
                  <a:schemeClr val="tx1"/>
                </a:solidFill>
              </a:rPr>
              <a:t>ölçülür.</a:t>
            </a:r>
            <a:endParaRPr lang="tr-TR" dirty="0" smtClean="0"/>
          </a:p>
          <a:p>
            <a:pPr algn="just"/>
            <a:endParaRPr lang="tr-TR" dirty="0"/>
          </a:p>
        </p:txBody>
      </p:sp>
    </p:spTree>
    <p:extLst>
      <p:ext uri="{BB962C8B-B14F-4D97-AF65-F5344CB8AC3E}">
        <p14:creationId xmlns:p14="http://schemas.microsoft.com/office/powerpoint/2010/main" val="1732997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Faydacılık Etiği</a:t>
            </a:r>
            <a:endParaRPr lang="tr-TR" dirty="0"/>
          </a:p>
        </p:txBody>
      </p:sp>
      <p:sp>
        <p:nvSpPr>
          <p:cNvPr id="3" name="İçerik Yer Tutucusu 2"/>
          <p:cNvSpPr>
            <a:spLocks noGrp="1"/>
          </p:cNvSpPr>
          <p:nvPr>
            <p:ph idx="1"/>
          </p:nvPr>
        </p:nvSpPr>
        <p:spPr/>
        <p:txBody>
          <a:bodyPr>
            <a:normAutofit fontScale="92500" lnSpcReduction="20000"/>
          </a:bodyPr>
          <a:lstStyle/>
          <a:p>
            <a:pPr algn="just"/>
            <a:r>
              <a:rPr lang="tr-TR" dirty="0">
                <a:solidFill>
                  <a:schemeClr val="tx1"/>
                </a:solidFill>
              </a:rPr>
              <a:t>Bu düşüncenin uygulanmasında en zor kısım ne olabilir? En büyük ödül ne olabilir</a:t>
            </a:r>
            <a:r>
              <a:rPr lang="tr-TR" dirty="0" smtClean="0">
                <a:solidFill>
                  <a:schemeClr val="tx1"/>
                </a:solidFill>
              </a:rPr>
              <a:t>?</a:t>
            </a:r>
          </a:p>
          <a:p>
            <a:pPr algn="just"/>
            <a:r>
              <a:rPr lang="tr-TR" dirty="0">
                <a:solidFill>
                  <a:schemeClr val="tx1"/>
                </a:solidFill>
              </a:rPr>
              <a:t>Ne tür mutluluk çeşitleri bulunmaktadır? Bazı mutluluk/tatminler </a:t>
            </a:r>
            <a:r>
              <a:rPr lang="tr-TR" dirty="0" smtClean="0">
                <a:solidFill>
                  <a:schemeClr val="tx1"/>
                </a:solidFill>
              </a:rPr>
              <a:t>diğerlerinden </a:t>
            </a:r>
            <a:r>
              <a:rPr lang="tr-TR" dirty="0">
                <a:solidFill>
                  <a:schemeClr val="tx1"/>
                </a:solidFill>
              </a:rPr>
              <a:t>daha önemli veya daha yüksek kalitede midir? Neden</a:t>
            </a:r>
            <a:r>
              <a:rPr lang="tr-TR" dirty="0" smtClean="0">
                <a:solidFill>
                  <a:schemeClr val="tx1"/>
                </a:solidFill>
              </a:rPr>
              <a:t>?</a:t>
            </a:r>
          </a:p>
          <a:p>
            <a:pPr algn="just"/>
            <a:r>
              <a:rPr lang="tr-TR" dirty="0">
                <a:solidFill>
                  <a:schemeClr val="tx1"/>
                </a:solidFill>
              </a:rPr>
              <a:t>Yararcılar hayattaki en </a:t>
            </a:r>
            <a:r>
              <a:rPr lang="tr-TR" dirty="0" smtClean="0">
                <a:solidFill>
                  <a:schemeClr val="tx1"/>
                </a:solidFill>
              </a:rPr>
              <a:t>önemli </a:t>
            </a:r>
            <a:r>
              <a:rPr lang="tr-TR" dirty="0">
                <a:solidFill>
                  <a:schemeClr val="tx1"/>
                </a:solidFill>
              </a:rPr>
              <a:t>faydanın mutlu olmak ve acının olmaması olduğunu ve hayatta hep bunlara ulaşmaya çalışmamız gerektiğini söylerler. Hayattaki diğer </a:t>
            </a:r>
            <a:r>
              <a:rPr lang="tr-TR" dirty="0" smtClean="0">
                <a:solidFill>
                  <a:schemeClr val="tx1"/>
                </a:solidFill>
              </a:rPr>
              <a:t>her şeyin </a:t>
            </a:r>
            <a:r>
              <a:rPr lang="tr-TR" dirty="0">
                <a:solidFill>
                  <a:schemeClr val="tx1"/>
                </a:solidFill>
              </a:rPr>
              <a:t>daha basit değerli olduğunu çünkü sadece mutluluğu oluşturmaya veya acıyı azaltmaya yaradığını iddia ederler. Katılıyor musunuz? Neden</a:t>
            </a:r>
            <a:r>
              <a:rPr lang="tr-TR" dirty="0" smtClean="0">
                <a:solidFill>
                  <a:schemeClr val="tx1"/>
                </a:solidFill>
              </a:rPr>
              <a:t>?</a:t>
            </a:r>
          </a:p>
          <a:p>
            <a:pPr lvl="0" algn="just"/>
            <a:r>
              <a:rPr lang="tr-TR" dirty="0">
                <a:solidFill>
                  <a:schemeClr val="tx1"/>
                </a:solidFill>
              </a:rPr>
              <a:t>Yararcılar iyi bir yaşamı ölçmek için bu yaşam dünyaya ne kadar mutluluk getiriyor sorusunu sormamız gerektiğini söylerler. Bu sorunun cevabının gerçekten iyi bir yaşamı ölçmek için doğru ölçüt olduğunu düşünüyor musunuz? Neden?</a:t>
            </a:r>
          </a:p>
          <a:p>
            <a:pPr algn="just"/>
            <a:endParaRPr lang="tr-TR" dirty="0" smtClean="0">
              <a:solidFill>
                <a:schemeClr val="tx1"/>
              </a:solidFill>
            </a:endParaRPr>
          </a:p>
          <a:p>
            <a:pPr algn="just"/>
            <a:endParaRPr lang="tr-TR" dirty="0" smtClean="0">
              <a:solidFill>
                <a:schemeClr val="tx1"/>
              </a:solidFill>
            </a:endParaRPr>
          </a:p>
          <a:p>
            <a:pPr algn="just"/>
            <a:endParaRPr lang="tr-TR" dirty="0"/>
          </a:p>
        </p:txBody>
      </p:sp>
    </p:spTree>
    <p:extLst>
      <p:ext uri="{BB962C8B-B14F-4D97-AF65-F5344CB8AC3E}">
        <p14:creationId xmlns:p14="http://schemas.microsoft.com/office/powerpoint/2010/main" val="974050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Deontolojik Etik</a:t>
            </a:r>
            <a:endParaRPr lang="tr-TR" dirty="0"/>
          </a:p>
        </p:txBody>
      </p:sp>
      <p:sp>
        <p:nvSpPr>
          <p:cNvPr id="3" name="İçerik Yer Tutucusu 2"/>
          <p:cNvSpPr>
            <a:spLocks noGrp="1"/>
          </p:cNvSpPr>
          <p:nvPr>
            <p:ph idx="1"/>
          </p:nvPr>
        </p:nvSpPr>
        <p:spPr/>
        <p:txBody>
          <a:bodyPr/>
          <a:lstStyle/>
          <a:p>
            <a:r>
              <a:rPr lang="tr-TR" dirty="0" smtClean="0"/>
              <a:t>Haklar Etiği</a:t>
            </a:r>
          </a:p>
          <a:p>
            <a:r>
              <a:rPr lang="tr-TR" dirty="0" smtClean="0"/>
              <a:t>Ödev/Görev Etiği</a:t>
            </a:r>
            <a:endParaRPr lang="tr-TR" dirty="0"/>
          </a:p>
        </p:txBody>
      </p:sp>
    </p:spTree>
    <p:extLst>
      <p:ext uri="{BB962C8B-B14F-4D97-AF65-F5344CB8AC3E}">
        <p14:creationId xmlns:p14="http://schemas.microsoft.com/office/powerpoint/2010/main" val="3383396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Haklar Etiği</a:t>
            </a:r>
            <a:endParaRPr lang="tr-TR" dirty="0"/>
          </a:p>
        </p:txBody>
      </p:sp>
      <p:sp>
        <p:nvSpPr>
          <p:cNvPr id="3" name="İçerik Yer Tutucusu 2"/>
          <p:cNvSpPr>
            <a:spLocks noGrp="1"/>
          </p:cNvSpPr>
          <p:nvPr>
            <p:ph idx="1"/>
          </p:nvPr>
        </p:nvSpPr>
        <p:spPr/>
        <p:txBody>
          <a:bodyPr/>
          <a:lstStyle/>
          <a:p>
            <a:pPr algn="just"/>
            <a:r>
              <a:rPr lang="tr-TR" dirty="0" smtClean="0">
                <a:solidFill>
                  <a:schemeClr val="tx1"/>
                </a:solidFill>
              </a:rPr>
              <a:t>İnsanın </a:t>
            </a:r>
            <a:r>
              <a:rPr lang="tr-TR" dirty="0">
                <a:solidFill>
                  <a:schemeClr val="tx1"/>
                </a:solidFill>
              </a:rPr>
              <a:t>insan olmasından kaynaklanan ve bunlara vurgu yapan bir </a:t>
            </a:r>
            <a:r>
              <a:rPr lang="tr-TR" dirty="0" smtClean="0">
                <a:solidFill>
                  <a:schemeClr val="tx1"/>
                </a:solidFill>
              </a:rPr>
              <a:t>daldır.</a:t>
            </a:r>
          </a:p>
          <a:p>
            <a:pPr algn="just"/>
            <a:r>
              <a:rPr lang="tr-TR" dirty="0" smtClean="0">
                <a:solidFill>
                  <a:schemeClr val="tx1"/>
                </a:solidFill>
              </a:rPr>
              <a:t>İnsanların haklarımıza </a:t>
            </a:r>
            <a:r>
              <a:rPr lang="tr-TR" dirty="0">
                <a:solidFill>
                  <a:schemeClr val="tx1"/>
                </a:solidFill>
              </a:rPr>
              <a:t>saygı duymaları ve dolayısıyla haklar konusunda etik davranmaları gerekmektedir</a:t>
            </a:r>
            <a:endParaRPr lang="tr-TR" dirty="0"/>
          </a:p>
        </p:txBody>
      </p:sp>
    </p:spTree>
    <p:extLst>
      <p:ext uri="{BB962C8B-B14F-4D97-AF65-F5344CB8AC3E}">
        <p14:creationId xmlns:p14="http://schemas.microsoft.com/office/powerpoint/2010/main" val="3968395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Ödev/Görev Etiği</a:t>
            </a:r>
            <a:endParaRPr lang="tr-TR" dirty="0"/>
          </a:p>
        </p:txBody>
      </p:sp>
      <p:sp>
        <p:nvSpPr>
          <p:cNvPr id="3" name="İçerik Yer Tutucusu 2"/>
          <p:cNvSpPr>
            <a:spLocks noGrp="1"/>
          </p:cNvSpPr>
          <p:nvPr>
            <p:ph idx="1"/>
          </p:nvPr>
        </p:nvSpPr>
        <p:spPr/>
        <p:txBody>
          <a:bodyPr/>
          <a:lstStyle/>
          <a:p>
            <a:pPr algn="just"/>
            <a:r>
              <a:rPr lang="tr-TR" dirty="0">
                <a:solidFill>
                  <a:schemeClr val="tx1"/>
                </a:solidFill>
              </a:rPr>
              <a:t>E</a:t>
            </a:r>
            <a:r>
              <a:rPr lang="tr-TR" dirty="0" smtClean="0">
                <a:solidFill>
                  <a:schemeClr val="tx1"/>
                </a:solidFill>
              </a:rPr>
              <a:t>ylemin </a:t>
            </a:r>
            <a:r>
              <a:rPr lang="tr-TR" dirty="0">
                <a:solidFill>
                  <a:schemeClr val="tx1"/>
                </a:solidFill>
              </a:rPr>
              <a:t>hangi amaç ve istekle yapıldığı </a:t>
            </a:r>
            <a:r>
              <a:rPr lang="tr-TR" dirty="0" smtClean="0">
                <a:solidFill>
                  <a:schemeClr val="tx1"/>
                </a:solidFill>
              </a:rPr>
              <a:t>önemlidir.</a:t>
            </a:r>
          </a:p>
          <a:p>
            <a:pPr algn="just"/>
            <a:r>
              <a:rPr lang="tr-TR" dirty="0">
                <a:solidFill>
                  <a:schemeClr val="tx1"/>
                </a:solidFill>
              </a:rPr>
              <a:t>Ödev etiğindeki temel amaçlar onur ve özerkliktir.</a:t>
            </a:r>
            <a:endParaRPr lang="tr-TR" dirty="0" smtClean="0">
              <a:solidFill>
                <a:schemeClr val="tx1"/>
              </a:solidFill>
            </a:endParaRPr>
          </a:p>
          <a:p>
            <a:pPr algn="just"/>
            <a:r>
              <a:rPr lang="tr-TR" dirty="0" err="1">
                <a:solidFill>
                  <a:schemeClr val="tx1"/>
                </a:solidFill>
              </a:rPr>
              <a:t>Immanuel</a:t>
            </a:r>
            <a:r>
              <a:rPr lang="tr-TR" dirty="0">
                <a:solidFill>
                  <a:schemeClr val="tx1"/>
                </a:solidFill>
              </a:rPr>
              <a:t> Kant </a:t>
            </a:r>
            <a:r>
              <a:rPr lang="tr-TR" dirty="0" smtClean="0">
                <a:solidFill>
                  <a:schemeClr val="tx1"/>
                </a:solidFill>
              </a:rPr>
              <a:t>ödevleri </a:t>
            </a:r>
            <a:r>
              <a:rPr lang="tr-TR" dirty="0">
                <a:solidFill>
                  <a:schemeClr val="tx1"/>
                </a:solidFill>
              </a:rPr>
              <a:t>olumlu ve olumsuz olarak ikiye ayırır</a:t>
            </a:r>
            <a:r>
              <a:rPr lang="tr-TR" dirty="0" smtClean="0">
                <a:solidFill>
                  <a:schemeClr val="tx1"/>
                </a:solidFill>
              </a:rPr>
              <a:t>.</a:t>
            </a:r>
          </a:p>
          <a:p>
            <a:pPr algn="just"/>
            <a:r>
              <a:rPr lang="tr-TR" dirty="0">
                <a:solidFill>
                  <a:schemeClr val="tx1"/>
                </a:solidFill>
              </a:rPr>
              <a:t>Kant koşulsuz buyruğu “ahlaksal iyi” olarak nitelendirmiştir.</a:t>
            </a:r>
            <a:r>
              <a:rPr lang="tr-TR" dirty="0" smtClean="0">
                <a:solidFill>
                  <a:schemeClr val="tx1"/>
                </a:solidFill>
              </a:rPr>
              <a:t> </a:t>
            </a:r>
          </a:p>
          <a:p>
            <a:pPr algn="just"/>
            <a:endParaRPr lang="tr-TR" dirty="0"/>
          </a:p>
        </p:txBody>
      </p:sp>
    </p:spTree>
    <p:extLst>
      <p:ext uri="{BB962C8B-B14F-4D97-AF65-F5344CB8AC3E}">
        <p14:creationId xmlns:p14="http://schemas.microsoft.com/office/powerpoint/2010/main" val="1313582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a:t>Yazılım mühendislerinin topluma karşı neden etik yükümlülükleri vardır?</a:t>
            </a:r>
            <a:r>
              <a:rPr lang="tr-TR" dirty="0"/>
              <a:t/>
            </a:r>
            <a:br>
              <a:rPr lang="tr-TR" dirty="0"/>
            </a:br>
            <a:endParaRPr lang="tr-TR" dirty="0"/>
          </a:p>
        </p:txBody>
      </p:sp>
      <p:sp>
        <p:nvSpPr>
          <p:cNvPr id="3" name="İçerik Yer Tutucusu 2"/>
          <p:cNvSpPr>
            <a:spLocks noGrp="1"/>
          </p:cNvSpPr>
          <p:nvPr>
            <p:ph idx="1"/>
          </p:nvPr>
        </p:nvSpPr>
        <p:spPr/>
        <p:txBody>
          <a:bodyPr/>
          <a:lstStyle/>
          <a:p>
            <a:pPr marL="0" indent="0" algn="ctr">
              <a:buNone/>
            </a:pPr>
            <a:r>
              <a:rPr lang="tr-TR" dirty="0" smtClean="0">
                <a:solidFill>
                  <a:schemeClr val="tx1"/>
                </a:solidFill>
              </a:rPr>
              <a:t>	</a:t>
            </a:r>
          </a:p>
          <a:p>
            <a:pPr marL="0" indent="0" algn="ctr">
              <a:buNone/>
            </a:pPr>
            <a:r>
              <a:rPr lang="tr-TR" i="1" dirty="0" smtClean="0">
                <a:solidFill>
                  <a:schemeClr val="tx1"/>
                </a:solidFill>
              </a:rPr>
              <a:t>Yazılım </a:t>
            </a:r>
            <a:r>
              <a:rPr lang="tr-TR" i="1" dirty="0">
                <a:solidFill>
                  <a:schemeClr val="tx1"/>
                </a:solidFill>
              </a:rPr>
              <a:t>mühendisleri de insandır ve tüm insanların birbirlerine karşı etik yükümlülükleri </a:t>
            </a:r>
            <a:r>
              <a:rPr lang="tr-TR" i="1" dirty="0" smtClean="0">
                <a:solidFill>
                  <a:schemeClr val="tx1"/>
                </a:solidFill>
              </a:rPr>
              <a:t>bulunmaktadır…</a:t>
            </a:r>
            <a:endParaRPr lang="tr-TR" i="1" dirty="0"/>
          </a:p>
        </p:txBody>
      </p:sp>
    </p:spTree>
    <p:extLst>
      <p:ext uri="{BB962C8B-B14F-4D97-AF65-F5344CB8AC3E}">
        <p14:creationId xmlns:p14="http://schemas.microsoft.com/office/powerpoint/2010/main" val="3539204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Ödev/Görev Etiği</a:t>
            </a:r>
          </a:p>
        </p:txBody>
      </p:sp>
      <p:sp>
        <p:nvSpPr>
          <p:cNvPr id="3" name="İçerik Yer Tutucusu 2"/>
          <p:cNvSpPr>
            <a:spLocks noGrp="1"/>
          </p:cNvSpPr>
          <p:nvPr>
            <p:ph idx="1"/>
          </p:nvPr>
        </p:nvSpPr>
        <p:spPr/>
        <p:txBody>
          <a:bodyPr/>
          <a:lstStyle/>
          <a:p>
            <a:pPr lvl="0"/>
            <a:r>
              <a:rPr lang="tr-TR" dirty="0">
                <a:solidFill>
                  <a:schemeClr val="tx1"/>
                </a:solidFill>
              </a:rPr>
              <a:t>Bir işi yapmak için seçtiğiniz insanın o işi gönüllü olarak yapıp yapmadığını ne sıklıkla göz önüne alıyorsunuz</a:t>
            </a:r>
            <a:r>
              <a:rPr lang="tr-TR" dirty="0" smtClean="0">
                <a:solidFill>
                  <a:schemeClr val="tx1"/>
                </a:solidFill>
              </a:rPr>
              <a:t>?</a:t>
            </a:r>
            <a:endParaRPr lang="tr-TR" dirty="0" smtClean="0"/>
          </a:p>
          <a:p>
            <a:pPr lvl="0"/>
            <a:r>
              <a:rPr lang="tr-TR" dirty="0" smtClean="0">
                <a:solidFill>
                  <a:schemeClr val="tx1"/>
                </a:solidFill>
              </a:rPr>
              <a:t>Sizce insan yaşamı belirlenebilen herhangi bir fiyattan daha değerli midir? İçinde bulunduğunuz toplum savunduğunuz düşünceyi ahlaki ve adalet açısından ne kadar iyi yansıtıyor? Yansıtmalı mı?</a:t>
            </a:r>
          </a:p>
          <a:p>
            <a:pPr lvl="0"/>
            <a:r>
              <a:rPr lang="tr-TR" dirty="0" smtClean="0">
                <a:solidFill>
                  <a:schemeClr val="tx1"/>
                </a:solidFill>
              </a:rPr>
              <a:t>Üç temel etik görüş göz önüne alındığında sizce iyi bir yaşam/etik konusunu en iyi hangisi yansıtıyor? Neden?</a:t>
            </a:r>
            <a:endParaRPr lang="tr-TR" dirty="0">
              <a:solidFill>
                <a:schemeClr val="tx1"/>
              </a:solidFill>
            </a:endParaRPr>
          </a:p>
        </p:txBody>
      </p:sp>
    </p:spTree>
    <p:extLst>
      <p:ext uri="{BB962C8B-B14F-4D97-AF65-F5344CB8AC3E}">
        <p14:creationId xmlns:p14="http://schemas.microsoft.com/office/powerpoint/2010/main" val="144354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a:t>Yazılım mühendislerinin topluma karşı neden etik yükümlülükleri vardır?</a:t>
            </a:r>
            <a:r>
              <a:rPr lang="tr-TR" dirty="0"/>
              <a:t/>
            </a:r>
            <a:br>
              <a:rPr lang="tr-TR" dirty="0"/>
            </a:br>
            <a:endParaRPr lang="tr-TR" dirty="0"/>
          </a:p>
        </p:txBody>
      </p:sp>
      <p:sp>
        <p:nvSpPr>
          <p:cNvPr id="3" name="İçerik Yer Tutucusu 2"/>
          <p:cNvSpPr>
            <a:spLocks noGrp="1"/>
          </p:cNvSpPr>
          <p:nvPr>
            <p:ph idx="1"/>
          </p:nvPr>
        </p:nvSpPr>
        <p:spPr/>
        <p:txBody>
          <a:bodyPr/>
          <a:lstStyle/>
          <a:p>
            <a:r>
              <a:rPr lang="tr-TR" dirty="0" smtClean="0">
                <a:solidFill>
                  <a:schemeClr val="tx1"/>
                </a:solidFill>
              </a:rPr>
              <a:t>Erdemler </a:t>
            </a:r>
            <a:r>
              <a:rPr lang="tr-TR" dirty="0">
                <a:solidFill>
                  <a:schemeClr val="tx1"/>
                </a:solidFill>
              </a:rPr>
              <a:t>etiği, </a:t>
            </a:r>
            <a:endParaRPr lang="tr-TR" dirty="0" smtClean="0">
              <a:solidFill>
                <a:schemeClr val="tx1"/>
              </a:solidFill>
            </a:endParaRPr>
          </a:p>
          <a:p>
            <a:r>
              <a:rPr lang="tr-TR" dirty="0" smtClean="0">
                <a:solidFill>
                  <a:schemeClr val="tx1"/>
                </a:solidFill>
              </a:rPr>
              <a:t>Yararcılık </a:t>
            </a:r>
            <a:r>
              <a:rPr lang="tr-TR" dirty="0">
                <a:solidFill>
                  <a:schemeClr val="tx1"/>
                </a:solidFill>
              </a:rPr>
              <a:t>etiği </a:t>
            </a:r>
            <a:endParaRPr lang="tr-TR" dirty="0" smtClean="0">
              <a:solidFill>
                <a:schemeClr val="tx1"/>
              </a:solidFill>
            </a:endParaRPr>
          </a:p>
          <a:p>
            <a:r>
              <a:rPr lang="tr-TR" dirty="0" smtClean="0">
                <a:solidFill>
                  <a:schemeClr val="tx1"/>
                </a:solidFill>
              </a:rPr>
              <a:t>Deontolojik Etik </a:t>
            </a:r>
            <a:endParaRPr lang="tr-TR" dirty="0"/>
          </a:p>
        </p:txBody>
      </p:sp>
    </p:spTree>
    <p:extLst>
      <p:ext uri="{BB962C8B-B14F-4D97-AF65-F5344CB8AC3E}">
        <p14:creationId xmlns:p14="http://schemas.microsoft.com/office/powerpoint/2010/main" val="3202030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a:t>Yazılım mühendislerinin topluma karşı neden etik yükümlülükleri vardır?</a:t>
            </a:r>
            <a:r>
              <a:rPr lang="tr-TR" dirty="0"/>
              <a:t/>
            </a:r>
            <a:br>
              <a:rPr lang="tr-TR" dirty="0"/>
            </a:br>
            <a:endParaRPr lang="tr-TR" dirty="0"/>
          </a:p>
        </p:txBody>
      </p:sp>
      <p:sp>
        <p:nvSpPr>
          <p:cNvPr id="3" name="İçerik Yer Tutucusu 2"/>
          <p:cNvSpPr>
            <a:spLocks noGrp="1"/>
          </p:cNvSpPr>
          <p:nvPr>
            <p:ph idx="1"/>
          </p:nvPr>
        </p:nvSpPr>
        <p:spPr/>
        <p:txBody>
          <a:bodyPr/>
          <a:lstStyle/>
          <a:p>
            <a:pPr marL="0" indent="0" algn="ctr">
              <a:buNone/>
            </a:pPr>
            <a:r>
              <a:rPr lang="tr-TR" dirty="0" smtClean="0">
                <a:solidFill>
                  <a:schemeClr val="tx1"/>
                </a:solidFill>
              </a:rPr>
              <a:t>	</a:t>
            </a:r>
            <a:r>
              <a:rPr lang="tr-TR" dirty="0" err="1" smtClean="0">
                <a:solidFill>
                  <a:schemeClr val="tx1"/>
                </a:solidFill>
              </a:rPr>
              <a:t>Metaetik</a:t>
            </a:r>
            <a:r>
              <a:rPr lang="tr-TR" dirty="0" smtClean="0">
                <a:solidFill>
                  <a:schemeClr val="tx1"/>
                </a:solidFill>
              </a:rPr>
              <a:t> </a:t>
            </a:r>
            <a:r>
              <a:rPr lang="tr-TR" dirty="0">
                <a:solidFill>
                  <a:schemeClr val="tx1"/>
                </a:solidFill>
              </a:rPr>
              <a:t>etik yükümlülüklerimizin nereden geldiği ve neden dedikleri gibi davranmamız gerektiğiyle ilgilenen </a:t>
            </a:r>
            <a:r>
              <a:rPr lang="tr-TR" dirty="0" smtClean="0">
                <a:solidFill>
                  <a:schemeClr val="tx1"/>
                </a:solidFill>
              </a:rPr>
              <a:t>alandır. </a:t>
            </a:r>
            <a:endParaRPr lang="tr-TR" dirty="0"/>
          </a:p>
        </p:txBody>
      </p:sp>
    </p:spTree>
    <p:extLst>
      <p:ext uri="{BB962C8B-B14F-4D97-AF65-F5344CB8AC3E}">
        <p14:creationId xmlns:p14="http://schemas.microsoft.com/office/powerpoint/2010/main" val="1040684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a:t>Yazılım mühendislerinin topluma karşı neden etik yükümlülükleri vardır?</a:t>
            </a:r>
            <a:r>
              <a:rPr lang="tr-TR" dirty="0"/>
              <a:t/>
            </a:r>
            <a:br>
              <a:rPr lang="tr-TR" dirty="0"/>
            </a:br>
            <a:endParaRPr lang="tr-TR" dirty="0"/>
          </a:p>
        </p:txBody>
      </p:sp>
      <p:sp>
        <p:nvSpPr>
          <p:cNvPr id="3" name="İçerik Yer Tutucusu 2"/>
          <p:cNvSpPr>
            <a:spLocks noGrp="1"/>
          </p:cNvSpPr>
          <p:nvPr>
            <p:ph idx="1"/>
          </p:nvPr>
        </p:nvSpPr>
        <p:spPr/>
        <p:txBody>
          <a:bodyPr/>
          <a:lstStyle/>
          <a:p>
            <a:pPr marL="0" indent="0" algn="ctr">
              <a:buNone/>
            </a:pPr>
            <a:r>
              <a:rPr lang="tr-TR" i="1" dirty="0" smtClean="0"/>
              <a:t>‘</a:t>
            </a:r>
            <a:r>
              <a:rPr lang="tr-TR" i="1" dirty="0">
                <a:solidFill>
                  <a:schemeClr val="tx1"/>
                </a:solidFill>
              </a:rPr>
              <a:t>Bir şeyde uzmanlığı icra ettiğinizde o konuda ciddi ve içten olduğunuzu ve diğer insanların sizi o konuyla tanımalarını istediğinizi ileri sürmüş olursunuz</a:t>
            </a:r>
            <a:r>
              <a:rPr lang="tr-TR" i="1" dirty="0" smtClean="0"/>
              <a:t>’</a:t>
            </a:r>
          </a:p>
          <a:p>
            <a:pPr marL="0" indent="0" algn="ctr">
              <a:buNone/>
            </a:pPr>
            <a:endParaRPr lang="tr-TR" i="1" dirty="0"/>
          </a:p>
          <a:p>
            <a:pPr marL="0" indent="0" algn="ctr">
              <a:buNone/>
            </a:pPr>
            <a:r>
              <a:rPr lang="tr-TR" i="1" dirty="0" smtClean="0">
                <a:solidFill>
                  <a:schemeClr val="tx1"/>
                </a:solidFill>
              </a:rPr>
              <a:t>Uzmanların </a:t>
            </a:r>
            <a:r>
              <a:rPr lang="tr-TR" i="1" dirty="0">
                <a:solidFill>
                  <a:schemeClr val="tx1"/>
                </a:solidFill>
              </a:rPr>
              <a:t>alanlarında üst düzey eğitim almış olmaları gerektiği düşünülmektedir. Çünkü eğitim alana yaptıkları yatırım ve bağlılığın önemli bir göstergesidir</a:t>
            </a:r>
            <a:endParaRPr lang="tr-TR" i="1" dirty="0"/>
          </a:p>
        </p:txBody>
      </p:sp>
    </p:spTree>
    <p:extLst>
      <p:ext uri="{BB962C8B-B14F-4D97-AF65-F5344CB8AC3E}">
        <p14:creationId xmlns:p14="http://schemas.microsoft.com/office/powerpoint/2010/main" val="461678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a:t>Yazılım mühendislerinin topluma karşı neden etik yükümlülükleri vardır?</a:t>
            </a:r>
            <a:endParaRPr lang="tr-TR" dirty="0"/>
          </a:p>
        </p:txBody>
      </p:sp>
      <p:sp>
        <p:nvSpPr>
          <p:cNvPr id="3" name="İçerik Yer Tutucusu 2"/>
          <p:cNvSpPr>
            <a:spLocks noGrp="1"/>
          </p:cNvSpPr>
          <p:nvPr>
            <p:ph idx="1"/>
          </p:nvPr>
        </p:nvSpPr>
        <p:spPr/>
        <p:txBody>
          <a:bodyPr/>
          <a:lstStyle/>
          <a:p>
            <a:pPr marL="0" indent="0" algn="ctr">
              <a:buNone/>
            </a:pPr>
            <a:r>
              <a:rPr lang="tr-TR" i="1" dirty="0">
                <a:solidFill>
                  <a:schemeClr val="tx1"/>
                </a:solidFill>
              </a:rPr>
              <a:t>Bazı </a:t>
            </a:r>
            <a:r>
              <a:rPr lang="tr-TR" i="1" dirty="0" smtClean="0">
                <a:solidFill>
                  <a:schemeClr val="tx1"/>
                </a:solidFill>
              </a:rPr>
              <a:t>meslekler neden toplumda </a:t>
            </a:r>
            <a:r>
              <a:rPr lang="tr-TR" i="1" dirty="0">
                <a:solidFill>
                  <a:schemeClr val="tx1"/>
                </a:solidFill>
              </a:rPr>
              <a:t>diğerlerine göre daha çok saygı </a:t>
            </a:r>
            <a:r>
              <a:rPr lang="tr-TR" i="1" dirty="0" smtClean="0">
                <a:solidFill>
                  <a:schemeClr val="tx1"/>
                </a:solidFill>
              </a:rPr>
              <a:t>görürler?</a:t>
            </a:r>
          </a:p>
          <a:p>
            <a:pPr marL="0" indent="0" algn="ctr">
              <a:buNone/>
            </a:pPr>
            <a:endParaRPr lang="tr-TR" i="1" dirty="0">
              <a:solidFill>
                <a:schemeClr val="tx1"/>
              </a:solidFill>
            </a:endParaRPr>
          </a:p>
          <a:p>
            <a:pPr marL="0" indent="0" algn="ctr">
              <a:buNone/>
            </a:pPr>
            <a:r>
              <a:rPr lang="tr-TR" i="1" dirty="0" smtClean="0">
                <a:solidFill>
                  <a:schemeClr val="tx1"/>
                </a:solidFill>
              </a:rPr>
              <a:t>Yazılım </a:t>
            </a:r>
            <a:r>
              <a:rPr lang="tr-TR" i="1" dirty="0">
                <a:solidFill>
                  <a:schemeClr val="tx1"/>
                </a:solidFill>
              </a:rPr>
              <a:t>mühendisliği de özellikle ülkemizde de aynı saygıyı görmeye başlayan meslekler arasında. Peki bu durum neden kaynaklanıyor</a:t>
            </a:r>
            <a:r>
              <a:rPr lang="tr-TR" i="1" dirty="0" smtClean="0">
                <a:solidFill>
                  <a:schemeClr val="tx1"/>
                </a:solidFill>
              </a:rPr>
              <a:t>?</a:t>
            </a:r>
            <a:r>
              <a:rPr lang="tr-TR" dirty="0">
                <a:solidFill>
                  <a:schemeClr val="tx1"/>
                </a:solidFill>
              </a:rPr>
              <a:t> </a:t>
            </a:r>
            <a:r>
              <a:rPr lang="tr-TR" i="1" dirty="0">
                <a:solidFill>
                  <a:schemeClr val="tx1"/>
                </a:solidFill>
              </a:rPr>
              <a:t>Bu saygıyı görmeye devam </a:t>
            </a:r>
            <a:r>
              <a:rPr lang="tr-TR" i="1" dirty="0" smtClean="0">
                <a:solidFill>
                  <a:schemeClr val="tx1"/>
                </a:solidFill>
              </a:rPr>
              <a:t>edebilmek </a:t>
            </a:r>
            <a:r>
              <a:rPr lang="tr-TR" i="1" dirty="0">
                <a:solidFill>
                  <a:schemeClr val="tx1"/>
                </a:solidFill>
              </a:rPr>
              <a:t>için nasıl davranmanız gerekiyor? </a:t>
            </a:r>
            <a:endParaRPr lang="tr-TR" i="1" dirty="0" smtClean="0">
              <a:solidFill>
                <a:schemeClr val="tx1"/>
              </a:solidFill>
            </a:endParaRPr>
          </a:p>
          <a:p>
            <a:pPr marL="0" indent="0" algn="ctr">
              <a:buNone/>
            </a:pPr>
            <a:endParaRPr lang="tr-TR" i="1" dirty="0">
              <a:solidFill>
                <a:schemeClr val="tx1"/>
              </a:solidFill>
            </a:endParaRPr>
          </a:p>
          <a:p>
            <a:pPr marL="0" indent="0" algn="ctr">
              <a:buNone/>
            </a:pPr>
            <a:r>
              <a:rPr lang="tr-TR" i="1" dirty="0">
                <a:solidFill>
                  <a:schemeClr val="tx1"/>
                </a:solidFill>
              </a:rPr>
              <a:t>Bu saygı ve destek </a:t>
            </a:r>
            <a:r>
              <a:rPr lang="tr-TR" i="1" dirty="0" smtClean="0">
                <a:solidFill>
                  <a:schemeClr val="tx1"/>
                </a:solidFill>
              </a:rPr>
              <a:t>nasıl </a:t>
            </a:r>
            <a:r>
              <a:rPr lang="tr-TR" i="1" dirty="0">
                <a:solidFill>
                  <a:schemeClr val="tx1"/>
                </a:solidFill>
              </a:rPr>
              <a:t>gerçek bir </a:t>
            </a:r>
            <a:r>
              <a:rPr lang="tr-TR" i="1" dirty="0" smtClean="0">
                <a:solidFill>
                  <a:schemeClr val="tx1"/>
                </a:solidFill>
              </a:rPr>
              <a:t>güce çevrilebilir?</a:t>
            </a:r>
          </a:p>
        </p:txBody>
      </p:sp>
    </p:spTree>
    <p:extLst>
      <p:ext uri="{BB962C8B-B14F-4D97-AF65-F5344CB8AC3E}">
        <p14:creationId xmlns:p14="http://schemas.microsoft.com/office/powerpoint/2010/main" val="1382809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a:t>Yazılım mühendislerinin topluma karşı neden etik yükümlülükleri vardır?</a:t>
            </a:r>
            <a:endParaRPr lang="tr-TR" dirty="0"/>
          </a:p>
        </p:txBody>
      </p:sp>
      <p:sp>
        <p:nvSpPr>
          <p:cNvPr id="3" name="İçerik Yer Tutucusu 2"/>
          <p:cNvSpPr>
            <a:spLocks noGrp="1"/>
          </p:cNvSpPr>
          <p:nvPr>
            <p:ph idx="1"/>
          </p:nvPr>
        </p:nvSpPr>
        <p:spPr/>
        <p:txBody>
          <a:bodyPr/>
          <a:lstStyle/>
          <a:p>
            <a:pPr marL="0" indent="0">
              <a:buNone/>
            </a:pPr>
            <a:endParaRPr lang="tr-TR" dirty="0" smtClean="0"/>
          </a:p>
          <a:p>
            <a:pPr marL="0" indent="0" algn="ctr">
              <a:buNone/>
            </a:pPr>
            <a:r>
              <a:rPr lang="tr-TR" i="1" dirty="0">
                <a:solidFill>
                  <a:schemeClr val="tx1"/>
                </a:solidFill>
              </a:rPr>
              <a:t>Büyük güç büyük sorumluluk </a:t>
            </a:r>
            <a:r>
              <a:rPr lang="tr-TR" i="1" dirty="0" smtClean="0">
                <a:solidFill>
                  <a:schemeClr val="tx1"/>
                </a:solidFill>
              </a:rPr>
              <a:t>getirir…</a:t>
            </a:r>
          </a:p>
          <a:p>
            <a:pPr marL="0" indent="0" algn="ctr">
              <a:buNone/>
            </a:pPr>
            <a:r>
              <a:rPr lang="tr-TR" i="1" dirty="0">
                <a:solidFill>
                  <a:schemeClr val="tx1"/>
                </a:solidFill>
              </a:rPr>
              <a:t>	</a:t>
            </a:r>
            <a:r>
              <a:rPr lang="tr-TR" i="1" dirty="0" smtClean="0">
                <a:solidFill>
                  <a:schemeClr val="tx1"/>
                </a:solidFill>
              </a:rPr>
              <a:t>						</a:t>
            </a:r>
            <a:r>
              <a:rPr lang="tr-TR" i="1" dirty="0" err="1" smtClean="0">
                <a:solidFill>
                  <a:schemeClr val="tx1"/>
                </a:solidFill>
              </a:rPr>
              <a:t>Spiderman’s</a:t>
            </a:r>
            <a:r>
              <a:rPr lang="tr-TR" i="1" dirty="0" smtClean="0">
                <a:solidFill>
                  <a:schemeClr val="tx1"/>
                </a:solidFill>
              </a:rPr>
              <a:t> </a:t>
            </a:r>
            <a:r>
              <a:rPr lang="tr-TR" i="1" dirty="0" err="1" smtClean="0">
                <a:solidFill>
                  <a:schemeClr val="tx1"/>
                </a:solidFill>
              </a:rPr>
              <a:t>Uncle</a:t>
            </a:r>
            <a:r>
              <a:rPr lang="tr-TR" i="1" dirty="0" smtClean="0">
                <a:solidFill>
                  <a:schemeClr val="tx1"/>
                </a:solidFill>
              </a:rPr>
              <a:t> </a:t>
            </a:r>
            <a:r>
              <a:rPr lang="tr-TR" i="1" dirty="0" smtClean="0">
                <a:solidFill>
                  <a:schemeClr val="tx1"/>
                </a:solidFill>
                <a:sym typeface="Wingdings" panose="05000000000000000000" pitchFamily="2" charset="2"/>
              </a:rPr>
              <a:t></a:t>
            </a:r>
            <a:endParaRPr lang="tr-TR" i="1" dirty="0"/>
          </a:p>
        </p:txBody>
      </p:sp>
    </p:spTree>
    <p:extLst>
      <p:ext uri="{BB962C8B-B14F-4D97-AF65-F5344CB8AC3E}">
        <p14:creationId xmlns:p14="http://schemas.microsoft.com/office/powerpoint/2010/main" val="1564104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a:t>Yazılım mühendislerinin topluma karşı neden etik yükümlülükleri vardır?</a:t>
            </a:r>
            <a:endParaRPr lang="tr-TR" dirty="0"/>
          </a:p>
        </p:txBody>
      </p:sp>
      <p:sp>
        <p:nvSpPr>
          <p:cNvPr id="3" name="İçerik Yer Tutucusu 2"/>
          <p:cNvSpPr>
            <a:spLocks noGrp="1"/>
          </p:cNvSpPr>
          <p:nvPr>
            <p:ph idx="1"/>
          </p:nvPr>
        </p:nvSpPr>
        <p:spPr/>
        <p:txBody>
          <a:bodyPr/>
          <a:lstStyle/>
          <a:p>
            <a:pPr algn="just"/>
            <a:r>
              <a:rPr lang="tr-TR" dirty="0" smtClean="0">
                <a:solidFill>
                  <a:schemeClr val="tx1"/>
                </a:solidFill>
              </a:rPr>
              <a:t>Harika </a:t>
            </a:r>
            <a:r>
              <a:rPr lang="tr-TR" dirty="0">
                <a:solidFill>
                  <a:schemeClr val="tx1"/>
                </a:solidFill>
              </a:rPr>
              <a:t>yazılım mühendisleri iyi bir yaşama neler katar sorusuna verdiğimiz cevapları düşündüğümüzde hangileri yaşamsal toplum yararıyla ilgili? </a:t>
            </a:r>
            <a:endParaRPr lang="tr-TR" dirty="0" smtClean="0">
              <a:solidFill>
                <a:schemeClr val="tx1"/>
              </a:solidFill>
            </a:endParaRPr>
          </a:p>
          <a:p>
            <a:pPr algn="just"/>
            <a:r>
              <a:rPr lang="tr-TR" dirty="0" smtClean="0">
                <a:solidFill>
                  <a:schemeClr val="tx1"/>
                </a:solidFill>
              </a:rPr>
              <a:t>Yazılım </a:t>
            </a:r>
            <a:r>
              <a:rPr lang="tr-TR" dirty="0">
                <a:solidFill>
                  <a:schemeClr val="tx1"/>
                </a:solidFill>
              </a:rPr>
              <a:t>mühendisleri başka ne gibi yaşamsal toplum yararına katkıda bulunabilirler?</a:t>
            </a:r>
          </a:p>
          <a:p>
            <a:pPr algn="just"/>
            <a:endParaRPr lang="tr-TR" dirty="0"/>
          </a:p>
        </p:txBody>
      </p:sp>
    </p:spTree>
    <p:extLst>
      <p:ext uri="{BB962C8B-B14F-4D97-AF65-F5344CB8AC3E}">
        <p14:creationId xmlns:p14="http://schemas.microsoft.com/office/powerpoint/2010/main" val="377386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a:t>Yazılım mühendislerinin mesleki etik yükümlülüklerinin ötesinde başka hangi genel etik yükümlülükleri bulunmaktadır? </a:t>
            </a:r>
            <a:r>
              <a:rPr lang="tr-TR" dirty="0"/>
              <a:t/>
            </a:r>
            <a:br>
              <a:rPr lang="tr-TR" dirty="0"/>
            </a:br>
            <a:endParaRPr lang="tr-TR" dirty="0"/>
          </a:p>
        </p:txBody>
      </p:sp>
      <p:sp>
        <p:nvSpPr>
          <p:cNvPr id="3" name="İçerik Yer Tutucusu 2"/>
          <p:cNvSpPr>
            <a:spLocks noGrp="1"/>
          </p:cNvSpPr>
          <p:nvPr>
            <p:ph idx="1"/>
          </p:nvPr>
        </p:nvSpPr>
        <p:spPr/>
        <p:txBody>
          <a:bodyPr/>
          <a:lstStyle/>
          <a:p>
            <a:pPr marL="0" indent="0" algn="ctr">
              <a:buNone/>
            </a:pPr>
            <a:endParaRPr lang="tr-TR" dirty="0" smtClean="0"/>
          </a:p>
          <a:p>
            <a:pPr marL="0" indent="0" algn="ctr">
              <a:buNone/>
            </a:pPr>
            <a:r>
              <a:rPr lang="tr-TR" i="1" dirty="0" smtClean="0"/>
              <a:t>Erdem Etiği </a:t>
            </a:r>
            <a:r>
              <a:rPr lang="tr-TR" i="1" dirty="0" smtClean="0">
                <a:solidFill>
                  <a:schemeClr val="tx1"/>
                </a:solidFill>
              </a:rPr>
              <a:t>iyi </a:t>
            </a:r>
            <a:r>
              <a:rPr lang="tr-TR" i="1" dirty="0">
                <a:solidFill>
                  <a:schemeClr val="tx1"/>
                </a:solidFill>
              </a:rPr>
              <a:t>ve kötü davranışın kurallarına değil, ahlaken harika insanlar olmak için gereken karakter özelliklerine odaklanır.</a:t>
            </a:r>
            <a:endParaRPr lang="tr-TR" i="1" dirty="0"/>
          </a:p>
        </p:txBody>
      </p:sp>
    </p:spTree>
    <p:extLst>
      <p:ext uri="{BB962C8B-B14F-4D97-AF65-F5344CB8AC3E}">
        <p14:creationId xmlns:p14="http://schemas.microsoft.com/office/powerpoint/2010/main" val="260800447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94</TotalTime>
  <Words>781</Words>
  <Application>Microsoft Office PowerPoint</Application>
  <PresentationFormat>Geniş ekran</PresentationFormat>
  <Paragraphs>98</Paragraphs>
  <Slides>20</Slides>
  <Notes>18</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20</vt:i4>
      </vt:variant>
    </vt:vector>
  </HeadingPairs>
  <TitlesOfParts>
    <vt:vector size="25" baseType="lpstr">
      <vt:lpstr>Arial</vt:lpstr>
      <vt:lpstr>Calibri</vt:lpstr>
      <vt:lpstr>Garamond</vt:lpstr>
      <vt:lpstr>Wingdings</vt:lpstr>
      <vt:lpstr>Organik</vt:lpstr>
      <vt:lpstr>Mühendislik ve Bilişim Etiği</vt:lpstr>
      <vt:lpstr>Yazılım mühendislerinin topluma karşı neden etik yükümlülükleri vardır? </vt:lpstr>
      <vt:lpstr>Yazılım mühendislerinin topluma karşı neden etik yükümlülükleri vardır? </vt:lpstr>
      <vt:lpstr>Yazılım mühendislerinin topluma karşı neden etik yükümlülükleri vardır? </vt:lpstr>
      <vt:lpstr>Yazılım mühendislerinin topluma karşı neden etik yükümlülükleri vardır? </vt:lpstr>
      <vt:lpstr>Yazılım mühendislerinin topluma karşı neden etik yükümlülükleri vardır?</vt:lpstr>
      <vt:lpstr>Yazılım mühendislerinin topluma karşı neden etik yükümlülükleri vardır?</vt:lpstr>
      <vt:lpstr>Yazılım mühendislerinin topluma karşı neden etik yükümlülükleri vardır?</vt:lpstr>
      <vt:lpstr>Yazılım mühendislerinin mesleki etik yükümlülüklerinin ötesinde başka hangi genel etik yükümlülükleri bulunmaktadır?  </vt:lpstr>
      <vt:lpstr>Erdem Etiği </vt:lpstr>
      <vt:lpstr>Erdem Etiği</vt:lpstr>
      <vt:lpstr>Erdem Etiği</vt:lpstr>
      <vt:lpstr>Erdem Etiği</vt:lpstr>
      <vt:lpstr>Erdem Etiği</vt:lpstr>
      <vt:lpstr>Faydacılık Etiği</vt:lpstr>
      <vt:lpstr>Faydacılık Etiği</vt:lpstr>
      <vt:lpstr>Deontolojik Etik</vt:lpstr>
      <vt:lpstr>Haklar Etiği</vt:lpstr>
      <vt:lpstr>Ödev/Görev Etiği</vt:lpstr>
      <vt:lpstr>Ödev/Görev Etiği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Mühendislik ve Bilişim Etiği</dc:title>
  <dc:creator>zeynep sahin</dc:creator>
  <cp:lastModifiedBy>zeynep sahin</cp:lastModifiedBy>
  <cp:revision>12</cp:revision>
  <dcterms:created xsi:type="dcterms:W3CDTF">2014-10-13T10:10:27Z</dcterms:created>
  <dcterms:modified xsi:type="dcterms:W3CDTF">2014-10-14T09:07:08Z</dcterms:modified>
</cp:coreProperties>
</file>