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567" autoAdjust="0"/>
  </p:normalViewPr>
  <p:slideViewPr>
    <p:cSldViewPr snapToGrid="0">
      <p:cViewPr varScale="1">
        <p:scale>
          <a:sx n="75" d="100"/>
          <a:sy n="75" d="100"/>
        </p:scale>
        <p:origin x="11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AF8D3-B5E2-4E75-B502-A54FA4B18F1C}" type="datetimeFigureOut">
              <a:rPr lang="tr-TR" smtClean="0"/>
              <a:t>23.11.2016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7276-1490-4D41-A487-52BEA6C930D7}" type="slidenum">
              <a:rPr lang="tr-TR" smtClean="0"/>
              <a:t>‹#›</a:t>
            </a:fld>
            <a:endParaRPr lang="tr-TR"/>
          </a:p>
        </p:txBody>
      </p:sp>
    </p:spTree>
    <p:extLst>
      <p:ext uri="{BB962C8B-B14F-4D97-AF65-F5344CB8AC3E}">
        <p14:creationId xmlns:p14="http://schemas.microsoft.com/office/powerpoint/2010/main" val="247746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İlk: </a:t>
            </a:r>
            <a:r>
              <a:rPr lang="tr-TR" sz="1200" kern="1200" dirty="0" smtClean="0">
                <a:solidFill>
                  <a:schemeClr val="tx1"/>
                </a:solidFill>
                <a:effectLst/>
                <a:latin typeface="+mn-lt"/>
                <a:ea typeface="+mn-ea"/>
                <a:cs typeface="+mn-cs"/>
              </a:rPr>
              <a:t>Ahlaki olarak iyi yaşamaya engel oluşturabilecek bazı huy ve alışkanlık vardır. Bunu yanında –neyse ki- buna katkıda bulunan alışkanlıklar da bulunmaktadır. Etik açıdan yapıcı olan 5 düşünce ve eylem şunlardır.</a:t>
            </a:r>
          </a:p>
          <a:p>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2</a:t>
            </a:fld>
            <a:endParaRPr lang="tr-TR"/>
          </a:p>
        </p:txBody>
      </p:sp>
    </p:spTree>
    <p:extLst>
      <p:ext uri="{BB962C8B-B14F-4D97-AF65-F5344CB8AC3E}">
        <p14:creationId xmlns:p14="http://schemas.microsoft.com/office/powerpoint/2010/main" val="408531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İlk: Bu </a:t>
            </a:r>
          </a:p>
          <a:p>
            <a:r>
              <a:rPr lang="tr-TR" sz="1200" kern="1200" dirty="0" smtClean="0">
                <a:solidFill>
                  <a:schemeClr val="tx1"/>
                </a:solidFill>
                <a:effectLst/>
                <a:latin typeface="+mn-lt"/>
                <a:ea typeface="+mn-ea"/>
                <a:cs typeface="+mn-cs"/>
              </a:rPr>
              <a:t>1.Den </a:t>
            </a:r>
            <a:r>
              <a:rPr lang="tr-TR" sz="1200" kern="1200" dirty="0" err="1" smtClean="0">
                <a:solidFill>
                  <a:schemeClr val="tx1"/>
                </a:solidFill>
                <a:effectLst/>
                <a:latin typeface="+mn-lt"/>
                <a:ea typeface="+mn-ea"/>
                <a:cs typeface="+mn-cs"/>
              </a:rPr>
              <a:t>sonra:Bu</a:t>
            </a:r>
            <a:r>
              <a:rPr lang="tr-TR" sz="1200" kern="1200" dirty="0" smtClean="0">
                <a:solidFill>
                  <a:schemeClr val="tx1"/>
                </a:solidFill>
                <a:effectLst/>
                <a:latin typeface="+mn-lt"/>
                <a:ea typeface="+mn-ea"/>
                <a:cs typeface="+mn-cs"/>
              </a:rPr>
              <a:t> </a:t>
            </a:r>
            <a:r>
              <a:rPr lang="tr-TR" sz="1200" kern="1200" dirty="0" smtClean="0">
                <a:solidFill>
                  <a:schemeClr val="tx1"/>
                </a:solidFill>
                <a:effectLst/>
                <a:latin typeface="+mn-lt"/>
                <a:ea typeface="+mn-ea"/>
                <a:cs typeface="+mn-cs"/>
              </a:rPr>
              <a:t>kapsamda, kişisel ve profesyonel yaşamınızda değiştirmek veya geliştirmek istediğiniz karakter özelliklerini veya huyları tanımlamanız, hayran olduğunuz veya saygı duyduğunuz kişilerin karakteriniz, seçimleriniz ve eylemleriniz hakkında her şeyi bilmesinin sizi mutlu edip etmeyeceği hakkında düşünmeniz ve kendinize ve diğer kişilere açıkça söylediğiniz değerlere uygun ne kadar yaşadığınızı sorgulamanızı gerektirir. </a:t>
            </a:r>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3</a:t>
            </a:fld>
            <a:endParaRPr lang="tr-TR"/>
          </a:p>
        </p:txBody>
      </p:sp>
    </p:spTree>
    <p:extLst>
      <p:ext uri="{BB962C8B-B14F-4D97-AF65-F5344CB8AC3E}">
        <p14:creationId xmlns:p14="http://schemas.microsoft.com/office/powerpoint/2010/main" val="168445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İlk: Çoğumuz günün büyük bir kısmında, sandığımızdan da fazla diğer insanların eksikliklerini yargılıyoruz. Diğerlerinin adaletsizliği, kabalığı ya da beceriksizliği olarak algıladığımız şeylere kızıp sinirleniyoruz. Başkalarının iş yaşamındaki veya özel yaşamındaki başarısızlıklarla kendimizi rahatlatıyoruz ve başkalarının da daha iyi bir insan olmaya çabalamadıklarını söyleyerek, kendi etik gelişimimizi göz ardı etmemizi haklı çıkarıyoruz. Oysa toplumumuzda kişisel gelişimimizde ilerlememizi sağlayacak örnek kişiler ve olaylar bulunmakta. </a:t>
            </a:r>
            <a:endParaRPr lang="tr-T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1.Den sonra: Affetmek</a:t>
            </a:r>
            <a:r>
              <a:rPr lang="tr-TR" sz="1200" kern="1200" dirty="0" smtClean="0">
                <a:solidFill>
                  <a:schemeClr val="tx1"/>
                </a:solidFill>
                <a:effectLst/>
                <a:latin typeface="+mn-lt"/>
                <a:ea typeface="+mn-ea"/>
                <a:cs typeface="+mn-cs"/>
              </a:rPr>
              <a:t>, merhamet etmek, incelik cesaret, yaratıcılık ve adalet gibi örnek eylemlerin hedeflerimizi yükseltme gücü vardır, özellikle de bu gibi eylemleri kendimizin yapmaması için bir neden olmadığını fark ettiğimiz zaman. Ancak bu farkındalık etrafımızdaki ahlaki örnekleri fark etmediğimiz ve onları arama alışkanlığımız olmadığı sürece oluşmaz.</a:t>
            </a:r>
          </a:p>
          <a:p>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4</a:t>
            </a:fld>
            <a:endParaRPr lang="tr-TR"/>
          </a:p>
        </p:txBody>
      </p:sp>
    </p:spTree>
    <p:extLst>
      <p:ext uri="{BB962C8B-B14F-4D97-AF65-F5344CB8AC3E}">
        <p14:creationId xmlns:p14="http://schemas.microsoft.com/office/powerpoint/2010/main" val="342448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Yaptığımız şeylerin başkalarını nasıl etkilediğini hayal etmekte zorlandığımız için ahlaki yükümlülüklerimizi veya onların önemini anlamakta zorlanabiliriz. Bir noktada hepimiz yaptığımız özel ya da mesleki seçimlerin diğerlerinin yaşamını iyi ya da kötü etkilediğini biliyoruz. Ama yaptığımız eylemlerin sonuçlarından etkilenmenin nasıl bir his olduğunu gerçekten hayal etmeye, anlamaya nadiren çalışıyoruz. Bu durum eylemlerimizden etkilenen paydaşlar, yaşadığımız çevrenin ya da günlük hayatımızın dışında olduğunda daha da zorlaşıyor. En yakın arkadaşınızın yaşadığı acıyı, hiç tanımadığınız ve kimlik hırsızlığı yüzünden sıkıntılar yaşayan bir kişinin sıkıntılarından daha kolay anlarsınız. O kişinin yaşadığı sıkıntılar siz o sıkıntıları hayal etmekte zorlandığınız için daha basit şeyler değil. Neyse ki hayal etme gücümüz geliştirilebilir. İnsanların durumları hakkındaki haberler, kitaplar, filmler ve diğer kaynaklar, bizden çok farklı şartlarda yaşasa bile diğer insanların hayatları hakkında daha geniş düşünmemize yardımcı olur. Bu hayali empati gücü düzenli olarak çalıştırıldığında, eylemlerimizin diğer paydaşların hayatlarına etkileri hakkında daha geniş düşünme yeteneğimiz geliştirir. Bu yetenek zamanla etik yükümlülüklerimizi uygulamamıza ve daha iyi insanlar olarak yaşamamıza yardımcı olur. </a:t>
            </a:r>
          </a:p>
          <a:p>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5</a:t>
            </a:fld>
            <a:endParaRPr lang="tr-TR"/>
          </a:p>
        </p:txBody>
      </p:sp>
    </p:spTree>
    <p:extLst>
      <p:ext uri="{BB962C8B-B14F-4D97-AF65-F5344CB8AC3E}">
        <p14:creationId xmlns:p14="http://schemas.microsoft.com/office/powerpoint/2010/main" val="137018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err="1" smtClean="0">
                <a:solidFill>
                  <a:schemeClr val="tx1"/>
                </a:solidFill>
                <a:effectLst/>
                <a:latin typeface="+mn-lt"/>
                <a:ea typeface="+mn-ea"/>
                <a:cs typeface="+mn-cs"/>
              </a:rPr>
              <a:t>Etiksel</a:t>
            </a:r>
            <a:r>
              <a:rPr lang="tr-TR" sz="1200" kern="1200" dirty="0" smtClean="0">
                <a:solidFill>
                  <a:schemeClr val="tx1"/>
                </a:solidFill>
                <a:effectLst/>
                <a:latin typeface="+mn-lt"/>
                <a:ea typeface="+mn-ea"/>
                <a:cs typeface="+mn-cs"/>
              </a:rPr>
              <a:t> anlamda iyi yaşamak çoğunlukla hayatı kolaylaştırır. Cesur, dürüst ve merhametli davranmak çoğu şartta hem iş hem de özel yaşamda diğer insanların saygısını, güvenini ve arkadaşlığını kazandırır. Ayrıca böyle davranmak arkamıza baktığımızda suçluluk, hayal kırıklığı veya utanç duymak yerine tatmin dolu hissetmemize ve olduğumuz kişiden zevk almamızı sağlar. Bazen doğru olanı yapmak zor olandır. Ahlak tam da bu noktada (baskı altında) devreye girer. Bizi kolay yoldan değil doğru yoldan gitmemiz için yönlendirir. Nasıl davranmamız gerektiğini bildiğimiz halde öyle davranmamamızın en bilinen sebeplerinden biri, doğru olanı yapmak için fazla zayıf olduğumuzu düşünüyor olmamızdır. Doğru olanı yapmamızın sonuçlarıyla yüzleşmekten kaçınmamız ve zor kararları vermek için zayıf olmamızdır. Ama bunun esas sebebi gerçekten çok kendimizi haklı çıkarmaya çalışmamız ve kendimizi iyi hissettirmeye hayalimizdir. Tıpkı bir kişinin onu utandıracağı veya uygun olmayan bir durumla ilgili gerçeği söyleyemeyeceğini söylemesi gibi. Elbette bunun aksine her gün eleştirilere göğüs gererek ahlaki olarak doğru olanı yapan insanlar da var. Bu insanlar farklı bir tür değiller sadece kendi ahlaki güçlerini </a:t>
            </a:r>
            <a:r>
              <a:rPr lang="tr-TR" sz="1200" kern="1200" dirty="0" err="1" smtClean="0">
                <a:solidFill>
                  <a:schemeClr val="tx1"/>
                </a:solidFill>
                <a:effectLst/>
                <a:latin typeface="+mn-lt"/>
                <a:ea typeface="+mn-ea"/>
                <a:cs typeface="+mn-cs"/>
              </a:rPr>
              <a:t>önemsememezlik</a:t>
            </a:r>
            <a:r>
              <a:rPr lang="tr-TR" sz="1200" kern="1200" dirty="0" smtClean="0">
                <a:solidFill>
                  <a:schemeClr val="tx1"/>
                </a:solidFill>
                <a:effectLst/>
                <a:latin typeface="+mn-lt"/>
                <a:ea typeface="+mn-ea"/>
                <a:cs typeface="+mn-cs"/>
              </a:rPr>
              <a:t> yapmıyorlar ya da unutmuyorlar ve sonuçta yaşamaları gereken ve istediğimiz anda bizim de yaşayabileceğimiz şekle en yakın şekilde yaşıyorlar.</a:t>
            </a:r>
          </a:p>
          <a:p>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6</a:t>
            </a:fld>
            <a:endParaRPr lang="tr-TR"/>
          </a:p>
        </p:txBody>
      </p:sp>
    </p:spTree>
    <p:extLst>
      <p:ext uri="{BB962C8B-B14F-4D97-AF65-F5344CB8AC3E}">
        <p14:creationId xmlns:p14="http://schemas.microsoft.com/office/powerpoint/2010/main" val="377849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Ahlaki gelişimde arkadaşlığın önemi bir çok kişi tarafından ortaya atılmıştır. Aristo erdemli bir arkadaşın, kendimizde olmasını istediğimiz ve değer verdiğimiz karakter özelliklerini temsil eden “ikinci bir benlik” olduğunu iddia etmiştir. Aristo ayrıca etik anlamında iyi yaşamanın etik eylemleri gerektirdiğini ve bu eylemlerin diğer insanların eşliğinde daha zevkli ve daha kolay uygulanabilir olduğunu belirtmiştir. Diğer ahlaklı insanların eşliğini aramak bizi ahlaki bağlılıklarımız içinde izole ve yalnız hissetmekten korur. Ahlaklı karakterli arkadaşların yanında iyi olanı yapmak doğru olanı yapmaktan aldığımız keyfi ve benlik saygımızı artırır. Ayrıca bu arkadaşlar ideal ve değerlerimizle tutarsız davranışlarda bulunduğumuzda bizi uyarabilir, zor ahlaki seçimler yapmamızda bize yardım edebilir, etik hayatın getirdiği kaçınılmaz zorluklara bizimle göğüs gerebilirler. Bunun yanında, etik olarak uzlaşılamayan insanlara kıyasla ahlaki karaktere sahip insanlar sevincin ve refahın direk kaynaklarıdırlar çünkü onların her gün gösterdikleri kibarlıktan, dürüstlükten, merhametten, cesaretten ve bilgelikten faydalanırız.</a:t>
            </a:r>
          </a:p>
          <a:p>
            <a:endParaRPr lang="tr-TR" dirty="0"/>
          </a:p>
        </p:txBody>
      </p:sp>
      <p:sp>
        <p:nvSpPr>
          <p:cNvPr id="4" name="Slayt Numarası Yer Tutucusu 3"/>
          <p:cNvSpPr>
            <a:spLocks noGrp="1"/>
          </p:cNvSpPr>
          <p:nvPr>
            <p:ph type="sldNum" sz="quarter" idx="10"/>
          </p:nvPr>
        </p:nvSpPr>
        <p:spPr/>
        <p:txBody>
          <a:bodyPr/>
          <a:lstStyle/>
          <a:p>
            <a:fld id="{34247276-1490-4D41-A487-52BEA6C930D7}" type="slidenum">
              <a:rPr lang="tr-TR" smtClean="0"/>
              <a:t>7</a:t>
            </a:fld>
            <a:endParaRPr lang="tr-TR"/>
          </a:p>
        </p:txBody>
      </p:sp>
    </p:spTree>
    <p:extLst>
      <p:ext uri="{BB962C8B-B14F-4D97-AF65-F5344CB8AC3E}">
        <p14:creationId xmlns:p14="http://schemas.microsoft.com/office/powerpoint/2010/main" val="2612673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11/23/2016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Mühendislik ve Bilişim Etiği</a:t>
            </a: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6328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 3:</a:t>
            </a:r>
            <a:endParaRPr lang="tr-TR" dirty="0"/>
          </a:p>
        </p:txBody>
      </p:sp>
      <p:sp>
        <p:nvSpPr>
          <p:cNvPr id="3" name="İçerik Yer Tutucusu 2"/>
          <p:cNvSpPr>
            <a:spLocks noGrp="1"/>
          </p:cNvSpPr>
          <p:nvPr>
            <p:ph idx="1"/>
          </p:nvPr>
        </p:nvSpPr>
        <p:spPr/>
        <p:txBody>
          <a:bodyPr/>
          <a:lstStyle/>
          <a:p>
            <a:pPr algn="just"/>
            <a:endParaRPr lang="tr-TR" dirty="0" smtClean="0"/>
          </a:p>
          <a:p>
            <a:pPr algn="just"/>
            <a:r>
              <a:rPr lang="tr-TR" dirty="0" smtClean="0"/>
              <a:t>Sizce </a:t>
            </a:r>
            <a:r>
              <a:rPr lang="tr-TR" dirty="0"/>
              <a:t>yazılım mühendislerinin etik hayatlarındaki son hedef nedir? Yazılım mühendisleri etik olarak iyi yaşayarak hangi mesleki hedeflere veya önemli sonuçlara ulaşabilirler? Böyle yaşayan kişiler hangi özel hedeflere veya önemli sonuçlara ulaşabilirler? </a:t>
            </a:r>
          </a:p>
          <a:p>
            <a:pPr algn="just"/>
            <a:endParaRPr lang="tr-TR" dirty="0"/>
          </a:p>
        </p:txBody>
      </p:sp>
    </p:spTree>
    <p:extLst>
      <p:ext uri="{BB962C8B-B14F-4D97-AF65-F5344CB8AC3E}">
        <p14:creationId xmlns:p14="http://schemas.microsoft.com/office/powerpoint/2010/main" val="35844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Yazılım mühendisleri etik standartlara göre nasıl yaşayabilirler?</a:t>
            </a:r>
            <a:br>
              <a:rPr lang="tr-TR" dirty="0"/>
            </a:br>
            <a:endParaRPr lang="tr-TR" dirty="0"/>
          </a:p>
        </p:txBody>
      </p:sp>
      <p:sp>
        <p:nvSpPr>
          <p:cNvPr id="3" name="İçerik Yer Tutucusu 2"/>
          <p:cNvSpPr>
            <a:spLocks noGrp="1"/>
          </p:cNvSpPr>
          <p:nvPr>
            <p:ph idx="1"/>
          </p:nvPr>
        </p:nvSpPr>
        <p:spPr/>
        <p:txBody>
          <a:bodyPr/>
          <a:lstStyle/>
          <a:p>
            <a:pPr marL="0" indent="0" algn="just">
              <a:buNone/>
            </a:pPr>
            <a:r>
              <a:rPr lang="tr-TR" dirty="0" smtClean="0">
                <a:solidFill>
                  <a:schemeClr val="tx1"/>
                </a:solidFill>
              </a:rPr>
              <a:t>Etik </a:t>
            </a:r>
            <a:r>
              <a:rPr lang="tr-TR" dirty="0">
                <a:solidFill>
                  <a:schemeClr val="tx1"/>
                </a:solidFill>
              </a:rPr>
              <a:t>açıdan yapıcı olan 5 düşünce ve </a:t>
            </a:r>
            <a:r>
              <a:rPr lang="tr-TR" dirty="0" smtClean="0">
                <a:solidFill>
                  <a:schemeClr val="tx1"/>
                </a:solidFill>
              </a:rPr>
              <a:t>eylem:</a:t>
            </a:r>
          </a:p>
          <a:p>
            <a:pPr marL="457200" indent="-457200" algn="just">
              <a:buFont typeface="+mj-lt"/>
              <a:buAutoNum type="arabicPeriod"/>
            </a:pPr>
            <a:r>
              <a:rPr lang="tr-TR" dirty="0"/>
              <a:t>Kendini </a:t>
            </a:r>
            <a:r>
              <a:rPr lang="tr-TR" dirty="0" smtClean="0"/>
              <a:t>Yansıtmak/İncelemek</a:t>
            </a:r>
          </a:p>
          <a:p>
            <a:pPr marL="457200" indent="-457200" algn="just">
              <a:buFont typeface="+mj-lt"/>
              <a:buAutoNum type="arabicPeriod"/>
            </a:pPr>
            <a:r>
              <a:rPr lang="tr-TR" dirty="0"/>
              <a:t>Ahlaki Örnekler </a:t>
            </a:r>
            <a:r>
              <a:rPr lang="tr-TR" dirty="0" smtClean="0"/>
              <a:t>Aramak</a:t>
            </a:r>
          </a:p>
          <a:p>
            <a:pPr marL="457200" indent="-457200" algn="just">
              <a:buFont typeface="+mj-lt"/>
              <a:buAutoNum type="arabicPeriod"/>
            </a:pPr>
            <a:r>
              <a:rPr lang="tr-TR" dirty="0"/>
              <a:t>Ahlaki Hayal Gücümüzü </a:t>
            </a:r>
            <a:r>
              <a:rPr lang="tr-TR" dirty="0" smtClean="0"/>
              <a:t>Çalıştırmak</a:t>
            </a:r>
          </a:p>
          <a:p>
            <a:pPr marL="457200" indent="-457200" algn="just">
              <a:buFont typeface="+mj-lt"/>
              <a:buAutoNum type="arabicPeriod"/>
            </a:pPr>
            <a:r>
              <a:rPr lang="tr-TR" dirty="0"/>
              <a:t>Kendi Ahlaki Gücünüzün Farkında </a:t>
            </a:r>
            <a:r>
              <a:rPr lang="tr-TR" dirty="0" smtClean="0"/>
              <a:t>Olmak</a:t>
            </a:r>
          </a:p>
          <a:p>
            <a:pPr marL="457200" indent="-457200" algn="just">
              <a:buFont typeface="+mj-lt"/>
              <a:buAutoNum type="arabicPeriod"/>
            </a:pPr>
            <a:r>
              <a:rPr lang="tr-TR" dirty="0" smtClean="0"/>
              <a:t>Diğer </a:t>
            </a:r>
            <a:r>
              <a:rPr lang="tr-TR" dirty="0"/>
              <a:t>Ahlaklı Kişilerin Eşliğini Aramak</a:t>
            </a:r>
          </a:p>
        </p:txBody>
      </p:sp>
    </p:spTree>
    <p:extLst>
      <p:ext uri="{BB962C8B-B14F-4D97-AF65-F5344CB8AC3E}">
        <p14:creationId xmlns:p14="http://schemas.microsoft.com/office/powerpoint/2010/main" val="129665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Kendini Yansıtmak/İncelemek</a:t>
            </a:r>
            <a:br>
              <a:rPr lang="tr-TR" dirty="0"/>
            </a:br>
            <a:endParaRPr lang="tr-TR" dirty="0"/>
          </a:p>
        </p:txBody>
      </p:sp>
      <p:sp>
        <p:nvSpPr>
          <p:cNvPr id="3" name="İçerik Yer Tutucusu 2"/>
          <p:cNvSpPr>
            <a:spLocks noGrp="1"/>
          </p:cNvSpPr>
          <p:nvPr>
            <p:ph idx="1"/>
          </p:nvPr>
        </p:nvSpPr>
        <p:spPr/>
        <p:txBody>
          <a:bodyPr/>
          <a:lstStyle/>
          <a:p>
            <a:pPr algn="just"/>
            <a:r>
              <a:rPr lang="tr-TR" dirty="0" smtClean="0">
                <a:solidFill>
                  <a:schemeClr val="tx1"/>
                </a:solidFill>
              </a:rPr>
              <a:t>Olmak </a:t>
            </a:r>
            <a:r>
              <a:rPr lang="tr-TR" dirty="0">
                <a:solidFill>
                  <a:schemeClr val="tx1"/>
                </a:solidFill>
              </a:rPr>
              <a:t>istediğiniz kişiyi göz önüne alarak olduğunuz kişi hakkında </a:t>
            </a:r>
            <a:r>
              <a:rPr lang="tr-TR" dirty="0" smtClean="0">
                <a:solidFill>
                  <a:schemeClr val="tx1"/>
                </a:solidFill>
              </a:rPr>
              <a:t>düşünmeyi gerektirir</a:t>
            </a:r>
            <a:endParaRPr lang="tr-TR" dirty="0" smtClean="0"/>
          </a:p>
          <a:p>
            <a:pPr algn="just"/>
            <a:r>
              <a:rPr lang="tr-TR" dirty="0" smtClean="0">
                <a:solidFill>
                  <a:schemeClr val="tx1"/>
                </a:solidFill>
              </a:rPr>
              <a:t>Örneğin, diğer </a:t>
            </a:r>
            <a:r>
              <a:rPr lang="tr-TR" dirty="0">
                <a:solidFill>
                  <a:schemeClr val="tx1"/>
                </a:solidFill>
              </a:rPr>
              <a:t>kişilere açıkça söylediğiniz değerlere </a:t>
            </a:r>
            <a:r>
              <a:rPr lang="tr-TR" dirty="0" smtClean="0">
                <a:solidFill>
                  <a:schemeClr val="tx1"/>
                </a:solidFill>
              </a:rPr>
              <a:t>ne kadar </a:t>
            </a:r>
            <a:r>
              <a:rPr lang="tr-TR" dirty="0">
                <a:solidFill>
                  <a:schemeClr val="tx1"/>
                </a:solidFill>
              </a:rPr>
              <a:t>uygun</a:t>
            </a:r>
            <a:r>
              <a:rPr lang="tr-TR" dirty="0" smtClean="0">
                <a:solidFill>
                  <a:schemeClr val="tx1"/>
                </a:solidFill>
              </a:rPr>
              <a:t> </a:t>
            </a:r>
            <a:r>
              <a:rPr lang="tr-TR" dirty="0">
                <a:solidFill>
                  <a:schemeClr val="tx1"/>
                </a:solidFill>
              </a:rPr>
              <a:t>yaşadığınızı </a:t>
            </a:r>
            <a:r>
              <a:rPr lang="tr-TR" dirty="0" smtClean="0">
                <a:solidFill>
                  <a:schemeClr val="tx1"/>
                </a:solidFill>
              </a:rPr>
              <a:t>sorgulamak gibi</a:t>
            </a:r>
          </a:p>
        </p:txBody>
      </p:sp>
    </p:spTree>
    <p:extLst>
      <p:ext uri="{BB962C8B-B14F-4D97-AF65-F5344CB8AC3E}">
        <p14:creationId xmlns:p14="http://schemas.microsoft.com/office/powerpoint/2010/main" val="396574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Ahlaki Örnekler Arama</a:t>
            </a:r>
          </a:p>
        </p:txBody>
      </p:sp>
      <p:sp>
        <p:nvSpPr>
          <p:cNvPr id="3" name="İçerik Yer Tutucusu 2"/>
          <p:cNvSpPr>
            <a:spLocks noGrp="1"/>
          </p:cNvSpPr>
          <p:nvPr>
            <p:ph idx="1"/>
          </p:nvPr>
        </p:nvSpPr>
        <p:spPr/>
        <p:txBody>
          <a:bodyPr/>
          <a:lstStyle/>
          <a:p>
            <a:pPr algn="just"/>
            <a:r>
              <a:rPr lang="tr-TR" dirty="0" smtClean="0"/>
              <a:t>Toplumda ahlaki olarak örnek alabileceğimiz kişileri fark etmek ve kişisel gelişimimizde onlardan faydalanmak</a:t>
            </a:r>
          </a:p>
          <a:p>
            <a:pPr algn="just"/>
            <a:r>
              <a:rPr lang="tr-TR" dirty="0">
                <a:solidFill>
                  <a:schemeClr val="tx1"/>
                </a:solidFill>
              </a:rPr>
              <a:t>Affetmek, merhamet etmek, incelik cesaret, yaratıcılık ve adalet gibi örnek </a:t>
            </a:r>
            <a:r>
              <a:rPr lang="tr-TR" dirty="0" smtClean="0">
                <a:solidFill>
                  <a:schemeClr val="tx1"/>
                </a:solidFill>
              </a:rPr>
              <a:t>eylemleri gösterenleri fark etmeyi alışkanlık haline getirmek</a:t>
            </a:r>
            <a:endParaRPr lang="tr-TR" dirty="0" smtClean="0"/>
          </a:p>
          <a:p>
            <a:pPr algn="just"/>
            <a:endParaRPr lang="tr-TR" dirty="0"/>
          </a:p>
        </p:txBody>
      </p:sp>
    </p:spTree>
    <p:extLst>
      <p:ext uri="{BB962C8B-B14F-4D97-AF65-F5344CB8AC3E}">
        <p14:creationId xmlns:p14="http://schemas.microsoft.com/office/powerpoint/2010/main" val="200771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Ahlaki Hayal Gücümüzü Çalıştırma</a:t>
            </a:r>
          </a:p>
        </p:txBody>
      </p:sp>
      <p:sp>
        <p:nvSpPr>
          <p:cNvPr id="3" name="İçerik Yer Tutucusu 2"/>
          <p:cNvSpPr>
            <a:spLocks noGrp="1"/>
          </p:cNvSpPr>
          <p:nvPr>
            <p:ph idx="1"/>
          </p:nvPr>
        </p:nvSpPr>
        <p:spPr/>
        <p:txBody>
          <a:bodyPr/>
          <a:lstStyle/>
          <a:p>
            <a:pPr algn="just"/>
            <a:r>
              <a:rPr lang="tr-TR" dirty="0">
                <a:solidFill>
                  <a:schemeClr val="tx1"/>
                </a:solidFill>
              </a:rPr>
              <a:t>Yaptığımız </a:t>
            </a:r>
            <a:r>
              <a:rPr lang="tr-TR" dirty="0" smtClean="0">
                <a:solidFill>
                  <a:schemeClr val="tx1"/>
                </a:solidFill>
              </a:rPr>
              <a:t>eylemlerin </a:t>
            </a:r>
            <a:r>
              <a:rPr lang="tr-TR" dirty="0">
                <a:solidFill>
                  <a:schemeClr val="tx1"/>
                </a:solidFill>
              </a:rPr>
              <a:t>başkalarını nasıl etkilediğini hayal etmekte zorlandığımız için ahlaki yükümlülüklerimizi veya onların önemini anlamakta </a:t>
            </a:r>
            <a:r>
              <a:rPr lang="tr-TR" dirty="0" smtClean="0">
                <a:solidFill>
                  <a:schemeClr val="tx1"/>
                </a:solidFill>
              </a:rPr>
              <a:t>zorlanabiliriz</a:t>
            </a:r>
          </a:p>
          <a:p>
            <a:pPr algn="just"/>
            <a:r>
              <a:rPr lang="tr-TR" dirty="0" smtClean="0">
                <a:solidFill>
                  <a:schemeClr val="tx1"/>
                </a:solidFill>
              </a:rPr>
              <a:t>Hayali </a:t>
            </a:r>
            <a:r>
              <a:rPr lang="tr-TR" dirty="0">
                <a:solidFill>
                  <a:schemeClr val="tx1"/>
                </a:solidFill>
              </a:rPr>
              <a:t>empati gücü düzenli olarak çalıştırıldığında, eylemlerimizin diğer paydaşların hayatlarına etkileri hakkında daha geniş düşünme </a:t>
            </a:r>
            <a:r>
              <a:rPr lang="tr-TR" dirty="0" smtClean="0">
                <a:solidFill>
                  <a:schemeClr val="tx1"/>
                </a:solidFill>
              </a:rPr>
              <a:t>yeteneğini </a:t>
            </a:r>
            <a:r>
              <a:rPr lang="tr-TR" dirty="0">
                <a:solidFill>
                  <a:schemeClr val="tx1"/>
                </a:solidFill>
              </a:rPr>
              <a:t>geliştirir</a:t>
            </a:r>
            <a:endParaRPr lang="tr-TR" dirty="0"/>
          </a:p>
        </p:txBody>
      </p:sp>
    </p:spTree>
    <p:extLst>
      <p:ext uri="{BB962C8B-B14F-4D97-AF65-F5344CB8AC3E}">
        <p14:creationId xmlns:p14="http://schemas.microsoft.com/office/powerpoint/2010/main" val="38167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Kendi Ahlaki Gücünüzün Farkında Olmak</a:t>
            </a:r>
          </a:p>
        </p:txBody>
      </p:sp>
      <p:sp>
        <p:nvSpPr>
          <p:cNvPr id="3" name="İçerik Yer Tutucusu 2"/>
          <p:cNvSpPr>
            <a:spLocks noGrp="1"/>
          </p:cNvSpPr>
          <p:nvPr>
            <p:ph idx="1"/>
          </p:nvPr>
        </p:nvSpPr>
        <p:spPr/>
        <p:txBody>
          <a:bodyPr/>
          <a:lstStyle/>
          <a:p>
            <a:pPr algn="just"/>
            <a:r>
              <a:rPr lang="tr-TR" dirty="0">
                <a:solidFill>
                  <a:schemeClr val="tx1"/>
                </a:solidFill>
              </a:rPr>
              <a:t>Nasıl davranmamız gerektiğini bildiğimiz halde öyle davranmamamızın en bilinen sebeplerinden biri, doğru olanı yapmak için fazla zayıf olduğumuzu düşünüyor </a:t>
            </a:r>
            <a:r>
              <a:rPr lang="tr-TR" dirty="0" smtClean="0">
                <a:solidFill>
                  <a:schemeClr val="tx1"/>
                </a:solidFill>
              </a:rPr>
              <a:t>olmamızdır.</a:t>
            </a:r>
          </a:p>
          <a:p>
            <a:pPr algn="just"/>
            <a:r>
              <a:rPr lang="tr-TR" dirty="0" smtClean="0">
                <a:solidFill>
                  <a:schemeClr val="tx1"/>
                </a:solidFill>
              </a:rPr>
              <a:t>Ahlaki </a:t>
            </a:r>
            <a:r>
              <a:rPr lang="tr-TR" dirty="0">
                <a:solidFill>
                  <a:schemeClr val="tx1"/>
                </a:solidFill>
              </a:rPr>
              <a:t>olarak doğru olanı yapan </a:t>
            </a:r>
            <a:r>
              <a:rPr lang="tr-TR" dirty="0" smtClean="0">
                <a:solidFill>
                  <a:schemeClr val="tx1"/>
                </a:solidFill>
              </a:rPr>
              <a:t>insanlar </a:t>
            </a:r>
            <a:r>
              <a:rPr lang="tr-TR" dirty="0">
                <a:solidFill>
                  <a:schemeClr val="tx1"/>
                </a:solidFill>
              </a:rPr>
              <a:t>kendi ahlaki güçlerini </a:t>
            </a:r>
            <a:r>
              <a:rPr lang="tr-TR" dirty="0" err="1">
                <a:solidFill>
                  <a:schemeClr val="tx1"/>
                </a:solidFill>
              </a:rPr>
              <a:t>önemsememezlik</a:t>
            </a:r>
            <a:r>
              <a:rPr lang="tr-TR" dirty="0">
                <a:solidFill>
                  <a:schemeClr val="tx1"/>
                </a:solidFill>
              </a:rPr>
              <a:t> </a:t>
            </a:r>
            <a:r>
              <a:rPr lang="tr-TR" dirty="0" smtClean="0">
                <a:solidFill>
                  <a:schemeClr val="tx1"/>
                </a:solidFill>
              </a:rPr>
              <a:t>yapmıyorlar ve kendi ahlaki güçlerini farkında olan insanlardır.</a:t>
            </a:r>
            <a:endParaRPr lang="tr-TR" dirty="0"/>
          </a:p>
        </p:txBody>
      </p:sp>
    </p:spTree>
    <p:extLst>
      <p:ext uri="{BB962C8B-B14F-4D97-AF65-F5344CB8AC3E}">
        <p14:creationId xmlns:p14="http://schemas.microsoft.com/office/powerpoint/2010/main" val="30815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Diğer Ahlaklı Kişilerin Eşliğini Aramak</a:t>
            </a:r>
          </a:p>
        </p:txBody>
      </p:sp>
      <p:sp>
        <p:nvSpPr>
          <p:cNvPr id="3" name="İçerik Yer Tutucusu 2"/>
          <p:cNvSpPr>
            <a:spLocks noGrp="1"/>
          </p:cNvSpPr>
          <p:nvPr>
            <p:ph idx="1"/>
          </p:nvPr>
        </p:nvSpPr>
        <p:spPr/>
        <p:txBody>
          <a:bodyPr/>
          <a:lstStyle/>
          <a:p>
            <a:pPr algn="just"/>
            <a:r>
              <a:rPr lang="tr-TR" dirty="0">
                <a:solidFill>
                  <a:schemeClr val="tx1"/>
                </a:solidFill>
              </a:rPr>
              <a:t>Diğer ahlaklı insanların eşliğini aramak bizi ahlaki bağlılıklarımız içinde izole ve yalnız hissetmekten </a:t>
            </a:r>
            <a:r>
              <a:rPr lang="tr-TR" dirty="0" smtClean="0">
                <a:solidFill>
                  <a:schemeClr val="tx1"/>
                </a:solidFill>
              </a:rPr>
              <a:t>korur</a:t>
            </a:r>
          </a:p>
          <a:p>
            <a:pPr algn="just"/>
            <a:r>
              <a:rPr lang="tr-TR" dirty="0">
                <a:solidFill>
                  <a:schemeClr val="tx1"/>
                </a:solidFill>
              </a:rPr>
              <a:t>Ahlaklı karakterli arkadaşların yanında iyi </a:t>
            </a:r>
            <a:r>
              <a:rPr lang="tr-TR" dirty="0" smtClean="0">
                <a:solidFill>
                  <a:schemeClr val="tx1"/>
                </a:solidFill>
              </a:rPr>
              <a:t>olanı yapmak, doğru </a:t>
            </a:r>
            <a:r>
              <a:rPr lang="tr-TR" dirty="0">
                <a:solidFill>
                  <a:schemeClr val="tx1"/>
                </a:solidFill>
              </a:rPr>
              <a:t>olanı yapmaktan aldığımız keyfi ve benlik saygımızı </a:t>
            </a:r>
            <a:r>
              <a:rPr lang="tr-TR" dirty="0" smtClean="0">
                <a:solidFill>
                  <a:schemeClr val="tx1"/>
                </a:solidFill>
              </a:rPr>
              <a:t>artırır</a:t>
            </a:r>
          </a:p>
          <a:p>
            <a:pPr algn="just"/>
            <a:r>
              <a:rPr lang="tr-TR" dirty="0">
                <a:solidFill>
                  <a:schemeClr val="tx1"/>
                </a:solidFill>
              </a:rPr>
              <a:t>Ahlaklı karakterli </a:t>
            </a:r>
            <a:r>
              <a:rPr lang="tr-TR" dirty="0" smtClean="0">
                <a:solidFill>
                  <a:schemeClr val="tx1"/>
                </a:solidFill>
              </a:rPr>
              <a:t>arkadaşlar değerlerimizle </a:t>
            </a:r>
            <a:r>
              <a:rPr lang="tr-TR" dirty="0">
                <a:solidFill>
                  <a:schemeClr val="tx1"/>
                </a:solidFill>
              </a:rPr>
              <a:t>tutarsız davranışlarda bulunduğumuzda bizi uyarabilir, zor ahlaki seçimler yapmamızda bize yardım edebilir, etik hayatın getirdiği kaçınılmaz zorluklara bizimle göğüs </a:t>
            </a:r>
            <a:r>
              <a:rPr lang="tr-TR" dirty="0" smtClean="0">
                <a:solidFill>
                  <a:schemeClr val="tx1"/>
                </a:solidFill>
              </a:rPr>
              <a:t>gerebilirler</a:t>
            </a:r>
            <a:endParaRPr lang="tr-TR" dirty="0">
              <a:solidFill>
                <a:schemeClr val="tx1"/>
              </a:solidFill>
            </a:endParaRPr>
          </a:p>
          <a:p>
            <a:pPr algn="just"/>
            <a:endParaRPr lang="tr-TR" dirty="0"/>
          </a:p>
        </p:txBody>
      </p:sp>
    </p:spTree>
    <p:extLst>
      <p:ext uri="{BB962C8B-B14F-4D97-AF65-F5344CB8AC3E}">
        <p14:creationId xmlns:p14="http://schemas.microsoft.com/office/powerpoint/2010/main" val="11261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 1:</a:t>
            </a:r>
            <a:endParaRPr lang="tr-TR" dirty="0"/>
          </a:p>
        </p:txBody>
      </p:sp>
      <p:sp>
        <p:nvSpPr>
          <p:cNvPr id="3" name="İçerik Yer Tutucusu 2"/>
          <p:cNvSpPr>
            <a:spLocks noGrp="1"/>
          </p:cNvSpPr>
          <p:nvPr>
            <p:ph idx="1"/>
          </p:nvPr>
        </p:nvSpPr>
        <p:spPr/>
        <p:txBody>
          <a:bodyPr/>
          <a:lstStyle/>
          <a:p>
            <a:pPr algn="just"/>
            <a:endParaRPr lang="tr-TR" dirty="0" smtClean="0"/>
          </a:p>
          <a:p>
            <a:pPr algn="just"/>
            <a:r>
              <a:rPr lang="tr-TR" dirty="0" smtClean="0"/>
              <a:t>Sizce </a:t>
            </a:r>
            <a:r>
              <a:rPr lang="tr-TR" dirty="0"/>
              <a:t>bu beş düşünce ve eylemden hangisinde hali hazırda en iyisiniz? Hangilerini kendinize katmak istersiniz? Neden?</a:t>
            </a:r>
          </a:p>
          <a:p>
            <a:pPr algn="just"/>
            <a:endParaRPr lang="tr-TR" dirty="0"/>
          </a:p>
        </p:txBody>
      </p:sp>
    </p:spTree>
    <p:extLst>
      <p:ext uri="{BB962C8B-B14F-4D97-AF65-F5344CB8AC3E}">
        <p14:creationId xmlns:p14="http://schemas.microsoft.com/office/powerpoint/2010/main" val="193253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 2:</a:t>
            </a:r>
            <a:endParaRPr lang="tr-TR" dirty="0"/>
          </a:p>
        </p:txBody>
      </p:sp>
      <p:sp>
        <p:nvSpPr>
          <p:cNvPr id="3" name="İçerik Yer Tutucusu 2"/>
          <p:cNvSpPr>
            <a:spLocks noGrp="1"/>
          </p:cNvSpPr>
          <p:nvPr>
            <p:ph idx="1"/>
          </p:nvPr>
        </p:nvSpPr>
        <p:spPr/>
        <p:txBody>
          <a:bodyPr/>
          <a:lstStyle/>
          <a:p>
            <a:pPr algn="just"/>
            <a:endParaRPr lang="tr-TR" dirty="0" smtClean="0"/>
          </a:p>
          <a:p>
            <a:pPr algn="just"/>
            <a:r>
              <a:rPr lang="tr-TR" dirty="0" smtClean="0"/>
              <a:t>Sizce </a:t>
            </a:r>
            <a:r>
              <a:rPr lang="tr-TR" dirty="0"/>
              <a:t>bu eylem ve düşüncelerden hangisi/hangilerini az ya da çok kazanmak kişinin kişisel ve mesleki yaşamını değiştirebilir? Neden?</a:t>
            </a:r>
          </a:p>
          <a:p>
            <a:pPr algn="just"/>
            <a:endParaRPr lang="tr-TR" dirty="0"/>
          </a:p>
        </p:txBody>
      </p:sp>
    </p:spTree>
    <p:extLst>
      <p:ext uri="{BB962C8B-B14F-4D97-AF65-F5344CB8AC3E}">
        <p14:creationId xmlns:p14="http://schemas.microsoft.com/office/powerpoint/2010/main" val="848676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TotalTime>
  <Words>1081</Words>
  <Application>Microsoft Office PowerPoint</Application>
  <PresentationFormat>Geniş ekran</PresentationFormat>
  <Paragraphs>47</Paragraphs>
  <Slides>10</Slides>
  <Notes>6</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Garamond</vt:lpstr>
      <vt:lpstr>Organik</vt:lpstr>
      <vt:lpstr>Mühendislik ve Bilişim Etiği</vt:lpstr>
      <vt:lpstr>Yazılım mühendisleri etik standartlara göre nasıl yaşayabilirler? </vt:lpstr>
      <vt:lpstr>Kendini Yansıtmak/İncelemek </vt:lpstr>
      <vt:lpstr>Ahlaki Örnekler Arama</vt:lpstr>
      <vt:lpstr>Ahlaki Hayal Gücümüzü Çalıştırma</vt:lpstr>
      <vt:lpstr>Kendi Ahlaki Gücünüzün Farkında Olmak</vt:lpstr>
      <vt:lpstr>Diğer Ahlaklı Kişilerin Eşliğini Aramak</vt:lpstr>
      <vt:lpstr>Soru 1:</vt:lpstr>
      <vt:lpstr>Soru 2:</vt:lpstr>
      <vt:lpstr>Soru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ve Bilişim Etiği</dc:title>
  <dc:creator>zeynep sahin</dc:creator>
  <cp:lastModifiedBy>zeynep sahin</cp:lastModifiedBy>
  <cp:revision>4</cp:revision>
  <dcterms:created xsi:type="dcterms:W3CDTF">2014-10-26T18:06:04Z</dcterms:created>
  <dcterms:modified xsi:type="dcterms:W3CDTF">2016-11-23T06:28:15Z</dcterms:modified>
</cp:coreProperties>
</file>