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537" autoAdjust="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34B4-B6A4-41FB-BA49-3D085A645A6D}" type="datetimeFigureOut">
              <a:rPr lang="tr-TR" smtClean="0"/>
              <a:t>18.11.2014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93DB3-3292-4D18-9968-B6B1C4378D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72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06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22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76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0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85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67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87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06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66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74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40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66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3DB3-3292-4D18-9968-B6B1C4378D2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6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Mühendislik ve Bilişim Etiği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Erişim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	</a:t>
            </a:r>
          </a:p>
          <a:p>
            <a:pPr marL="0" indent="0" algn="ctr">
              <a:buNone/>
            </a:pPr>
            <a:r>
              <a:rPr lang="tr-TR" dirty="0" smtClean="0"/>
              <a:t>Bilgiye </a:t>
            </a:r>
            <a:r>
              <a:rPr lang="tr-TR" dirty="0"/>
              <a:t>erişebilmek için gereken ücret ödenmeli ve fikri mülkiyet hakkına saygı duyulmalıdır. </a:t>
            </a:r>
          </a:p>
        </p:txBody>
      </p:sp>
    </p:spTree>
    <p:extLst>
      <p:ext uri="{BB962C8B-B14F-4D97-AF65-F5344CB8AC3E}">
        <p14:creationId xmlns:p14="http://schemas.microsoft.com/office/powerpoint/2010/main" val="33192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Gizlilik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Yazılım </a:t>
            </a:r>
            <a:r>
              <a:rPr lang="tr-TR" dirty="0">
                <a:solidFill>
                  <a:schemeClr val="tx1"/>
                </a:solidFill>
              </a:rPr>
              <a:t>açıkları nedeniyle, gerekli bilgiye sahip insanlar, başka insanların bilgisayarlarına girebilir ve özel bilgilerini öğrenebilirler</a:t>
            </a:r>
            <a:r>
              <a:rPr lang="tr-TR" dirty="0" smtClean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Bireylerin </a:t>
            </a:r>
            <a:r>
              <a:rPr lang="tr-TR" dirty="0">
                <a:solidFill>
                  <a:schemeClr val="tx1"/>
                </a:solidFill>
              </a:rPr>
              <a:t>ve işletmelerin kendilerine ait olan ve gizlemek istedikleri bilgiler, başkalarının ulaşması veya ulaşılan bu bilgilerin başkalarıyla paylaşılması durumunda etik açıdan problem oluşturacaktır. </a:t>
            </a:r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03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Gizlilik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Bir </a:t>
            </a:r>
            <a:r>
              <a:rPr lang="tr-TR" dirty="0">
                <a:solidFill>
                  <a:schemeClr val="tx1"/>
                </a:solidFill>
              </a:rPr>
              <a:t>kişi veya bir birlik hakkındaki hangi bilgi, hangi koşullar altında diğerlerine açıklar? İnsanlar kendi aralarında hangi bilgileri saklar ve hangi bilgileri baskı altında kalmadan diğerine açıklar?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50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Gizlilik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Gizlilik</a:t>
            </a:r>
            <a:r>
              <a:rPr lang="tr-TR" dirty="0">
                <a:solidFill>
                  <a:schemeClr val="tx1"/>
                </a:solidFill>
              </a:rPr>
              <a:t>, düşünce, duygu, inanç, korku, plan ve </a:t>
            </a:r>
            <a:r>
              <a:rPr lang="tr-TR" dirty="0" smtClean="0">
                <a:solidFill>
                  <a:schemeClr val="tx1"/>
                </a:solidFill>
              </a:rPr>
              <a:t>fanteziler </a:t>
            </a:r>
            <a:r>
              <a:rPr lang="tr-TR" dirty="0">
                <a:solidFill>
                  <a:schemeClr val="tx1"/>
                </a:solidFill>
              </a:rPr>
              <a:t>gibi kişisel bilgileri başka insanlardan saklama </a:t>
            </a:r>
            <a:r>
              <a:rPr lang="tr-TR" dirty="0" smtClean="0">
                <a:solidFill>
                  <a:schemeClr val="tx1"/>
                </a:solidFill>
              </a:rPr>
              <a:t>yeteneğidir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526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Doğruluk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Bilginin </a:t>
            </a:r>
            <a:r>
              <a:rPr lang="tr-TR" dirty="0">
                <a:solidFill>
                  <a:schemeClr val="tx1"/>
                </a:solidFill>
              </a:rPr>
              <a:t>doğruluğundan, güvenilirliğinden ve gerçekliğinden kim sorumludur? Benzer olarak bilgi içerisindeki hatalar için kim sorumlu tutulacak ve  yaralı taraflar nasıl bütünleştirilecektir?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765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Doğruluk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Doğruluk</a:t>
            </a:r>
            <a:r>
              <a:rPr lang="tr-TR" dirty="0">
                <a:solidFill>
                  <a:schemeClr val="tx1"/>
                </a:solidFill>
              </a:rPr>
              <a:t>, veri girişi hatalarından kaynaklanan yanlış bilgilerle ilgili olduğu gibi bireylerin kendileriyle ilgili bilgilerinin doğruluğunu kontrol etme hakkıyla da ilgilidir.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81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Doğruluk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Yaşamımız </a:t>
            </a:r>
            <a:r>
              <a:rPr lang="tr-TR" dirty="0">
                <a:solidFill>
                  <a:schemeClr val="tx1"/>
                </a:solidFill>
              </a:rPr>
              <a:t>ve güvenliğimizin ona bağlı olduğu durumlarda, bilgi doğruluğu çok önemlidir.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28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Etiği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‘Bilgisayarlar özel bir teknolojidir ve bu yüzden bazı yeni etik sorunlar ortaya çıkarmışlardır.’</a:t>
            </a:r>
          </a:p>
          <a:p>
            <a:pPr marL="0" indent="0" algn="r">
              <a:buNone/>
            </a:pPr>
            <a:r>
              <a:rPr lang="tr-TR" i="1" dirty="0" smtClean="0"/>
              <a:t>James </a:t>
            </a:r>
            <a:r>
              <a:rPr lang="tr-TR" i="1" dirty="0" err="1" smtClean="0"/>
              <a:t>Moor</a:t>
            </a:r>
            <a:r>
              <a:rPr lang="tr-TR" i="1" dirty="0" smtClean="0"/>
              <a:t>   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6420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 Etiği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Bilgisayar çağının etik sorunları:</a:t>
            </a:r>
          </a:p>
          <a:p>
            <a:r>
              <a:rPr lang="tr-TR" dirty="0" smtClean="0"/>
              <a:t>Fikri Mülkiyet (</a:t>
            </a:r>
            <a:r>
              <a:rPr lang="tr-TR" dirty="0" err="1" smtClean="0"/>
              <a:t>Property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Erişim (Access)</a:t>
            </a:r>
          </a:p>
          <a:p>
            <a:r>
              <a:rPr lang="tr-TR" dirty="0" smtClean="0"/>
              <a:t>Gizlilik (</a:t>
            </a:r>
            <a:r>
              <a:rPr lang="tr-TR" dirty="0" err="1" smtClean="0"/>
              <a:t>Privacy</a:t>
            </a:r>
            <a:r>
              <a:rPr lang="tr-TR" dirty="0" smtClean="0"/>
              <a:t>)</a:t>
            </a:r>
          </a:p>
          <a:p>
            <a:r>
              <a:rPr lang="tr-TR" dirty="0" smtClean="0"/>
              <a:t>Doğruluk (</a:t>
            </a:r>
            <a:r>
              <a:rPr lang="tr-TR" dirty="0" err="1" smtClean="0"/>
              <a:t>Accuracy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42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Fikri Mülkiyet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	Bilgi kime aittir? Bilginin değişimi için gereken ücret nedir? Bilgi iletişiminin </a:t>
            </a:r>
            <a:r>
              <a:rPr lang="tr-TR" dirty="0" smtClean="0"/>
              <a:t>		sağlandığı </a:t>
            </a:r>
            <a:r>
              <a:rPr lang="tr-TR" dirty="0"/>
              <a:t>kanallar kime aittir? Ayrılan bu kaynaklara nasıl erişilebilir? </a:t>
            </a:r>
          </a:p>
        </p:txBody>
      </p:sp>
    </p:spTree>
    <p:extLst>
      <p:ext uri="{BB962C8B-B14F-4D97-AF65-F5344CB8AC3E}">
        <p14:creationId xmlns:p14="http://schemas.microsoft.com/office/powerpoint/2010/main" val="27815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Fikri Mülkiyet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Sahiplik, </a:t>
            </a:r>
            <a:r>
              <a:rPr lang="tr-TR" dirty="0">
                <a:solidFill>
                  <a:schemeClr val="tx1"/>
                </a:solidFill>
              </a:rPr>
              <a:t>başkalarının </a:t>
            </a:r>
            <a:r>
              <a:rPr lang="tr-TR" dirty="0" smtClean="0">
                <a:solidFill>
                  <a:schemeClr val="tx1"/>
                </a:solidFill>
              </a:rPr>
              <a:t>bir </a:t>
            </a:r>
            <a:r>
              <a:rPr lang="tr-TR" dirty="0">
                <a:solidFill>
                  <a:schemeClr val="tx1"/>
                </a:solidFill>
              </a:rPr>
              <a:t>mülkiyeti nasıl kullanması gerektiğini belirlemekle birlikte, mülkiyetin kontrol haklarına sahip </a:t>
            </a:r>
            <a:r>
              <a:rPr lang="tr-TR" dirty="0" smtClean="0">
                <a:solidFill>
                  <a:schemeClr val="tx1"/>
                </a:solidFill>
              </a:rPr>
              <a:t>olunmasıdır.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88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Fikri Mülkiyet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>
                <a:solidFill>
                  <a:schemeClr val="tx1"/>
                </a:solidFill>
              </a:rPr>
              <a:t>	</a:t>
            </a:r>
            <a:r>
              <a:rPr lang="tr-TR" dirty="0" smtClean="0">
                <a:solidFill>
                  <a:schemeClr val="tx1"/>
                </a:solidFill>
              </a:rPr>
              <a:t>	Fikri </a:t>
            </a:r>
            <a:r>
              <a:rPr lang="tr-TR" dirty="0">
                <a:solidFill>
                  <a:schemeClr val="tx1"/>
                </a:solidFill>
              </a:rPr>
              <a:t>mülkiyet zihnimiz tarafından üretilen her türlü </a:t>
            </a:r>
            <a:r>
              <a:rPr lang="tr-TR" dirty="0" smtClean="0">
                <a:solidFill>
                  <a:schemeClr val="tx1"/>
                </a:solidFill>
              </a:rPr>
              <a:t>üründür.</a:t>
            </a:r>
            <a:endParaRPr lang="tr-T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Bir resim</a:t>
            </a:r>
            <a:r>
              <a:rPr lang="tr-TR" dirty="0">
                <a:solidFill>
                  <a:schemeClr val="tx1"/>
                </a:solidFill>
              </a:rPr>
              <a:t>, bir imaj, bir harf, bir mektup, bir kitap, bir makale, bir konuşma, bir e-posta, bir yazılım, bir </a:t>
            </a:r>
            <a:r>
              <a:rPr lang="tr-TR" dirty="0" smtClean="0">
                <a:solidFill>
                  <a:schemeClr val="tx1"/>
                </a:solidFill>
              </a:rPr>
              <a:t>CD-ROM vb.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05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Fikri Mülkiyet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Bilgisayarlarda var olan bilgiler </a:t>
            </a:r>
            <a:r>
              <a:rPr lang="tr-TR" dirty="0">
                <a:solidFill>
                  <a:schemeClr val="tx1"/>
                </a:solidFill>
              </a:rPr>
              <a:t>orijinaline zarar vermeden </a:t>
            </a:r>
            <a:r>
              <a:rPr lang="tr-TR" dirty="0" smtClean="0">
                <a:solidFill>
                  <a:schemeClr val="tx1"/>
                </a:solidFill>
              </a:rPr>
              <a:t>kopyalanabildiği </a:t>
            </a:r>
            <a:r>
              <a:rPr lang="tr-TR" dirty="0">
                <a:solidFill>
                  <a:schemeClr val="tx1"/>
                </a:solidFill>
              </a:rPr>
              <a:t>ve </a:t>
            </a:r>
            <a:r>
              <a:rPr lang="tr-TR" dirty="0" smtClean="0">
                <a:solidFill>
                  <a:schemeClr val="tx1"/>
                </a:solidFill>
              </a:rPr>
              <a:t>dağıtılabildiği için fikri mülkiyeti korumak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0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Fikri Mülkiyet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	</a:t>
            </a: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Fikri </a:t>
            </a:r>
            <a:r>
              <a:rPr lang="tr-TR" dirty="0">
                <a:solidFill>
                  <a:schemeClr val="tx1"/>
                </a:solidFill>
              </a:rPr>
              <a:t>mülkiyet kavramı hem hukukla hem de etikle ilgili bir konudur. Sorunlar bazen yasal olmasına rağmen etik değildir, bazen yasal olmamasına rağmen etiktir, bazen de yasal olmadığı gibi etik de değildir.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26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Erişim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tr-TR" dirty="0" smtClean="0">
                <a:solidFill>
                  <a:schemeClr val="tx1"/>
                </a:solidFill>
              </a:rPr>
              <a:t>Hangi </a:t>
            </a:r>
            <a:r>
              <a:rPr lang="tr-TR" dirty="0">
                <a:solidFill>
                  <a:schemeClr val="tx1"/>
                </a:solidFill>
              </a:rPr>
              <a:t>bilgi, bir insan veya organizasyon tarafından doğrudan veya ayrıcalıklı olarak, hangi güvenlik ve hangi koşullar altında elde edilir?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966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257</Words>
  <Application>Microsoft Office PowerPoint</Application>
  <PresentationFormat>Geniş ekran</PresentationFormat>
  <Paragraphs>72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Organik</vt:lpstr>
      <vt:lpstr>Mühendislik ve Bilişim Etiği</vt:lpstr>
      <vt:lpstr>Bilgisayar Etiği</vt:lpstr>
      <vt:lpstr>Bilgisayar Etiği</vt:lpstr>
      <vt:lpstr>Fikri Mülkiyet</vt:lpstr>
      <vt:lpstr>Fikri Mülkiyet</vt:lpstr>
      <vt:lpstr>Fikri Mülkiyet</vt:lpstr>
      <vt:lpstr>Fikri Mülkiyet</vt:lpstr>
      <vt:lpstr>Fikri Mülkiyet</vt:lpstr>
      <vt:lpstr>Erişim</vt:lpstr>
      <vt:lpstr>Erişim</vt:lpstr>
      <vt:lpstr>Gizlilik</vt:lpstr>
      <vt:lpstr>Gizlilik</vt:lpstr>
      <vt:lpstr>Gizlilik</vt:lpstr>
      <vt:lpstr>Doğruluk</vt:lpstr>
      <vt:lpstr>Doğruluk</vt:lpstr>
      <vt:lpstr>Doğruluk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Mühendislik ve Bilişim Etiği</dc:title>
  <dc:creator>zeynep sahin</dc:creator>
  <cp:lastModifiedBy>zeynep sahin</cp:lastModifiedBy>
  <cp:revision>7</cp:revision>
  <dcterms:created xsi:type="dcterms:W3CDTF">2014-11-17T09:49:49Z</dcterms:created>
  <dcterms:modified xsi:type="dcterms:W3CDTF">2014-11-18T10:01:14Z</dcterms:modified>
</cp:coreProperties>
</file>