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3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E8D0E1ED-025C-494B-8A7C-6EE3BF613952}" type="datetimeFigureOut">
              <a:rPr lang="tr-TR" smtClean="0"/>
              <a:t>10.03.2021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BA5348-5338-4530-9EF8-6C4E54CDD320}"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6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8D0E1ED-025C-494B-8A7C-6EE3BF613952}" type="datetimeFigureOut">
              <a:rPr lang="tr-TR" smtClean="0"/>
              <a:t>10.03.2021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BA5348-5338-4530-9EF8-6C4E54CDD320}" type="slidenum">
              <a:rPr lang="tr-TR" smtClean="0"/>
              <a:t>‹#›</a:t>
            </a:fld>
            <a:endParaRPr lang="tr-TR"/>
          </a:p>
        </p:txBody>
      </p:sp>
    </p:spTree>
    <p:extLst>
      <p:ext uri="{BB962C8B-B14F-4D97-AF65-F5344CB8AC3E}">
        <p14:creationId xmlns:p14="http://schemas.microsoft.com/office/powerpoint/2010/main" val="310774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8D0E1ED-025C-494B-8A7C-6EE3BF613952}" type="datetimeFigureOut">
              <a:rPr lang="tr-TR" smtClean="0"/>
              <a:t>10.03.2021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BA5348-5338-4530-9EF8-6C4E54CDD320}" type="slidenum">
              <a:rPr lang="tr-TR" smtClean="0"/>
              <a:t>‹#›</a:t>
            </a:fld>
            <a:endParaRPr lang="tr-TR"/>
          </a:p>
        </p:txBody>
      </p:sp>
    </p:spTree>
    <p:extLst>
      <p:ext uri="{BB962C8B-B14F-4D97-AF65-F5344CB8AC3E}">
        <p14:creationId xmlns:p14="http://schemas.microsoft.com/office/powerpoint/2010/main" val="3424224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8D0E1ED-025C-494B-8A7C-6EE3BF613952}" type="datetimeFigureOut">
              <a:rPr lang="tr-TR" smtClean="0"/>
              <a:t>10.03.2021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BA5348-5338-4530-9EF8-6C4E54CDD320}" type="slidenum">
              <a:rPr lang="tr-TR" smtClean="0"/>
              <a:t>‹#›</a:t>
            </a:fld>
            <a:endParaRPr lang="tr-TR"/>
          </a:p>
        </p:txBody>
      </p:sp>
    </p:spTree>
    <p:extLst>
      <p:ext uri="{BB962C8B-B14F-4D97-AF65-F5344CB8AC3E}">
        <p14:creationId xmlns:p14="http://schemas.microsoft.com/office/powerpoint/2010/main" val="195000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E8D0E1ED-025C-494B-8A7C-6EE3BF613952}" type="datetimeFigureOut">
              <a:rPr lang="tr-TR" smtClean="0"/>
              <a:t>10.03.2021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BA5348-5338-4530-9EF8-6C4E54CDD320}"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055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E8D0E1ED-025C-494B-8A7C-6EE3BF613952}" type="datetimeFigureOut">
              <a:rPr lang="tr-TR" smtClean="0"/>
              <a:t>10.03.2021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9BA5348-5338-4530-9EF8-6C4E54CDD320}" type="slidenum">
              <a:rPr lang="tr-TR" smtClean="0"/>
              <a:t>‹#›</a:t>
            </a:fld>
            <a:endParaRPr lang="tr-TR"/>
          </a:p>
        </p:txBody>
      </p:sp>
    </p:spTree>
    <p:extLst>
      <p:ext uri="{BB962C8B-B14F-4D97-AF65-F5344CB8AC3E}">
        <p14:creationId xmlns:p14="http://schemas.microsoft.com/office/powerpoint/2010/main" val="379341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E8D0E1ED-025C-494B-8A7C-6EE3BF613952}" type="datetimeFigureOut">
              <a:rPr lang="tr-TR" smtClean="0"/>
              <a:t>10.03.2021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9BA5348-5338-4530-9EF8-6C4E54CDD320}" type="slidenum">
              <a:rPr lang="tr-TR" smtClean="0"/>
              <a:t>‹#›</a:t>
            </a:fld>
            <a:endParaRPr lang="tr-TR"/>
          </a:p>
        </p:txBody>
      </p:sp>
    </p:spTree>
    <p:extLst>
      <p:ext uri="{BB962C8B-B14F-4D97-AF65-F5344CB8AC3E}">
        <p14:creationId xmlns:p14="http://schemas.microsoft.com/office/powerpoint/2010/main" val="180165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E8D0E1ED-025C-494B-8A7C-6EE3BF613952}" type="datetimeFigureOut">
              <a:rPr lang="tr-TR" smtClean="0"/>
              <a:t>10.03.2021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9BA5348-5338-4530-9EF8-6C4E54CDD320}" type="slidenum">
              <a:rPr lang="tr-TR" smtClean="0"/>
              <a:t>‹#›</a:t>
            </a:fld>
            <a:endParaRPr lang="tr-TR"/>
          </a:p>
        </p:txBody>
      </p:sp>
    </p:spTree>
    <p:extLst>
      <p:ext uri="{BB962C8B-B14F-4D97-AF65-F5344CB8AC3E}">
        <p14:creationId xmlns:p14="http://schemas.microsoft.com/office/powerpoint/2010/main" val="201300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D0E1ED-025C-494B-8A7C-6EE3BF613952}" type="datetimeFigureOut">
              <a:rPr lang="tr-TR" smtClean="0"/>
              <a:t>10.03.2021</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C9BA5348-5338-4530-9EF8-6C4E54CDD320}" type="slidenum">
              <a:rPr lang="tr-TR" smtClean="0"/>
              <a:t>‹#›</a:t>
            </a:fld>
            <a:endParaRPr lang="tr-TR"/>
          </a:p>
        </p:txBody>
      </p:sp>
    </p:spTree>
    <p:extLst>
      <p:ext uri="{BB962C8B-B14F-4D97-AF65-F5344CB8AC3E}">
        <p14:creationId xmlns:p14="http://schemas.microsoft.com/office/powerpoint/2010/main" val="2983578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8D0E1ED-025C-494B-8A7C-6EE3BF613952}" type="datetimeFigureOut">
              <a:rPr lang="tr-TR" smtClean="0"/>
              <a:t>10.03.2021</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9BA5348-5338-4530-9EF8-6C4E54CDD320}" type="slidenum">
              <a:rPr lang="tr-TR" smtClean="0"/>
              <a:t>‹#›</a:t>
            </a:fld>
            <a:endParaRPr lang="tr-TR"/>
          </a:p>
        </p:txBody>
      </p:sp>
    </p:spTree>
    <p:extLst>
      <p:ext uri="{BB962C8B-B14F-4D97-AF65-F5344CB8AC3E}">
        <p14:creationId xmlns:p14="http://schemas.microsoft.com/office/powerpoint/2010/main" val="3691165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E8D0E1ED-025C-494B-8A7C-6EE3BF613952}" type="datetimeFigureOut">
              <a:rPr lang="tr-TR" smtClean="0"/>
              <a:t>10.03.2021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9BA5348-5338-4530-9EF8-6C4E54CDD320}" type="slidenum">
              <a:rPr lang="tr-TR" smtClean="0"/>
              <a:t>‹#›</a:t>
            </a:fld>
            <a:endParaRPr lang="tr-TR"/>
          </a:p>
        </p:txBody>
      </p:sp>
    </p:spTree>
    <p:extLst>
      <p:ext uri="{BB962C8B-B14F-4D97-AF65-F5344CB8AC3E}">
        <p14:creationId xmlns:p14="http://schemas.microsoft.com/office/powerpoint/2010/main" val="2108272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D0E1ED-025C-494B-8A7C-6EE3BF613952}" type="datetimeFigureOut">
              <a:rPr lang="tr-TR" smtClean="0"/>
              <a:t>10.03.2021</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9BA5348-5338-4530-9EF8-6C4E54CDD320}"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076629"/>
      </p:ext>
    </p:extLst>
  </p:cSld>
  <p:clrMap bg1="lt1" tx1="dk1" bg2="lt2" tx2="dk2" accent1="accent1" accent2="accent2" accent3="accent3" accent4="accent4" accent5="accent5" accent6="accent6" hlink="hlink" folHlink="folHlink"/>
  <p:sldLayoutIdLst>
    <p:sldLayoutId id="2147484123" r:id="rId1"/>
    <p:sldLayoutId id="2147484124" r:id="rId2"/>
    <p:sldLayoutId id="2147484125" r:id="rId3"/>
    <p:sldLayoutId id="2147484126" r:id="rId4"/>
    <p:sldLayoutId id="2147484127" r:id="rId5"/>
    <p:sldLayoutId id="2147484128" r:id="rId6"/>
    <p:sldLayoutId id="2147484129" r:id="rId7"/>
    <p:sldLayoutId id="2147484130" r:id="rId8"/>
    <p:sldLayoutId id="2147484131" r:id="rId9"/>
    <p:sldLayoutId id="2147484132" r:id="rId10"/>
    <p:sldLayoutId id="21474841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Bilgisayar Bilimleri ve Eğitsel Yazılım Tasarımı</a:t>
            </a:r>
            <a:endParaRPr lang="tr-TR" dirty="0"/>
          </a:p>
        </p:txBody>
      </p:sp>
      <p:sp>
        <p:nvSpPr>
          <p:cNvPr id="3" name="Alt Başlık 2"/>
          <p:cNvSpPr>
            <a:spLocks noGrp="1"/>
          </p:cNvSpPr>
          <p:nvPr>
            <p:ph type="subTitle" idx="1"/>
          </p:nvPr>
        </p:nvSpPr>
        <p:spPr>
          <a:xfrm>
            <a:off x="1100051" y="4455620"/>
            <a:ext cx="10460578" cy="1143000"/>
          </a:xfrm>
        </p:spPr>
        <p:txBody>
          <a:bodyPr/>
          <a:lstStyle/>
          <a:p>
            <a:r>
              <a:rPr lang="tr-TR" dirty="0" smtClean="0"/>
              <a:t>Doç</a:t>
            </a:r>
            <a:r>
              <a:rPr lang="tr-TR" dirty="0" smtClean="0"/>
              <a:t>. Dr. Özcan Özyurt, </a:t>
            </a:r>
            <a:r>
              <a:rPr lang="tr-TR" dirty="0" err="1" smtClean="0"/>
              <a:t>ktü</a:t>
            </a:r>
            <a:r>
              <a:rPr lang="tr-TR" dirty="0" smtClean="0"/>
              <a:t>, yazılım mühendisliği bölümü</a:t>
            </a:r>
            <a:endParaRPr lang="tr-TR" dirty="0"/>
          </a:p>
        </p:txBody>
      </p:sp>
    </p:spTree>
    <p:extLst>
      <p:ext uri="{BB962C8B-B14F-4D97-AF65-F5344CB8AC3E}">
        <p14:creationId xmlns:p14="http://schemas.microsoft.com/office/powerpoint/2010/main" val="1871522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smtClean="0"/>
              <a:t>Yazılımın Tanımlayıcı olmayan Karakteri</a:t>
            </a:r>
            <a:endParaRPr lang="tr-TR" sz="3200" dirty="0"/>
          </a:p>
        </p:txBody>
      </p:sp>
      <p:sp>
        <p:nvSpPr>
          <p:cNvPr id="3" name="İçerik Yer Tutucusu 2"/>
          <p:cNvSpPr>
            <a:spLocks noGrp="1"/>
          </p:cNvSpPr>
          <p:nvPr>
            <p:ph idx="1"/>
          </p:nvPr>
        </p:nvSpPr>
        <p:spPr/>
        <p:txBody>
          <a:bodyPr/>
          <a:lstStyle/>
          <a:p>
            <a:r>
              <a:rPr lang="tr-TR" dirty="0"/>
              <a:t>Yazılımın pedagojik bir </a:t>
            </a:r>
            <a:r>
              <a:rPr lang="tr-TR" dirty="0" smtClean="0"/>
              <a:t>unsur </a:t>
            </a:r>
            <a:r>
              <a:rPr lang="tr-TR" dirty="0"/>
              <a:t>için tasarlanmış olup olmadığından bağımsız olarak, </a:t>
            </a:r>
            <a:r>
              <a:rPr lang="tr-TR" dirty="0" smtClean="0"/>
              <a:t>yazılım </a:t>
            </a:r>
            <a:r>
              <a:rPr lang="tr-TR" dirty="0"/>
              <a:t>bu </a:t>
            </a:r>
            <a:r>
              <a:rPr lang="tr-TR" dirty="0" smtClean="0"/>
              <a:t>unsuru </a:t>
            </a:r>
            <a:r>
              <a:rPr lang="tr-TR" dirty="0"/>
              <a:t>tanımlamaz</a:t>
            </a:r>
            <a:r>
              <a:rPr lang="tr-TR" dirty="0" smtClean="0"/>
              <a:t>.</a:t>
            </a:r>
          </a:p>
          <a:p>
            <a:endParaRPr lang="tr-TR" dirty="0" smtClean="0"/>
          </a:p>
          <a:p>
            <a:r>
              <a:rPr lang="tr-TR" dirty="0" smtClean="0"/>
              <a:t>Kısaca, yazılımın etkinliği ve verimliliği pedagojik unsurlarla tam olarak açıklanamaz, yazılım sadece bir faktördür onun dışında öğrencinin davranışını etkileyen çok sayıda faktörden söz </a:t>
            </a:r>
            <a:r>
              <a:rPr lang="tr-TR" dirty="0" smtClean="0"/>
              <a:t>edilebilir</a:t>
            </a:r>
            <a:r>
              <a:rPr lang="tr-TR" dirty="0" smtClean="0"/>
              <a:t>. </a:t>
            </a:r>
            <a:endParaRPr lang="tr-TR" dirty="0"/>
          </a:p>
        </p:txBody>
      </p:sp>
    </p:spTree>
    <p:extLst>
      <p:ext uri="{BB962C8B-B14F-4D97-AF65-F5344CB8AC3E}">
        <p14:creationId xmlns:p14="http://schemas.microsoft.com/office/powerpoint/2010/main" val="3169467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286603"/>
            <a:ext cx="10058400" cy="780197"/>
          </a:xfrm>
        </p:spPr>
        <p:txBody>
          <a:bodyPr/>
          <a:lstStyle/>
          <a:p>
            <a:r>
              <a:rPr lang="tr-TR" dirty="0" smtClean="0"/>
              <a:t>2-Örnekler</a:t>
            </a:r>
            <a:endParaRPr lang="tr-TR" dirty="0"/>
          </a:p>
        </p:txBody>
      </p:sp>
      <p:sp>
        <p:nvSpPr>
          <p:cNvPr id="3" name="İçerik Yer Tutucusu 2"/>
          <p:cNvSpPr>
            <a:spLocks noGrp="1"/>
          </p:cNvSpPr>
          <p:nvPr>
            <p:ph idx="1"/>
          </p:nvPr>
        </p:nvSpPr>
        <p:spPr/>
        <p:txBody>
          <a:bodyPr/>
          <a:lstStyle/>
          <a:p>
            <a:r>
              <a:rPr lang="tr-TR" dirty="0" smtClean="0"/>
              <a:t>Bu başlık altında üç farklı örnek incelenecektir, </a:t>
            </a:r>
          </a:p>
          <a:p>
            <a:endParaRPr lang="tr-TR" dirty="0"/>
          </a:p>
          <a:p>
            <a:r>
              <a:rPr lang="tr-TR" dirty="0"/>
              <a:t>Java programlama, biyoloji soruşturma öğrenme ve öğrenme teorileri </a:t>
            </a:r>
            <a:r>
              <a:rPr lang="tr-TR" dirty="0" smtClean="0"/>
              <a:t>forumu.</a:t>
            </a:r>
          </a:p>
          <a:p>
            <a:r>
              <a:rPr lang="tr-TR" dirty="0" smtClean="0"/>
              <a:t>Bu ortamlar, ilerleyen zamanda ayrıntılı olarak tekrar ele alınacaktır.  </a:t>
            </a:r>
            <a:endParaRPr lang="tr-TR" dirty="0"/>
          </a:p>
          <a:p>
            <a:endParaRPr lang="tr-TR" dirty="0" smtClean="0"/>
          </a:p>
          <a:p>
            <a:endParaRPr lang="tr-TR" dirty="0"/>
          </a:p>
        </p:txBody>
      </p:sp>
      <p:sp>
        <p:nvSpPr>
          <p:cNvPr id="4" name="Unvan 1"/>
          <p:cNvSpPr txBox="1">
            <a:spLocks/>
          </p:cNvSpPr>
          <p:nvPr/>
        </p:nvSpPr>
        <p:spPr>
          <a:xfrm>
            <a:off x="1097280" y="841774"/>
            <a:ext cx="10058400" cy="78019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tr-TR" sz="3200" dirty="0" smtClean="0"/>
              <a:t>BTPO Örnekleri</a:t>
            </a:r>
            <a:endParaRPr lang="tr-TR" sz="3200" dirty="0"/>
          </a:p>
        </p:txBody>
      </p:sp>
    </p:spTree>
    <p:extLst>
      <p:ext uri="{BB962C8B-B14F-4D97-AF65-F5344CB8AC3E}">
        <p14:creationId xmlns:p14="http://schemas.microsoft.com/office/powerpoint/2010/main" val="2245087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smtClean="0"/>
              <a:t>Java programlama BTPO</a:t>
            </a:r>
            <a:endParaRPr lang="tr-TR" sz="2800" dirty="0"/>
          </a:p>
        </p:txBody>
      </p:sp>
      <p:sp>
        <p:nvSpPr>
          <p:cNvPr id="3" name="İçerik Yer Tutucusu 2"/>
          <p:cNvSpPr>
            <a:spLocks noGrp="1"/>
          </p:cNvSpPr>
          <p:nvPr>
            <p:ph idx="1"/>
          </p:nvPr>
        </p:nvSpPr>
        <p:spPr/>
        <p:txBody>
          <a:bodyPr>
            <a:normAutofit fontScale="92500" lnSpcReduction="20000"/>
          </a:bodyPr>
          <a:lstStyle/>
          <a:p>
            <a:r>
              <a:rPr lang="tr-TR" dirty="0"/>
              <a:t>Java programlama CBPS, </a:t>
            </a:r>
            <a:r>
              <a:rPr lang="tr-TR" dirty="0" smtClean="0"/>
              <a:t>tipik bir öğretici (</a:t>
            </a:r>
            <a:r>
              <a:rPr lang="tr-TR" dirty="0" err="1" smtClean="0"/>
              <a:t>tutoring</a:t>
            </a:r>
            <a:r>
              <a:rPr lang="tr-TR" dirty="0" smtClean="0"/>
              <a:t>) ortamdır, Bu yazılım </a:t>
            </a:r>
            <a:r>
              <a:rPr lang="tr-TR" dirty="0"/>
              <a:t>öğrenicilerin eylemlerini analiz </a:t>
            </a:r>
            <a:r>
              <a:rPr lang="tr-TR" dirty="0" smtClean="0"/>
              <a:t>etmekte </a:t>
            </a:r>
            <a:r>
              <a:rPr lang="tr-TR" dirty="0"/>
              <a:t>ve </a:t>
            </a:r>
            <a:r>
              <a:rPr lang="tr-TR" dirty="0" smtClean="0"/>
              <a:t>onlara  öğretici geri dönütler sağlamaktadır.</a:t>
            </a:r>
          </a:p>
          <a:p>
            <a:endParaRPr lang="tr-TR" dirty="0"/>
          </a:p>
          <a:p>
            <a:r>
              <a:rPr lang="tr-TR" dirty="0" smtClean="0"/>
              <a:t>Hedeflenen pedagojik amaç, nesne yönelimli tasarım ve programlama becerilerinin kazanılmasıdır. </a:t>
            </a:r>
          </a:p>
          <a:p>
            <a:endParaRPr lang="tr-TR" dirty="0" smtClean="0"/>
          </a:p>
          <a:p>
            <a:r>
              <a:rPr lang="tr-TR" dirty="0" smtClean="0"/>
              <a:t>Ortam bireyseldir, öğrenciye verilen görevleri yerine getirmesini ister.</a:t>
            </a:r>
          </a:p>
          <a:p>
            <a:endParaRPr lang="tr-TR" dirty="0"/>
          </a:p>
          <a:p>
            <a:r>
              <a:rPr lang="tr-TR" dirty="0" smtClean="0"/>
              <a:t> Bu bağlamda yazılım;</a:t>
            </a:r>
          </a:p>
          <a:p>
            <a:r>
              <a:rPr lang="tr-TR" dirty="0" smtClean="0"/>
              <a:t>- öğrencilere kendi çözümlerini oluşturmasına ve düzenlemesine izin verir; </a:t>
            </a:r>
          </a:p>
          <a:p>
            <a:r>
              <a:rPr lang="tr-TR" dirty="0" smtClean="0"/>
              <a:t>- onları desteklemek için bireysel ipuçları sunar.</a:t>
            </a:r>
          </a:p>
          <a:p>
            <a:r>
              <a:rPr lang="tr-TR" dirty="0" smtClean="0"/>
              <a:t> </a:t>
            </a:r>
            <a:endParaRPr lang="tr-TR" dirty="0"/>
          </a:p>
          <a:p>
            <a:endParaRPr lang="tr-TR" dirty="0"/>
          </a:p>
        </p:txBody>
      </p:sp>
    </p:spTree>
    <p:extLst>
      <p:ext uri="{BB962C8B-B14F-4D97-AF65-F5344CB8AC3E}">
        <p14:creationId xmlns:p14="http://schemas.microsoft.com/office/powerpoint/2010/main" val="186025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smtClean="0"/>
              <a:t>B</a:t>
            </a:r>
            <a:r>
              <a:rPr lang="en-US" sz="3200" dirty="0" err="1" smtClean="0"/>
              <a:t>i</a:t>
            </a:r>
            <a:r>
              <a:rPr lang="tr-TR" sz="3200" dirty="0" err="1" smtClean="0"/>
              <a:t>yoloji</a:t>
            </a:r>
            <a:r>
              <a:rPr lang="tr-TR" sz="3200" dirty="0" smtClean="0"/>
              <a:t> sorgulama öğrenme BTPO</a:t>
            </a:r>
            <a:endParaRPr lang="tr-TR" sz="3200" dirty="0"/>
          </a:p>
        </p:txBody>
      </p:sp>
      <p:sp>
        <p:nvSpPr>
          <p:cNvPr id="3" name="İçerik Yer Tutucusu 2"/>
          <p:cNvSpPr>
            <a:spLocks noGrp="1"/>
          </p:cNvSpPr>
          <p:nvPr>
            <p:ph idx="1"/>
          </p:nvPr>
        </p:nvSpPr>
        <p:spPr/>
        <p:txBody>
          <a:bodyPr>
            <a:normAutofit fontScale="92500" lnSpcReduction="10000"/>
          </a:bodyPr>
          <a:lstStyle/>
          <a:p>
            <a:r>
              <a:rPr lang="tr-TR" dirty="0" smtClean="0"/>
              <a:t>Dünyayı </a:t>
            </a:r>
            <a:r>
              <a:rPr lang="tr-TR" dirty="0"/>
              <a:t>keşfetme sürecini içeren ve </a:t>
            </a:r>
            <a:r>
              <a:rPr lang="tr-TR" dirty="0" smtClean="0"/>
              <a:t>sorular </a:t>
            </a:r>
            <a:r>
              <a:rPr lang="tr-TR" dirty="0"/>
              <a:t>sorma, keşifler yapma ve </a:t>
            </a:r>
            <a:r>
              <a:rPr lang="tr-TR" dirty="0" smtClean="0"/>
              <a:t>yeni bilgiler </a:t>
            </a:r>
            <a:r>
              <a:rPr lang="tr-TR" dirty="0"/>
              <a:t>için bu </a:t>
            </a:r>
            <a:r>
              <a:rPr lang="tr-TR" dirty="0" smtClean="0"/>
              <a:t>keşifleri kullanmayı test etmeyi sağlayan bir ortamdır.</a:t>
            </a:r>
          </a:p>
          <a:p>
            <a:endParaRPr lang="tr-TR" dirty="0"/>
          </a:p>
          <a:p>
            <a:r>
              <a:rPr lang="tr-TR" dirty="0"/>
              <a:t>Hedeflenen pedagojik amaç, öğrencilerin deneysel yöntemlerle ilgili beceriler geliştirmesi ve ilginç sorular saptamaları, farklı hipotezler tanımlamaları, bu hipotezleri test etmeleri ve rasyonel sonuçlar çıkarma süreçlerine kendilerini </a:t>
            </a:r>
            <a:r>
              <a:rPr lang="tr-TR" dirty="0" smtClean="0"/>
              <a:t>uyarlamalarıdır. </a:t>
            </a:r>
            <a:r>
              <a:rPr lang="tr-TR" dirty="0"/>
              <a:t>Bu amaçla, </a:t>
            </a:r>
            <a:r>
              <a:rPr lang="tr-TR" dirty="0" smtClean="0"/>
              <a:t>biyolojide belirli konular seçilmiştir.</a:t>
            </a:r>
          </a:p>
          <a:p>
            <a:r>
              <a:rPr lang="tr-TR" dirty="0" smtClean="0"/>
              <a:t>Ortam </a:t>
            </a:r>
            <a:r>
              <a:rPr lang="tr-TR" dirty="0" err="1" smtClean="0"/>
              <a:t>işbirliklidir</a:t>
            </a:r>
            <a:r>
              <a:rPr lang="tr-TR" dirty="0" smtClean="0"/>
              <a:t>, iki kişi birlikte çalışır ve gruplar arasında etkileşim olabilir.</a:t>
            </a:r>
          </a:p>
          <a:p>
            <a:endParaRPr lang="tr-TR" dirty="0" smtClean="0"/>
          </a:p>
          <a:p>
            <a:r>
              <a:rPr lang="tr-TR" dirty="0" smtClean="0"/>
              <a:t>Bu </a:t>
            </a:r>
            <a:r>
              <a:rPr lang="tr-TR" dirty="0"/>
              <a:t>bağlamda, </a:t>
            </a:r>
            <a:r>
              <a:rPr lang="tr-TR" dirty="0" smtClean="0"/>
              <a:t>yazılım;</a:t>
            </a:r>
            <a:endParaRPr lang="tr-TR" dirty="0"/>
          </a:p>
          <a:p>
            <a:r>
              <a:rPr lang="tr-TR" dirty="0" smtClean="0"/>
              <a:t>-hücre </a:t>
            </a:r>
            <a:r>
              <a:rPr lang="tr-TR" dirty="0"/>
              <a:t>davranışını taklit eden ve hipotezlerin test edilmesine izin </a:t>
            </a:r>
            <a:r>
              <a:rPr lang="tr-TR" dirty="0" smtClean="0"/>
              <a:t>veren simülasyon</a:t>
            </a:r>
            <a:r>
              <a:rPr lang="tr-TR" dirty="0"/>
              <a:t>,</a:t>
            </a:r>
          </a:p>
          <a:p>
            <a:r>
              <a:rPr lang="tr-TR" dirty="0" smtClean="0"/>
              <a:t>-işbirliği </a:t>
            </a:r>
            <a:r>
              <a:rPr lang="tr-TR" dirty="0"/>
              <a:t>araçları </a:t>
            </a:r>
            <a:r>
              <a:rPr lang="tr-TR" dirty="0" smtClean="0"/>
              <a:t>sunmaktadır.</a:t>
            </a:r>
            <a:endParaRPr lang="tr-TR" dirty="0"/>
          </a:p>
        </p:txBody>
      </p:sp>
    </p:spTree>
    <p:extLst>
      <p:ext uri="{BB962C8B-B14F-4D97-AF65-F5344CB8AC3E}">
        <p14:creationId xmlns:p14="http://schemas.microsoft.com/office/powerpoint/2010/main" val="42583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t>Öğrenme t</a:t>
            </a:r>
            <a:r>
              <a:rPr lang="tr-TR" sz="3200" dirty="0" smtClean="0"/>
              <a:t>eorileri forumu BTPO</a:t>
            </a:r>
            <a:endParaRPr lang="tr-TR" sz="3200" dirty="0"/>
          </a:p>
        </p:txBody>
      </p:sp>
      <p:sp>
        <p:nvSpPr>
          <p:cNvPr id="3" name="İçerik Yer Tutucusu 2"/>
          <p:cNvSpPr>
            <a:spLocks noGrp="1"/>
          </p:cNvSpPr>
          <p:nvPr>
            <p:ph idx="1"/>
          </p:nvPr>
        </p:nvSpPr>
        <p:spPr/>
        <p:txBody>
          <a:bodyPr>
            <a:normAutofit fontScale="70000" lnSpcReduction="20000"/>
          </a:bodyPr>
          <a:lstStyle/>
          <a:p>
            <a:r>
              <a:rPr lang="tr-TR" dirty="0"/>
              <a:t>Öğrenme teorileri forumu </a:t>
            </a:r>
            <a:r>
              <a:rPr lang="tr-TR" dirty="0" smtClean="0"/>
              <a:t>BTPO, </a:t>
            </a:r>
            <a:r>
              <a:rPr lang="tr-TR" dirty="0"/>
              <a:t>bir </a:t>
            </a:r>
            <a:r>
              <a:rPr lang="tr-TR" dirty="0" smtClean="0"/>
              <a:t>LMS (Öğrenim Yönetim Sistemi) ortamında </a:t>
            </a:r>
            <a:r>
              <a:rPr lang="tr-TR" dirty="0"/>
              <a:t>öğrenciler arasındaki bağlantıları </a:t>
            </a:r>
            <a:r>
              <a:rPr lang="tr-TR" dirty="0" smtClean="0"/>
              <a:t>kuran ağa </a:t>
            </a:r>
            <a:r>
              <a:rPr lang="tr-TR" dirty="0"/>
              <a:t>bağlı bir öğrenme ortamıdır</a:t>
            </a:r>
            <a:r>
              <a:rPr lang="tr-TR" dirty="0" smtClean="0"/>
              <a:t>.</a:t>
            </a:r>
          </a:p>
          <a:p>
            <a:endParaRPr lang="tr-TR" dirty="0"/>
          </a:p>
          <a:p>
            <a:r>
              <a:rPr lang="tr-TR" dirty="0" smtClean="0"/>
              <a:t>Hedeflenen </a:t>
            </a:r>
            <a:r>
              <a:rPr lang="tr-TR" dirty="0"/>
              <a:t>pedagojik hedef, öğrenicilerin davranışçı ve </a:t>
            </a:r>
            <a:r>
              <a:rPr lang="tr-TR" dirty="0" err="1"/>
              <a:t>bilişçi</a:t>
            </a:r>
            <a:r>
              <a:rPr lang="tr-TR" dirty="0"/>
              <a:t> </a:t>
            </a:r>
            <a:r>
              <a:rPr lang="tr-TR" dirty="0" smtClean="0"/>
              <a:t>paradigma </a:t>
            </a:r>
            <a:r>
              <a:rPr lang="tr-TR" dirty="0"/>
              <a:t>öğrenme </a:t>
            </a:r>
            <a:r>
              <a:rPr lang="tr-TR" dirty="0" smtClean="0"/>
              <a:t>teorileri </a:t>
            </a:r>
            <a:r>
              <a:rPr lang="tr-TR" dirty="0"/>
              <a:t>hakkında genel bir anlayış geliştirmesi ve tartışma becerileri </a:t>
            </a:r>
            <a:r>
              <a:rPr lang="tr-TR" dirty="0" smtClean="0"/>
              <a:t>geliştirmesidir.</a:t>
            </a:r>
          </a:p>
          <a:p>
            <a:endParaRPr lang="tr-TR" dirty="0"/>
          </a:p>
          <a:p>
            <a:r>
              <a:rPr lang="tr-TR" dirty="0" smtClean="0"/>
              <a:t>Ortam </a:t>
            </a:r>
            <a:r>
              <a:rPr lang="tr-TR" dirty="0" err="1" smtClean="0"/>
              <a:t>işbirliklidir</a:t>
            </a:r>
            <a:r>
              <a:rPr lang="tr-TR" dirty="0" smtClean="0"/>
              <a:t>. Öğrenciler gruplar halinde birlikte çalışır, tartışır ve nihai olarak rapor sunarlar.</a:t>
            </a:r>
          </a:p>
          <a:p>
            <a:endParaRPr lang="tr-TR" dirty="0"/>
          </a:p>
          <a:p>
            <a:r>
              <a:rPr lang="tr-TR" dirty="0"/>
              <a:t>Bu bağlamda, yazılım (</a:t>
            </a:r>
            <a:r>
              <a:rPr lang="tr-TR" dirty="0" smtClean="0"/>
              <a:t>LMS);</a:t>
            </a:r>
          </a:p>
          <a:p>
            <a:r>
              <a:rPr lang="tr-TR" dirty="0" smtClean="0"/>
              <a:t>- talimatlar </a:t>
            </a:r>
            <a:r>
              <a:rPr lang="tr-TR" dirty="0"/>
              <a:t>(öğrencilerin yapmaları gerekenler) ve bazı </a:t>
            </a:r>
            <a:r>
              <a:rPr lang="tr-TR" dirty="0" smtClean="0"/>
              <a:t>materyalleri </a:t>
            </a:r>
            <a:r>
              <a:rPr lang="tr-TR" dirty="0"/>
              <a:t>(</a:t>
            </a:r>
            <a:r>
              <a:rPr lang="tr-TR" dirty="0" smtClean="0"/>
              <a:t>belgeler) dağıtmak</a:t>
            </a:r>
            <a:endParaRPr lang="tr-TR" dirty="0"/>
          </a:p>
          <a:p>
            <a:r>
              <a:rPr lang="tr-TR" dirty="0" smtClean="0"/>
              <a:t>- öğrencilerin </a:t>
            </a:r>
            <a:r>
              <a:rPr lang="tr-TR" dirty="0"/>
              <a:t>nihai belgelerini yüklemelerine izin </a:t>
            </a:r>
            <a:r>
              <a:rPr lang="tr-TR" dirty="0" smtClean="0"/>
              <a:t>vermektedir.</a:t>
            </a:r>
          </a:p>
          <a:p>
            <a:endParaRPr lang="tr-TR" dirty="0" smtClean="0"/>
          </a:p>
          <a:p>
            <a:r>
              <a:rPr lang="tr-TR" dirty="0" err="1" smtClean="0"/>
              <a:t>Colab-edit</a:t>
            </a:r>
            <a:r>
              <a:rPr lang="tr-TR" dirty="0" smtClean="0"/>
              <a:t> olarak örneklendirilecektir…</a:t>
            </a:r>
          </a:p>
          <a:p>
            <a:endParaRPr lang="tr-TR" dirty="0"/>
          </a:p>
        </p:txBody>
      </p:sp>
    </p:spTree>
    <p:extLst>
      <p:ext uri="{BB962C8B-B14F-4D97-AF65-F5344CB8AC3E}">
        <p14:creationId xmlns:p14="http://schemas.microsoft.com/office/powerpoint/2010/main" val="2150490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Eğitsel Yazılım Örnekleri</a:t>
            </a:r>
            <a:endParaRPr lang="tr-TR" dirty="0"/>
          </a:p>
        </p:txBody>
      </p:sp>
      <p:sp>
        <p:nvSpPr>
          <p:cNvPr id="3" name="İçerik Yer Tutucusu 2"/>
          <p:cNvSpPr>
            <a:spLocks noGrp="1"/>
          </p:cNvSpPr>
          <p:nvPr>
            <p:ph idx="1"/>
          </p:nvPr>
        </p:nvSpPr>
        <p:spPr/>
        <p:txBody>
          <a:bodyPr/>
          <a:lstStyle/>
          <a:p>
            <a:r>
              <a:rPr lang="tr-TR" dirty="0" smtClean="0"/>
              <a:t>Burada literatürde var olan sistemlerden yola çıkarak 4 tane hayali sistem özelliklerinden bahsedeceğiz:</a:t>
            </a:r>
          </a:p>
          <a:p>
            <a:r>
              <a:rPr lang="tr-TR" dirty="0" err="1" smtClean="0"/>
              <a:t>JavIT</a:t>
            </a:r>
            <a:r>
              <a:rPr lang="tr-TR" dirty="0" smtClean="0"/>
              <a:t> ITS (Zeki Öğretim Sistemi),</a:t>
            </a:r>
          </a:p>
          <a:p>
            <a:r>
              <a:rPr lang="tr-TR" dirty="0" smtClean="0"/>
              <a:t>Simülasyon </a:t>
            </a:r>
            <a:r>
              <a:rPr lang="tr-TR" dirty="0"/>
              <a:t>tabanlı öğrenim ortamı </a:t>
            </a:r>
            <a:r>
              <a:rPr lang="tr-TR" dirty="0" err="1"/>
              <a:t>Bio</a:t>
            </a:r>
            <a:r>
              <a:rPr lang="tr-TR" dirty="0"/>
              <a:t>-sim, </a:t>
            </a:r>
            <a:endParaRPr lang="tr-TR" dirty="0" smtClean="0"/>
          </a:p>
          <a:p>
            <a:r>
              <a:rPr lang="tr-TR" dirty="0" smtClean="0"/>
              <a:t>GeLMS-1 </a:t>
            </a:r>
            <a:r>
              <a:rPr lang="tr-TR" dirty="0"/>
              <a:t>genel </a:t>
            </a:r>
            <a:r>
              <a:rPr lang="tr-TR" dirty="0" smtClean="0"/>
              <a:t>LMS örneği ve</a:t>
            </a:r>
          </a:p>
          <a:p>
            <a:r>
              <a:rPr lang="tr-TR" dirty="0" err="1" smtClean="0"/>
              <a:t>Argue</a:t>
            </a:r>
            <a:r>
              <a:rPr lang="tr-TR" dirty="0" smtClean="0"/>
              <a:t>-Chat Grafiksel tartışmalı </a:t>
            </a:r>
            <a:r>
              <a:rPr lang="tr-TR" dirty="0"/>
              <a:t>sohbet </a:t>
            </a:r>
            <a:r>
              <a:rPr lang="tr-TR" dirty="0" smtClean="0"/>
              <a:t>aracı.</a:t>
            </a:r>
            <a:endParaRPr lang="tr-TR" dirty="0"/>
          </a:p>
        </p:txBody>
      </p:sp>
    </p:spTree>
    <p:extLst>
      <p:ext uri="{BB962C8B-B14F-4D97-AF65-F5344CB8AC3E}">
        <p14:creationId xmlns:p14="http://schemas.microsoft.com/office/powerpoint/2010/main" val="3470685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err="1"/>
              <a:t>JavIT</a:t>
            </a:r>
            <a:r>
              <a:rPr lang="tr-TR" sz="3200" dirty="0"/>
              <a:t>, </a:t>
            </a:r>
            <a:r>
              <a:rPr lang="tr-TR" sz="3200" dirty="0" smtClean="0"/>
              <a:t>ITS (Zeki Öğretim Sistemi)</a:t>
            </a:r>
            <a:endParaRPr lang="tr-TR" sz="3200" dirty="0"/>
          </a:p>
        </p:txBody>
      </p:sp>
      <p:sp>
        <p:nvSpPr>
          <p:cNvPr id="3" name="İçerik Yer Tutucusu 2"/>
          <p:cNvSpPr>
            <a:spLocks noGrp="1"/>
          </p:cNvSpPr>
          <p:nvPr>
            <p:ph idx="1"/>
          </p:nvPr>
        </p:nvSpPr>
        <p:spPr/>
        <p:txBody>
          <a:bodyPr/>
          <a:lstStyle/>
          <a:p>
            <a:r>
              <a:rPr lang="tr-TR" dirty="0" err="1" smtClean="0"/>
              <a:t>JavIT</a:t>
            </a:r>
            <a:r>
              <a:rPr lang="tr-TR" dirty="0" smtClean="0"/>
              <a:t>, </a:t>
            </a:r>
            <a:r>
              <a:rPr lang="tr-TR" dirty="0"/>
              <a:t>Java </a:t>
            </a:r>
            <a:r>
              <a:rPr lang="tr-TR" dirty="0" smtClean="0"/>
              <a:t>programlama </a:t>
            </a:r>
            <a:r>
              <a:rPr lang="tr-TR" dirty="0" err="1" smtClean="0"/>
              <a:t>BTPO’ı</a:t>
            </a:r>
            <a:r>
              <a:rPr lang="tr-TR" dirty="0" smtClean="0"/>
              <a:t> </a:t>
            </a:r>
            <a:r>
              <a:rPr lang="tr-TR" dirty="0"/>
              <a:t>uygulamak üzere tasarlanmış </a:t>
            </a:r>
            <a:r>
              <a:rPr lang="tr-TR" dirty="0" err="1" smtClean="0"/>
              <a:t>ITS'dir</a:t>
            </a:r>
            <a:r>
              <a:rPr lang="tr-TR" dirty="0" smtClean="0"/>
              <a:t>. Bu ortam hedeflenen ortama uygun olarak bir probleme ilişkin kullanılacak yapıları bunların farklı çözümlerini girmesi </a:t>
            </a:r>
            <a:r>
              <a:rPr lang="tr-TR" dirty="0" err="1" smtClean="0"/>
              <a:t>istenmektedi</a:t>
            </a:r>
            <a:endParaRPr lang="tr-TR" dirty="0" smtClean="0"/>
          </a:p>
          <a:p>
            <a:endParaRPr lang="tr-TR" dirty="0"/>
          </a:p>
          <a:p>
            <a:r>
              <a:rPr lang="tr-TR" dirty="0" smtClean="0"/>
              <a:t>Sistem, </a:t>
            </a:r>
            <a:r>
              <a:rPr lang="tr-TR" dirty="0"/>
              <a:t>öğrenen çıktılarını analiz etme ve bireyselleştirilmiş </a:t>
            </a:r>
            <a:r>
              <a:rPr lang="tr-TR" dirty="0" err="1"/>
              <a:t>epistemik</a:t>
            </a:r>
            <a:r>
              <a:rPr lang="tr-TR" dirty="0"/>
              <a:t> geribildirim verme </a:t>
            </a:r>
            <a:r>
              <a:rPr lang="tr-TR" dirty="0" smtClean="0"/>
              <a:t>becerisine sahiptir.</a:t>
            </a:r>
          </a:p>
          <a:p>
            <a:endParaRPr lang="tr-TR" dirty="0"/>
          </a:p>
        </p:txBody>
      </p:sp>
    </p:spTree>
    <p:extLst>
      <p:ext uri="{BB962C8B-B14F-4D97-AF65-F5344CB8AC3E}">
        <p14:creationId xmlns:p14="http://schemas.microsoft.com/office/powerpoint/2010/main" val="2942851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3200" dirty="0"/>
              <a:t>Bio-</a:t>
            </a:r>
            <a:r>
              <a:rPr lang="en-US" sz="3200" dirty="0" err="1"/>
              <a:t>sim</a:t>
            </a:r>
            <a:r>
              <a:rPr lang="en-US" sz="3200" dirty="0"/>
              <a:t>, </a:t>
            </a:r>
            <a:r>
              <a:rPr lang="tr-TR" sz="3200" dirty="0" smtClean="0"/>
              <a:t>Simülasyon tabanlı öğrenme ortamı</a:t>
            </a:r>
            <a:endParaRPr lang="tr-TR" sz="3200" dirty="0"/>
          </a:p>
        </p:txBody>
      </p:sp>
      <p:sp>
        <p:nvSpPr>
          <p:cNvPr id="3" name="İçerik Yer Tutucusu 2"/>
          <p:cNvSpPr>
            <a:spLocks noGrp="1"/>
          </p:cNvSpPr>
          <p:nvPr>
            <p:ph idx="1"/>
          </p:nvPr>
        </p:nvSpPr>
        <p:spPr/>
        <p:txBody>
          <a:bodyPr/>
          <a:lstStyle/>
          <a:p>
            <a:r>
              <a:rPr lang="tr-TR" dirty="0" err="1" smtClean="0"/>
              <a:t>Bio</a:t>
            </a:r>
            <a:r>
              <a:rPr lang="tr-TR" dirty="0" smtClean="0"/>
              <a:t>-sim, biyoloji sorgulama öğrenme </a:t>
            </a:r>
            <a:r>
              <a:rPr lang="tr-TR" dirty="0" err="1" smtClean="0"/>
              <a:t>BTPO’ı</a:t>
            </a:r>
            <a:r>
              <a:rPr lang="tr-TR" dirty="0" smtClean="0"/>
              <a:t> gerçeklemek </a:t>
            </a:r>
            <a:r>
              <a:rPr lang="tr-TR" dirty="0"/>
              <a:t>üzere tasarlanmış bir simülasyon tabanlı öğrenme ortamıdır</a:t>
            </a:r>
            <a:r>
              <a:rPr lang="tr-TR" dirty="0" smtClean="0"/>
              <a:t>.</a:t>
            </a:r>
          </a:p>
          <a:p>
            <a:endParaRPr lang="tr-TR" dirty="0"/>
          </a:p>
          <a:p>
            <a:r>
              <a:rPr lang="tr-TR" dirty="0"/>
              <a:t>Hedeflenen </a:t>
            </a:r>
            <a:r>
              <a:rPr lang="tr-TR" dirty="0" smtClean="0"/>
              <a:t>ortama </a:t>
            </a:r>
            <a:r>
              <a:rPr lang="tr-TR" dirty="0"/>
              <a:t>uygun olarak, </a:t>
            </a:r>
            <a:r>
              <a:rPr lang="tr-TR" dirty="0" err="1"/>
              <a:t>Bio</a:t>
            </a:r>
            <a:r>
              <a:rPr lang="tr-TR" dirty="0"/>
              <a:t>-sim, hücre davranışının bilgisayar tabanlı simülasyonunu sunar. Ö</a:t>
            </a:r>
            <a:r>
              <a:rPr lang="tr-TR" dirty="0" smtClean="0"/>
              <a:t>ğrenciler </a:t>
            </a:r>
            <a:r>
              <a:rPr lang="tr-TR" dirty="0"/>
              <a:t>s</a:t>
            </a:r>
            <a:r>
              <a:rPr lang="tr-TR" dirty="0" smtClean="0"/>
              <a:t>imülasyonu kullanırken </a:t>
            </a:r>
            <a:r>
              <a:rPr lang="tr-TR" dirty="0"/>
              <a:t>farklı değişkenleri değiştirebilir ve ne olacağını gözlemleyebilir.</a:t>
            </a:r>
          </a:p>
        </p:txBody>
      </p:sp>
    </p:spTree>
    <p:extLst>
      <p:ext uri="{BB962C8B-B14F-4D97-AF65-F5344CB8AC3E}">
        <p14:creationId xmlns:p14="http://schemas.microsoft.com/office/powerpoint/2010/main" val="701265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t>GeLMS-1, </a:t>
            </a:r>
            <a:r>
              <a:rPr lang="tr-TR" sz="3200" dirty="0" smtClean="0"/>
              <a:t>Genel LMS</a:t>
            </a:r>
            <a:endParaRPr lang="tr-TR" sz="3200" dirty="0"/>
          </a:p>
        </p:txBody>
      </p:sp>
      <p:sp>
        <p:nvSpPr>
          <p:cNvPr id="3" name="İçerik Yer Tutucusu 2"/>
          <p:cNvSpPr>
            <a:spLocks noGrp="1"/>
          </p:cNvSpPr>
          <p:nvPr>
            <p:ph idx="1"/>
          </p:nvPr>
        </p:nvSpPr>
        <p:spPr/>
        <p:txBody>
          <a:bodyPr>
            <a:normAutofit/>
          </a:bodyPr>
          <a:lstStyle/>
          <a:p>
            <a:r>
              <a:rPr lang="tr-TR" dirty="0"/>
              <a:t>GeLMS-1, genel bir LMS</a:t>
            </a:r>
            <a:r>
              <a:rPr lang="tr-TR" dirty="0" smtClean="0"/>
              <a:t>, </a:t>
            </a:r>
            <a:r>
              <a:rPr lang="tr-TR" dirty="0"/>
              <a:t>öğrencilerin belgeler veya videolar gibi pedagojik kaynaklara erişimi ve sohbet odaları, forumlar, </a:t>
            </a:r>
            <a:r>
              <a:rPr lang="tr-TR" dirty="0" smtClean="0"/>
              <a:t>beyaz tahtalar </a:t>
            </a:r>
            <a:r>
              <a:rPr lang="tr-TR" dirty="0"/>
              <a:t>veya dosya alışveriş bölgesi gibi temel iletişim araçlarına erişimi </a:t>
            </a:r>
            <a:r>
              <a:rPr lang="tr-TR" dirty="0" smtClean="0"/>
              <a:t>yöneten </a:t>
            </a:r>
            <a:r>
              <a:rPr lang="tr-TR" dirty="0"/>
              <a:t>bir Web platformudur</a:t>
            </a:r>
            <a:r>
              <a:rPr lang="tr-TR" dirty="0" smtClean="0"/>
              <a:t>.</a:t>
            </a:r>
          </a:p>
          <a:p>
            <a:endParaRPr lang="tr-TR" dirty="0"/>
          </a:p>
          <a:p>
            <a:r>
              <a:rPr lang="tr-TR" dirty="0" smtClean="0"/>
              <a:t>Eğitimle ilgili tek yönü, </a:t>
            </a:r>
            <a:r>
              <a:rPr lang="tr-TR" dirty="0"/>
              <a:t>sistem tarafından yönetilen belgelerin ve kaynakların niteliğidir. Bununla birlikte, bu boyut veya iletişim araçlarının beklenen eğitimsel kullanımının tasarım üzerinde herhangi bir etkisi yoktur. GeLMS-1 temel </a:t>
            </a:r>
            <a:r>
              <a:rPr lang="tr-TR" dirty="0" smtClean="0"/>
              <a:t>yazılımdır!.</a:t>
            </a:r>
          </a:p>
          <a:p>
            <a:endParaRPr lang="tr-TR" dirty="0"/>
          </a:p>
          <a:p>
            <a:r>
              <a:rPr lang="tr-TR" dirty="0" smtClean="0"/>
              <a:t>- iki özelliği de taşımıyor!</a:t>
            </a:r>
            <a:endParaRPr lang="tr-TR" dirty="0"/>
          </a:p>
        </p:txBody>
      </p:sp>
    </p:spTree>
    <p:extLst>
      <p:ext uri="{BB962C8B-B14F-4D97-AF65-F5344CB8AC3E}">
        <p14:creationId xmlns:p14="http://schemas.microsoft.com/office/powerpoint/2010/main" val="1798234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3200" dirty="0"/>
              <a:t>Argue-chat, </a:t>
            </a:r>
            <a:r>
              <a:rPr lang="tr-TR" sz="3200" dirty="0" smtClean="0"/>
              <a:t>Grafiksel tartışma sohbet aracı</a:t>
            </a:r>
            <a:endParaRPr lang="tr-TR" sz="3200" dirty="0"/>
          </a:p>
        </p:txBody>
      </p:sp>
      <p:sp>
        <p:nvSpPr>
          <p:cNvPr id="3" name="İçerik Yer Tutucusu 2"/>
          <p:cNvSpPr>
            <a:spLocks noGrp="1"/>
          </p:cNvSpPr>
          <p:nvPr>
            <p:ph idx="1"/>
          </p:nvPr>
        </p:nvSpPr>
        <p:spPr/>
        <p:txBody>
          <a:bodyPr>
            <a:normAutofit lnSpcReduction="10000"/>
          </a:bodyPr>
          <a:lstStyle/>
          <a:p>
            <a:r>
              <a:rPr lang="tr-TR" dirty="0" err="1"/>
              <a:t>Argue-chat</a:t>
            </a:r>
            <a:r>
              <a:rPr lang="tr-TR" dirty="0"/>
              <a:t>, tartışmacı etkileşimleri yürütmek için öğrencileri desteklemek üzere tasarlanmış grafiksel bir tartışma </a:t>
            </a:r>
            <a:r>
              <a:rPr lang="tr-TR" dirty="0" smtClean="0"/>
              <a:t>sohbet </a:t>
            </a:r>
            <a:r>
              <a:rPr lang="tr-TR" dirty="0"/>
              <a:t>aracıdır</a:t>
            </a:r>
            <a:r>
              <a:rPr lang="tr-TR" dirty="0" smtClean="0"/>
              <a:t>.</a:t>
            </a:r>
          </a:p>
          <a:p>
            <a:endParaRPr lang="tr-TR" dirty="0"/>
          </a:p>
          <a:p>
            <a:r>
              <a:rPr lang="tr-TR" dirty="0" err="1"/>
              <a:t>Argue-chat</a:t>
            </a:r>
            <a:r>
              <a:rPr lang="tr-TR" dirty="0"/>
              <a:t>, kesin bir </a:t>
            </a:r>
            <a:r>
              <a:rPr lang="tr-TR" dirty="0" err="1" smtClean="0"/>
              <a:t>BTPO’un</a:t>
            </a:r>
            <a:r>
              <a:rPr lang="tr-TR" dirty="0" smtClean="0"/>
              <a:t> uygulanması olarak değil</a:t>
            </a:r>
            <a:r>
              <a:rPr lang="tr-TR" dirty="0"/>
              <a:t>, öğrencilerin tartışmayı geliştirip </a:t>
            </a:r>
            <a:r>
              <a:rPr lang="tr-TR" dirty="0" smtClean="0"/>
              <a:t>geliştirmediğine odaklanmıştır. </a:t>
            </a:r>
          </a:p>
          <a:p>
            <a:endParaRPr lang="tr-TR" dirty="0"/>
          </a:p>
          <a:p>
            <a:endParaRPr lang="tr-TR" dirty="0" smtClean="0"/>
          </a:p>
          <a:p>
            <a:r>
              <a:rPr lang="tr-TR" dirty="0" err="1"/>
              <a:t>Argue-chat</a:t>
            </a:r>
            <a:r>
              <a:rPr lang="tr-TR" dirty="0"/>
              <a:t> ilk </a:t>
            </a:r>
            <a:r>
              <a:rPr lang="tr-TR" dirty="0" smtClean="0"/>
              <a:t>karakteristiği taşıyor: </a:t>
            </a:r>
            <a:r>
              <a:rPr lang="tr-TR" dirty="0"/>
              <a:t>tasarımı belirli eğitimsel kavramlaştırmalara ve modellere dayanıyor.</a:t>
            </a:r>
          </a:p>
          <a:p>
            <a:endParaRPr lang="tr-TR" dirty="0"/>
          </a:p>
          <a:p>
            <a:r>
              <a:rPr lang="tr-TR" dirty="0"/>
              <a:t>İkincisini yerine getirip getirmediği </a:t>
            </a:r>
            <a:r>
              <a:rPr lang="tr-TR" dirty="0" smtClean="0"/>
              <a:t>tartışılabilir!?</a:t>
            </a:r>
            <a:endParaRPr lang="tr-TR" dirty="0"/>
          </a:p>
        </p:txBody>
      </p:sp>
    </p:spTree>
    <p:extLst>
      <p:ext uri="{BB962C8B-B14F-4D97-AF65-F5344CB8AC3E}">
        <p14:creationId xmlns:p14="http://schemas.microsoft.com/office/powerpoint/2010/main" val="3837129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286604"/>
            <a:ext cx="10058400" cy="747540"/>
          </a:xfrm>
        </p:spPr>
        <p:txBody>
          <a:bodyPr/>
          <a:lstStyle/>
          <a:p>
            <a:r>
              <a:rPr lang="tr-TR" dirty="0" smtClean="0"/>
              <a:t>1-Genel Bilgiler</a:t>
            </a:r>
            <a:endParaRPr lang="tr-TR" dirty="0"/>
          </a:p>
        </p:txBody>
      </p:sp>
      <p:sp>
        <p:nvSpPr>
          <p:cNvPr id="3" name="İçerik Yer Tutucusu 2"/>
          <p:cNvSpPr>
            <a:spLocks noGrp="1"/>
          </p:cNvSpPr>
          <p:nvPr>
            <p:ph idx="1"/>
          </p:nvPr>
        </p:nvSpPr>
        <p:spPr/>
        <p:txBody>
          <a:bodyPr/>
          <a:lstStyle/>
          <a:p>
            <a:r>
              <a:rPr lang="tr-TR" dirty="0" smtClean="0"/>
              <a:t>E-öğrenme, </a:t>
            </a:r>
          </a:p>
          <a:p>
            <a:r>
              <a:rPr lang="tr-TR" dirty="0" smtClean="0"/>
              <a:t>Öğrenme Teknolojileri,</a:t>
            </a:r>
          </a:p>
          <a:p>
            <a:r>
              <a:rPr lang="tr-TR" dirty="0" smtClean="0"/>
              <a:t>Bilgisayar Destekli Öğretim,</a:t>
            </a:r>
          </a:p>
          <a:p>
            <a:r>
              <a:rPr lang="tr-TR" dirty="0" smtClean="0"/>
              <a:t>…</a:t>
            </a:r>
          </a:p>
          <a:p>
            <a:r>
              <a:rPr lang="tr-TR" dirty="0" smtClean="0"/>
              <a:t>Bu ve benzer terimler, belirli bir perspektifi işaret etmektedir.</a:t>
            </a:r>
          </a:p>
          <a:p>
            <a:endParaRPr lang="tr-TR" dirty="0"/>
          </a:p>
          <a:p>
            <a:r>
              <a:rPr lang="tr-TR" dirty="0" smtClean="0"/>
              <a:t>TDÖ, </a:t>
            </a:r>
            <a:r>
              <a:rPr lang="tr-TR" dirty="0"/>
              <a:t>Bilgisayar Bilimleri (CS), Bilgisayar </a:t>
            </a:r>
            <a:r>
              <a:rPr lang="tr-TR" dirty="0" smtClean="0"/>
              <a:t>Bilimleri, eğitim</a:t>
            </a:r>
            <a:r>
              <a:rPr lang="tr-TR" dirty="0"/>
              <a:t>, psikoloji, felsefe, iletişim veya </a:t>
            </a:r>
            <a:r>
              <a:rPr lang="tr-TR" dirty="0" smtClean="0"/>
              <a:t>sosyoloji gibi farklı disiplinlerin </a:t>
            </a:r>
            <a:r>
              <a:rPr lang="tr-TR" dirty="0" err="1" smtClean="0"/>
              <a:t>kesişiminde</a:t>
            </a:r>
            <a:r>
              <a:rPr lang="tr-TR" dirty="0" smtClean="0"/>
              <a:t> bir alan olarak düşünülebilir.</a:t>
            </a:r>
            <a:endParaRPr lang="tr-TR" dirty="0"/>
          </a:p>
        </p:txBody>
      </p:sp>
      <p:sp>
        <p:nvSpPr>
          <p:cNvPr id="4" name="Unvan 1"/>
          <p:cNvSpPr txBox="1">
            <a:spLocks/>
          </p:cNvSpPr>
          <p:nvPr/>
        </p:nvSpPr>
        <p:spPr>
          <a:xfrm>
            <a:off x="1097280" y="863547"/>
            <a:ext cx="10058400" cy="7475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tr-TR" sz="3200" dirty="0" smtClean="0"/>
              <a:t>Teknoloji Destekli Öğrenme (TDÖ)</a:t>
            </a:r>
            <a:endParaRPr lang="tr-TR" sz="3200" dirty="0"/>
          </a:p>
        </p:txBody>
      </p:sp>
    </p:spTree>
    <p:extLst>
      <p:ext uri="{BB962C8B-B14F-4D97-AF65-F5344CB8AC3E}">
        <p14:creationId xmlns:p14="http://schemas.microsoft.com/office/powerpoint/2010/main" val="3428392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286603"/>
            <a:ext cx="10485120" cy="1450757"/>
          </a:xfrm>
        </p:spPr>
        <p:txBody>
          <a:bodyPr/>
          <a:lstStyle/>
          <a:p>
            <a:r>
              <a:rPr lang="tr-TR" dirty="0" smtClean="0"/>
              <a:t>Eğitsel Yazılım </a:t>
            </a:r>
            <a:r>
              <a:rPr lang="tr-TR" dirty="0"/>
              <a:t>Tasarımı: Farklı Gerçekler</a:t>
            </a:r>
          </a:p>
        </p:txBody>
      </p:sp>
      <p:sp>
        <p:nvSpPr>
          <p:cNvPr id="3" name="İçerik Yer Tutucusu 2"/>
          <p:cNvSpPr>
            <a:spLocks noGrp="1"/>
          </p:cNvSpPr>
          <p:nvPr>
            <p:ph idx="1"/>
          </p:nvPr>
        </p:nvSpPr>
        <p:spPr/>
        <p:txBody>
          <a:bodyPr/>
          <a:lstStyle/>
          <a:p>
            <a:r>
              <a:rPr lang="tr-TR" dirty="0" smtClean="0"/>
              <a:t>Eğitsel yazılım tasarımında farklı durumlarla karşılaşılabilir. </a:t>
            </a:r>
          </a:p>
          <a:p>
            <a:endParaRPr lang="tr-TR" dirty="0"/>
          </a:p>
          <a:p>
            <a:r>
              <a:rPr lang="tr-TR" dirty="0"/>
              <a:t>1. Yeni yazılımı tasarlamak ve </a:t>
            </a:r>
            <a:r>
              <a:rPr lang="tr-TR" dirty="0" smtClean="0"/>
              <a:t>uygulamak, diğer </a:t>
            </a:r>
            <a:r>
              <a:rPr lang="tr-TR" dirty="0"/>
              <a:t>bir deyişle, pedagojik düzenlemenin analizinden yazılım özelliklerini tanımlamak ve uygulamak. Teknik olarak, bu uygulama, sıfırdan programlama veya mevcut yazılım bileşenlerinin birlikte çalışması gibi çeşitli şekillerde ele alınabilir.</a:t>
            </a:r>
          </a:p>
          <a:p>
            <a:endParaRPr lang="tr-TR" dirty="0"/>
          </a:p>
          <a:p>
            <a:r>
              <a:rPr lang="tr-TR" dirty="0"/>
              <a:t>2. Mevcut </a:t>
            </a:r>
            <a:r>
              <a:rPr lang="tr-TR" dirty="0" smtClean="0"/>
              <a:t>yazılımın </a:t>
            </a:r>
            <a:r>
              <a:rPr lang="tr-TR" dirty="0"/>
              <a:t>bileşenlerini eğitsel ihtiyaçlara göre düzenleyip özelleştirmek</a:t>
            </a:r>
            <a:r>
              <a:rPr lang="tr-TR" dirty="0" smtClean="0"/>
              <a:t>.</a:t>
            </a:r>
          </a:p>
          <a:p>
            <a:endParaRPr lang="tr-TR" dirty="0"/>
          </a:p>
          <a:p>
            <a:r>
              <a:rPr lang="tr-TR" dirty="0" smtClean="0"/>
              <a:t>(Bunların dışında var olan bir sistemi kullanarak bir çerçeve oluşturmak ta diğer bir seçenek olarak değerlendirilebilir, örneğin </a:t>
            </a:r>
            <a:r>
              <a:rPr lang="tr-TR" dirty="0" err="1" smtClean="0"/>
              <a:t>argue-chat</a:t>
            </a:r>
            <a:r>
              <a:rPr lang="tr-TR" dirty="0" smtClean="0"/>
              <a:t> genel bir şekil aracı için genelleştirilebilir)</a:t>
            </a:r>
            <a:endParaRPr lang="tr-TR" dirty="0"/>
          </a:p>
        </p:txBody>
      </p:sp>
    </p:spTree>
    <p:extLst>
      <p:ext uri="{BB962C8B-B14F-4D97-AF65-F5344CB8AC3E}">
        <p14:creationId xmlns:p14="http://schemas.microsoft.com/office/powerpoint/2010/main" val="197564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smtClean="0"/>
              <a:t>TDÖ, farklı bakış açılarından ele alınmalıdır:</a:t>
            </a:r>
          </a:p>
          <a:p>
            <a:r>
              <a:rPr lang="tr-TR" dirty="0" smtClean="0"/>
              <a:t>- Öğrenme mekanizmaları teknoloji ile nasıl desteklenir/zenginleştirilir?</a:t>
            </a:r>
          </a:p>
          <a:p>
            <a:r>
              <a:rPr lang="tr-TR" dirty="0" smtClean="0"/>
              <a:t>- Temel eğitim uygulamaları nasıl değiştirilebilir? Ya da</a:t>
            </a:r>
          </a:p>
          <a:p>
            <a:r>
              <a:rPr lang="tr-TR" dirty="0" smtClean="0"/>
              <a:t>- Farklı konularla ilgili olarak verilen pedagojiye göre eğitim yazılımı nasıl tasarlanır?</a:t>
            </a:r>
            <a:endParaRPr lang="tr-TR" dirty="0"/>
          </a:p>
          <a:p>
            <a:pPr marL="0" indent="0">
              <a:buNone/>
            </a:pPr>
            <a:endParaRPr lang="tr-TR" dirty="0" smtClean="0"/>
          </a:p>
          <a:p>
            <a:endParaRPr lang="tr-TR" dirty="0"/>
          </a:p>
        </p:txBody>
      </p:sp>
    </p:spTree>
    <p:extLst>
      <p:ext uri="{BB962C8B-B14F-4D97-AF65-F5344CB8AC3E}">
        <p14:creationId xmlns:p14="http://schemas.microsoft.com/office/powerpoint/2010/main" val="3909632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95252" y="874432"/>
            <a:ext cx="10058400" cy="801968"/>
          </a:xfrm>
        </p:spPr>
        <p:txBody>
          <a:bodyPr>
            <a:normAutofit/>
          </a:bodyPr>
          <a:lstStyle/>
          <a:p>
            <a:r>
              <a:rPr lang="tr-TR" sz="3200" dirty="0" smtClean="0"/>
              <a:t>TDÖ ve Bilgisayar Bilimleri ilişkisi</a:t>
            </a:r>
            <a:endParaRPr lang="tr-TR" sz="3200" dirty="0"/>
          </a:p>
        </p:txBody>
      </p:sp>
      <p:sp>
        <p:nvSpPr>
          <p:cNvPr id="3" name="İçerik Yer Tutucusu 2"/>
          <p:cNvSpPr>
            <a:spLocks noGrp="1"/>
          </p:cNvSpPr>
          <p:nvPr>
            <p:ph idx="1"/>
          </p:nvPr>
        </p:nvSpPr>
        <p:spPr>
          <a:xfrm>
            <a:off x="1097280" y="1845733"/>
            <a:ext cx="10058400" cy="4370009"/>
          </a:xfrm>
        </p:spPr>
        <p:txBody>
          <a:bodyPr>
            <a:normAutofit lnSpcReduction="10000"/>
          </a:bodyPr>
          <a:lstStyle/>
          <a:p>
            <a:r>
              <a:rPr lang="tr-TR" dirty="0" smtClean="0"/>
              <a:t>TDÖ alanında «yazılım» kullanımı, teknolojideki gelişim ile öğrenme/öğretme teorilerindeki gelişim ile sıkı bir şekilde ilişkilidir.</a:t>
            </a:r>
          </a:p>
          <a:p>
            <a:endParaRPr lang="tr-TR" dirty="0" smtClean="0"/>
          </a:p>
          <a:p>
            <a:r>
              <a:rPr lang="tr-TR" dirty="0" smtClean="0"/>
              <a:t>Teknoloji/bilgisayar bilimleri alanındaki gelişmeler, yenilikçi yazılımlar ve yenilikçi pedagojik unsurların gelişmesine önemli katkılar sağlamaktadır. Bir anlamda iki alan birlikte ilerlemektedir?</a:t>
            </a:r>
          </a:p>
          <a:p>
            <a:endParaRPr lang="tr-TR" dirty="0" smtClean="0"/>
          </a:p>
          <a:p>
            <a:r>
              <a:rPr lang="tr-TR" dirty="0" smtClean="0"/>
              <a:t>Algoritma </a:t>
            </a:r>
            <a:r>
              <a:rPr lang="tr-TR" dirty="0" smtClean="0">
                <a:sym typeface="Wingdings" panose="05000000000000000000" pitchFamily="2" charset="2"/>
              </a:rPr>
              <a:t> web  yapay zeka  ağ ve haberleşme teknolojileri  mobil teknolojiler</a:t>
            </a:r>
            <a:r>
              <a:rPr lang="tr-TR" dirty="0" smtClean="0"/>
              <a:t>  </a:t>
            </a:r>
            <a:endParaRPr lang="tr-TR" dirty="0"/>
          </a:p>
          <a:p>
            <a:endParaRPr lang="tr-TR" dirty="0" smtClean="0"/>
          </a:p>
          <a:p>
            <a:r>
              <a:rPr lang="tr-TR" dirty="0" smtClean="0"/>
              <a:t>Bu ilerleme aynı zamanda öğrenme teorilerinin uygulanmasına da olanak sağlamaktadır (Yeni soru ve sorunları beraberinde getirerek! ). </a:t>
            </a:r>
            <a:endParaRPr lang="tr-TR" dirty="0"/>
          </a:p>
          <a:p>
            <a:r>
              <a:rPr lang="tr-TR" dirty="0" smtClean="0"/>
              <a:t>Örneğin sorgulama/araştırma temelli öğrenme (</a:t>
            </a:r>
            <a:r>
              <a:rPr lang="tr-TR" dirty="0" err="1" smtClean="0"/>
              <a:t>inquiry</a:t>
            </a:r>
            <a:r>
              <a:rPr lang="tr-TR" dirty="0" smtClean="0"/>
              <a:t> </a:t>
            </a:r>
            <a:r>
              <a:rPr lang="tr-TR" dirty="0" err="1" smtClean="0"/>
              <a:t>based</a:t>
            </a:r>
            <a:r>
              <a:rPr lang="tr-TR" dirty="0" smtClean="0"/>
              <a:t> </a:t>
            </a:r>
            <a:r>
              <a:rPr lang="tr-TR" dirty="0" err="1" smtClean="0"/>
              <a:t>learning</a:t>
            </a:r>
            <a:r>
              <a:rPr lang="tr-TR" dirty="0" smtClean="0"/>
              <a:t>) !!!!</a:t>
            </a:r>
          </a:p>
          <a:p>
            <a:endParaRPr lang="tr-TR" dirty="0" smtClean="0"/>
          </a:p>
          <a:p>
            <a:endParaRPr lang="tr-TR" dirty="0" smtClean="0"/>
          </a:p>
        </p:txBody>
      </p:sp>
    </p:spTree>
    <p:extLst>
      <p:ext uri="{BB962C8B-B14F-4D97-AF65-F5344CB8AC3E}">
        <p14:creationId xmlns:p14="http://schemas.microsoft.com/office/powerpoint/2010/main" val="332730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smtClean="0"/>
              <a:t>Eğitim Yazılımı</a:t>
            </a:r>
            <a:endParaRPr lang="tr-TR" sz="3200" dirty="0"/>
          </a:p>
        </p:txBody>
      </p:sp>
      <p:sp>
        <p:nvSpPr>
          <p:cNvPr id="3" name="İçerik Yer Tutucusu 2"/>
          <p:cNvSpPr>
            <a:spLocks noGrp="1"/>
          </p:cNvSpPr>
          <p:nvPr>
            <p:ph idx="1"/>
          </p:nvPr>
        </p:nvSpPr>
        <p:spPr>
          <a:xfrm>
            <a:off x="1097280" y="1845733"/>
            <a:ext cx="10058400" cy="4293809"/>
          </a:xfrm>
        </p:spPr>
        <p:txBody>
          <a:bodyPr>
            <a:normAutofit/>
          </a:bodyPr>
          <a:lstStyle/>
          <a:p>
            <a:r>
              <a:rPr lang="tr-TR" dirty="0" smtClean="0"/>
              <a:t>İki bağlamda düşünülebilir?</a:t>
            </a:r>
          </a:p>
          <a:p>
            <a:r>
              <a:rPr lang="tr-TR" dirty="0" smtClean="0"/>
              <a:t>- Herhangi bir pedagojik bağlamda tasarlanmamış temel yazılımlar</a:t>
            </a:r>
          </a:p>
          <a:p>
            <a:r>
              <a:rPr lang="tr-TR" i="1" dirty="0"/>
              <a:t> </a:t>
            </a:r>
            <a:r>
              <a:rPr lang="tr-TR" i="1" dirty="0" smtClean="0"/>
              <a:t> 	 Temel mesajlaşma aracı, elektronik tablo, </a:t>
            </a:r>
          </a:p>
          <a:p>
            <a:r>
              <a:rPr lang="tr-TR" dirty="0" smtClean="0"/>
              <a:t>- Eğitim amacıyla tasarlanmış yazılımlar</a:t>
            </a:r>
          </a:p>
          <a:p>
            <a:r>
              <a:rPr lang="tr-TR" i="1" dirty="0"/>
              <a:t> </a:t>
            </a:r>
            <a:r>
              <a:rPr lang="tr-TR" i="1" dirty="0" smtClean="0"/>
              <a:t>	 Temel yazılımların aksine, eğitsel amaçlı tasarlanmış yazılım!. </a:t>
            </a:r>
          </a:p>
          <a:p>
            <a:r>
              <a:rPr lang="tr-TR" dirty="0" smtClean="0"/>
              <a:t>Tasarım boyutu, Pedagojik </a:t>
            </a:r>
            <a:r>
              <a:rPr lang="tr-TR" dirty="0"/>
              <a:t>hedefler, </a:t>
            </a:r>
            <a:r>
              <a:rPr lang="tr-TR" dirty="0" smtClean="0"/>
              <a:t>tasarım </a:t>
            </a:r>
            <a:r>
              <a:rPr lang="tr-TR" dirty="0"/>
              <a:t>kararları, yazılım özellikleri ve öğrencilerin yazılımları kullanma biçimleri </a:t>
            </a:r>
            <a:r>
              <a:rPr lang="tr-TR" dirty="0" smtClean="0"/>
              <a:t>arasındaki ilişkiyi </a:t>
            </a:r>
            <a:r>
              <a:rPr lang="tr-TR" dirty="0"/>
              <a:t>ortaya </a:t>
            </a:r>
            <a:r>
              <a:rPr lang="tr-TR" dirty="0" smtClean="0"/>
              <a:t>koymaktadır.   </a:t>
            </a:r>
          </a:p>
          <a:p>
            <a:pPr marL="0" indent="0">
              <a:buNone/>
            </a:pPr>
            <a:r>
              <a:rPr lang="tr-TR" dirty="0" smtClean="0"/>
              <a:t>İki temel özelliğinden bahsedilebilir:</a:t>
            </a:r>
          </a:p>
          <a:p>
            <a:pPr marL="0" indent="0">
              <a:buNone/>
            </a:pPr>
            <a:r>
              <a:rPr lang="tr-TR" dirty="0" smtClean="0"/>
              <a:t>1- tasarımı spesifik eğitsel kavramsallaştırma ya da modellere dayalı olmalı</a:t>
            </a:r>
          </a:p>
          <a:p>
            <a:pPr marL="0" indent="0">
              <a:buNone/>
            </a:pPr>
            <a:r>
              <a:rPr lang="tr-TR" dirty="0" smtClean="0"/>
              <a:t>2- eğitimle ilgili belirli işlevleri ve özellikleri sunmalı</a:t>
            </a:r>
          </a:p>
          <a:p>
            <a:pPr marL="0" indent="0">
              <a:buNone/>
            </a:pPr>
            <a:endParaRPr lang="tr-TR" dirty="0" smtClean="0"/>
          </a:p>
          <a:p>
            <a:pPr marL="0" indent="0">
              <a:buNone/>
            </a:pPr>
            <a:endParaRPr lang="tr-TR" dirty="0"/>
          </a:p>
        </p:txBody>
      </p:sp>
    </p:spTree>
    <p:extLst>
      <p:ext uri="{BB962C8B-B14F-4D97-AF65-F5344CB8AC3E}">
        <p14:creationId xmlns:p14="http://schemas.microsoft.com/office/powerpoint/2010/main" val="1737898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dirty="0" smtClean="0"/>
              <a:t>Eğitsel amaçlı yazılım tasarımında, eğitimsel hususların dikkate alınması gerekmektedir.</a:t>
            </a:r>
          </a:p>
          <a:p>
            <a:endParaRPr lang="tr-TR" dirty="0"/>
          </a:p>
          <a:p>
            <a:r>
              <a:rPr lang="tr-TR" dirty="0" smtClean="0"/>
              <a:t>Yazılım </a:t>
            </a:r>
            <a:r>
              <a:rPr lang="tr-TR" dirty="0"/>
              <a:t>özellikleri pedagojik hususlardan </a:t>
            </a:r>
            <a:r>
              <a:rPr lang="tr-TR" dirty="0" smtClean="0"/>
              <a:t>etkilenir. Buna </a:t>
            </a:r>
            <a:r>
              <a:rPr lang="tr-TR" dirty="0"/>
              <a:t>ek olarak, yazılım eğitimle ilgili </a:t>
            </a:r>
            <a:r>
              <a:rPr lang="tr-TR" dirty="0" smtClean="0"/>
              <a:t>belirli işlevleri </a:t>
            </a:r>
            <a:r>
              <a:rPr lang="tr-TR" dirty="0"/>
              <a:t>veya özellikleri sunabilir.</a:t>
            </a:r>
          </a:p>
          <a:p>
            <a:endParaRPr lang="tr-TR" dirty="0"/>
          </a:p>
          <a:p>
            <a:r>
              <a:rPr lang="tr-TR" dirty="0"/>
              <a:t>Örneğin, yazılım öğrenme alanıyla ilgili bilgiyi </a:t>
            </a:r>
            <a:r>
              <a:rPr lang="tr-TR" dirty="0" smtClean="0"/>
              <a:t>gömebilir</a:t>
            </a:r>
            <a:r>
              <a:rPr lang="tr-TR" dirty="0"/>
              <a:t> </a:t>
            </a:r>
            <a:r>
              <a:rPr lang="tr-TR" dirty="0" smtClean="0"/>
              <a:t>veya </a:t>
            </a:r>
            <a:r>
              <a:rPr lang="tr-TR" dirty="0"/>
              <a:t>öğretim mekanizmalarını </a:t>
            </a:r>
            <a:r>
              <a:rPr lang="tr-TR" dirty="0" smtClean="0"/>
              <a:t>uygulayabilir.</a:t>
            </a:r>
            <a:endParaRPr lang="tr-TR" dirty="0"/>
          </a:p>
        </p:txBody>
      </p:sp>
    </p:spTree>
    <p:extLst>
      <p:ext uri="{BB962C8B-B14F-4D97-AF65-F5344CB8AC3E}">
        <p14:creationId xmlns:p14="http://schemas.microsoft.com/office/powerpoint/2010/main" val="3304750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t>Bilgisayar Tabanlı Pedagojik </a:t>
            </a:r>
            <a:r>
              <a:rPr lang="tr-TR" sz="3200" dirty="0" smtClean="0"/>
              <a:t>Ortamlar(BTPO) </a:t>
            </a:r>
            <a:endParaRPr lang="tr-TR" sz="3200" dirty="0"/>
          </a:p>
        </p:txBody>
      </p:sp>
      <p:sp>
        <p:nvSpPr>
          <p:cNvPr id="3" name="İçerik Yer Tutucusu 2"/>
          <p:cNvSpPr>
            <a:spLocks noGrp="1"/>
          </p:cNvSpPr>
          <p:nvPr>
            <p:ph idx="1"/>
          </p:nvPr>
        </p:nvSpPr>
        <p:spPr/>
        <p:txBody>
          <a:bodyPr/>
          <a:lstStyle/>
          <a:p>
            <a:endParaRPr lang="tr-TR" dirty="0" smtClean="0"/>
          </a:p>
          <a:p>
            <a:r>
              <a:rPr lang="tr-TR" dirty="0" smtClean="0"/>
              <a:t>Eğitim yazılımlarında çekirdek kavram yazılımın özellikleri değildir. Asıl kavram pedagojik unsurların nasıl ortaya konulduğu ve yazılımla ilişkilendirildiği, öğrencinin onları kullanma biçimleri ve bunların pedagojik hedeflerle nasıl ilişkili olduğudur.</a:t>
            </a:r>
          </a:p>
          <a:p>
            <a:endParaRPr lang="tr-TR" dirty="0"/>
          </a:p>
          <a:p>
            <a:r>
              <a:rPr lang="tr-TR" dirty="0" smtClean="0"/>
              <a:t>Eğitsel </a:t>
            </a:r>
            <a:r>
              <a:rPr lang="tr-TR" dirty="0" smtClean="0"/>
              <a:t>yazılım, </a:t>
            </a:r>
            <a:r>
              <a:rPr lang="tr-TR" dirty="0" smtClean="0"/>
              <a:t>bilgisayar tabanlı pedagojik unsur kavramını ortaya çıkarmıştır, bu da «Belirlenen pedagojik hedeflerin dikkate alındığı yazılım» olarak tanımlanabilir.    </a:t>
            </a:r>
            <a:endParaRPr lang="tr-TR" dirty="0"/>
          </a:p>
        </p:txBody>
      </p:sp>
    </p:spTree>
    <p:extLst>
      <p:ext uri="{BB962C8B-B14F-4D97-AF65-F5344CB8AC3E}">
        <p14:creationId xmlns:p14="http://schemas.microsoft.com/office/powerpoint/2010/main" val="353756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normAutofit fontScale="70000" lnSpcReduction="20000"/>
          </a:bodyPr>
          <a:lstStyle/>
          <a:p>
            <a:r>
              <a:rPr lang="tr-TR" dirty="0" smtClean="0"/>
              <a:t>Pedagojik amaçlar düşünüldüğünde, BTPO tasarlanır ve analiz edilirken çok farklı gerçek durumlar </a:t>
            </a:r>
            <a:r>
              <a:rPr lang="tr-TR" dirty="0"/>
              <a:t>ile karşılaşılabilir. Muhtemel </a:t>
            </a:r>
            <a:r>
              <a:rPr lang="tr-TR" dirty="0" smtClean="0"/>
              <a:t>ilgili durumların </a:t>
            </a:r>
            <a:r>
              <a:rPr lang="tr-TR" dirty="0"/>
              <a:t>çeşitliliğine örnek olarak, yazılım tasarımı şunlara bağlı olarak ele alınabilir:</a:t>
            </a:r>
            <a:endParaRPr lang="tr-TR" dirty="0" smtClean="0"/>
          </a:p>
          <a:p>
            <a:endParaRPr lang="tr-TR" dirty="0" smtClean="0"/>
          </a:p>
          <a:p>
            <a:r>
              <a:rPr lang="tr-TR" dirty="0" smtClean="0"/>
              <a:t>Öğrencilere </a:t>
            </a:r>
            <a:r>
              <a:rPr lang="tr-TR" dirty="0"/>
              <a:t>kaynak sağlanmaktadır (ör., İ</a:t>
            </a:r>
            <a:r>
              <a:rPr lang="tr-TR" dirty="0" smtClean="0"/>
              <a:t>çerik </a:t>
            </a:r>
            <a:r>
              <a:rPr lang="tr-TR" dirty="0"/>
              <a:t>kaynakları veya </a:t>
            </a:r>
            <a:r>
              <a:rPr lang="tr-TR" dirty="0" smtClean="0"/>
              <a:t>iletişim).</a:t>
            </a:r>
            <a:endParaRPr lang="tr-TR" dirty="0"/>
          </a:p>
          <a:p>
            <a:r>
              <a:rPr lang="tr-TR" dirty="0" smtClean="0"/>
              <a:t>Öğrenciler </a:t>
            </a:r>
            <a:r>
              <a:rPr lang="tr-TR" dirty="0"/>
              <a:t>bir konuyu ya da bir tür problemi tanımış olurlar.</a:t>
            </a:r>
          </a:p>
          <a:p>
            <a:r>
              <a:rPr lang="tr-TR" dirty="0" smtClean="0"/>
              <a:t>Öğrenciler </a:t>
            </a:r>
            <a:r>
              <a:rPr lang="tr-TR" dirty="0"/>
              <a:t>bir faaliyette bulunurlar (ör. Problem çözme veya tartışma).</a:t>
            </a:r>
          </a:p>
          <a:p>
            <a:r>
              <a:rPr lang="tr-TR" dirty="0" smtClean="0"/>
              <a:t>Öğrenciler</a:t>
            </a:r>
            <a:r>
              <a:rPr lang="tr-TR" dirty="0"/>
              <a:t>, alana özgü bazı becerileri (ör. Kesirlerin eklenmesi) veya üst düzey yeterlikleri uygularlar (ör. Sentez veya öğrenme öğrenirler).</a:t>
            </a:r>
          </a:p>
          <a:p>
            <a:r>
              <a:rPr lang="tr-TR" dirty="0" smtClean="0"/>
              <a:t>Öğrenciler </a:t>
            </a:r>
            <a:r>
              <a:rPr lang="tr-TR" dirty="0"/>
              <a:t>mevcut bilgilerini sorgularlar.</a:t>
            </a:r>
          </a:p>
          <a:p>
            <a:r>
              <a:rPr lang="tr-TR" dirty="0" smtClean="0"/>
              <a:t>Öğrenciler </a:t>
            </a:r>
            <a:r>
              <a:rPr lang="tr-TR" dirty="0"/>
              <a:t>bazı hedef bilgisi kazanır veya bazı beceriler geliştirir.</a:t>
            </a:r>
          </a:p>
          <a:p>
            <a:r>
              <a:rPr lang="tr-TR" dirty="0" smtClean="0"/>
              <a:t>Öğretmenler </a:t>
            </a:r>
            <a:r>
              <a:rPr lang="tr-TR" dirty="0"/>
              <a:t>desteklenmektedir (ör., Öğretmenlerin öğrencilerin davranışlarını denetlemelerine yardımcı olan otomatik öğretmenlik araçlarının sağlanması).</a:t>
            </a:r>
          </a:p>
          <a:p>
            <a:r>
              <a:rPr lang="tr-TR" dirty="0" smtClean="0"/>
              <a:t>Bir </a:t>
            </a:r>
            <a:r>
              <a:rPr lang="tr-TR" dirty="0"/>
              <a:t>ortam, kurumsal kısıtlamalara uygun bir şekilde düzenlenebilir.</a:t>
            </a:r>
          </a:p>
          <a:p>
            <a:r>
              <a:rPr lang="tr-TR" dirty="0" err="1" smtClean="0"/>
              <a:t>vb</a:t>
            </a:r>
            <a:endParaRPr lang="tr-TR" dirty="0"/>
          </a:p>
        </p:txBody>
      </p:sp>
    </p:spTree>
    <p:extLst>
      <p:ext uri="{BB962C8B-B14F-4D97-AF65-F5344CB8AC3E}">
        <p14:creationId xmlns:p14="http://schemas.microsoft.com/office/powerpoint/2010/main" val="4145765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Bu listeden de anlaşıldığı üzere, ilgili durumlar çok faklı ve iç içe geçmiş olabilir. </a:t>
            </a:r>
          </a:p>
          <a:p>
            <a:endParaRPr lang="tr-TR" dirty="0"/>
          </a:p>
          <a:p>
            <a:r>
              <a:rPr lang="tr-TR" dirty="0" smtClean="0"/>
              <a:t>Örneğin, yazılımın içeriğe erişime izin vermesi faklı öğrencinin bu içerikten öğrenmesi farklıdır ancak mantık olarak içerik bu amaçla erişime izin vermektedir. Ya da öğrencilerin belirli becerilerini uygulaması ile onların bazı becerileri geliştirmeleri farklı düşünülebilir. </a:t>
            </a:r>
            <a:endParaRPr lang="tr-TR" dirty="0"/>
          </a:p>
        </p:txBody>
      </p:sp>
    </p:spTree>
    <p:extLst>
      <p:ext uri="{BB962C8B-B14F-4D97-AF65-F5344CB8AC3E}">
        <p14:creationId xmlns:p14="http://schemas.microsoft.com/office/powerpoint/2010/main" val="1526855942"/>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471</TotalTime>
  <Words>1295</Words>
  <Application>Microsoft Office PowerPoint</Application>
  <PresentationFormat>Geniş ekran</PresentationFormat>
  <Paragraphs>137</Paragraphs>
  <Slides>20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20</vt:i4>
      </vt:variant>
    </vt:vector>
  </HeadingPairs>
  <TitlesOfParts>
    <vt:vector size="24" baseType="lpstr">
      <vt:lpstr>Calibri</vt:lpstr>
      <vt:lpstr>Calibri Light</vt:lpstr>
      <vt:lpstr>Wingdings</vt:lpstr>
      <vt:lpstr>Geçmişe bakış</vt:lpstr>
      <vt:lpstr>Bilgisayar Bilimleri ve Eğitsel Yazılım Tasarımı</vt:lpstr>
      <vt:lpstr>1-Genel Bilgiler</vt:lpstr>
      <vt:lpstr>PowerPoint Sunusu</vt:lpstr>
      <vt:lpstr>TDÖ ve Bilgisayar Bilimleri ilişkisi</vt:lpstr>
      <vt:lpstr>Eğitim Yazılımı</vt:lpstr>
      <vt:lpstr>PowerPoint Sunusu</vt:lpstr>
      <vt:lpstr>Bilgisayar Tabanlı Pedagojik Ortamlar(BTPO) </vt:lpstr>
      <vt:lpstr>PowerPoint Sunusu</vt:lpstr>
      <vt:lpstr>PowerPoint Sunusu</vt:lpstr>
      <vt:lpstr>Yazılımın Tanımlayıcı olmayan Karakteri</vt:lpstr>
      <vt:lpstr>2-Örnekler</vt:lpstr>
      <vt:lpstr>Java programlama BTPO</vt:lpstr>
      <vt:lpstr>Biyoloji sorgulama öğrenme BTPO</vt:lpstr>
      <vt:lpstr>Öğrenme teorileri forumu BTPO</vt:lpstr>
      <vt:lpstr>Eğitsel Yazılım Örnekleri</vt:lpstr>
      <vt:lpstr>JavIT, ITS (Zeki Öğretim Sistemi)</vt:lpstr>
      <vt:lpstr>Bio-sim, Simülasyon tabanlı öğrenme ortamı</vt:lpstr>
      <vt:lpstr>GeLMS-1, Genel LMS</vt:lpstr>
      <vt:lpstr>Argue-chat, Grafiksel tartışma sohbet aracı</vt:lpstr>
      <vt:lpstr>Eğitsel Yazılım Tasarımı: Farklı Gerçekler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Bilgisayar Bilimleri ve Eğitim Yazılımı Tasarımı</dc:title>
  <dc:creator>win8</dc:creator>
  <cp:lastModifiedBy>Toshiba</cp:lastModifiedBy>
  <cp:revision>45</cp:revision>
  <dcterms:created xsi:type="dcterms:W3CDTF">2017-03-04T09:15:55Z</dcterms:created>
  <dcterms:modified xsi:type="dcterms:W3CDTF">2021-03-10T12:55:58Z</dcterms:modified>
</cp:coreProperties>
</file>