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sldIdLst>
    <p:sldId id="256" r:id="rId2"/>
    <p:sldId id="257" r:id="rId3"/>
    <p:sldId id="258" r:id="rId4"/>
    <p:sldId id="259" r:id="rId5"/>
    <p:sldId id="260" r:id="rId6"/>
    <p:sldId id="261" r:id="rId7"/>
    <p:sldId id="264" r:id="rId8"/>
    <p:sldId id="262"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3" r:id="rId30"/>
    <p:sldId id="284" r:id="rId31"/>
    <p:sldId id="286" r:id="rId32"/>
    <p:sldId id="287" r:id="rId33"/>
    <p:sldId id="288" r:id="rId34"/>
    <p:sldId id="289"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pPr/>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6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pPr/>
              <a:t>‹#›</a:t>
            </a:fld>
            <a:endParaRPr lang="tr-TR"/>
          </a:p>
        </p:txBody>
      </p:sp>
    </p:spTree>
    <p:extLst>
      <p:ext uri="{BB962C8B-B14F-4D97-AF65-F5344CB8AC3E}">
        <p14:creationId xmlns:p14="http://schemas.microsoft.com/office/powerpoint/2010/main" val="310774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pPr/>
              <a:t>‹#›</a:t>
            </a:fld>
            <a:endParaRPr lang="tr-TR"/>
          </a:p>
        </p:txBody>
      </p:sp>
    </p:spTree>
    <p:extLst>
      <p:ext uri="{BB962C8B-B14F-4D97-AF65-F5344CB8AC3E}">
        <p14:creationId xmlns:p14="http://schemas.microsoft.com/office/powerpoint/2010/main" val="342422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pPr/>
              <a:t>‹#›</a:t>
            </a:fld>
            <a:endParaRPr lang="tr-TR"/>
          </a:p>
        </p:txBody>
      </p:sp>
    </p:spTree>
    <p:extLst>
      <p:ext uri="{BB962C8B-B14F-4D97-AF65-F5344CB8AC3E}">
        <p14:creationId xmlns:p14="http://schemas.microsoft.com/office/powerpoint/2010/main" val="195000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pPr/>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05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9BA5348-5338-4530-9EF8-6C4E54CDD320}" type="slidenum">
              <a:rPr lang="tr-TR" smtClean="0"/>
              <a:pPr/>
              <a:t>‹#›</a:t>
            </a:fld>
            <a:endParaRPr lang="tr-TR"/>
          </a:p>
        </p:txBody>
      </p:sp>
    </p:spTree>
    <p:extLst>
      <p:ext uri="{BB962C8B-B14F-4D97-AF65-F5344CB8AC3E}">
        <p14:creationId xmlns:p14="http://schemas.microsoft.com/office/powerpoint/2010/main" val="379341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9BA5348-5338-4530-9EF8-6C4E54CDD320}" type="slidenum">
              <a:rPr lang="tr-TR" smtClean="0"/>
              <a:pPr/>
              <a:t>‹#›</a:t>
            </a:fld>
            <a:endParaRPr lang="tr-TR"/>
          </a:p>
        </p:txBody>
      </p:sp>
    </p:spTree>
    <p:extLst>
      <p:ext uri="{BB962C8B-B14F-4D97-AF65-F5344CB8AC3E}">
        <p14:creationId xmlns:p14="http://schemas.microsoft.com/office/powerpoint/2010/main" val="180165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9BA5348-5338-4530-9EF8-6C4E54CDD320}" type="slidenum">
              <a:rPr lang="tr-TR" smtClean="0"/>
              <a:pPr/>
              <a:t>‹#›</a:t>
            </a:fld>
            <a:endParaRPr lang="tr-TR"/>
          </a:p>
        </p:txBody>
      </p:sp>
    </p:spTree>
    <p:extLst>
      <p:ext uri="{BB962C8B-B14F-4D97-AF65-F5344CB8AC3E}">
        <p14:creationId xmlns:p14="http://schemas.microsoft.com/office/powerpoint/2010/main" val="201300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C9BA5348-5338-4530-9EF8-6C4E54CDD320}" type="slidenum">
              <a:rPr lang="tr-TR" smtClean="0"/>
              <a:pPr/>
              <a:t>‹#›</a:t>
            </a:fld>
            <a:endParaRPr lang="tr-TR"/>
          </a:p>
        </p:txBody>
      </p:sp>
    </p:spTree>
    <p:extLst>
      <p:ext uri="{BB962C8B-B14F-4D97-AF65-F5344CB8AC3E}">
        <p14:creationId xmlns:p14="http://schemas.microsoft.com/office/powerpoint/2010/main" val="298357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D0E1ED-025C-494B-8A7C-6EE3BF613952}" type="datetimeFigureOut">
              <a:rPr lang="tr-TR" smtClean="0"/>
              <a:pPr/>
              <a:t>17.03.2021</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BA5348-5338-4530-9EF8-6C4E54CDD320}" type="slidenum">
              <a:rPr lang="tr-TR" smtClean="0"/>
              <a:pPr/>
              <a:t>‹#›</a:t>
            </a:fld>
            <a:endParaRPr lang="tr-TR"/>
          </a:p>
        </p:txBody>
      </p:sp>
    </p:spTree>
    <p:extLst>
      <p:ext uri="{BB962C8B-B14F-4D97-AF65-F5344CB8AC3E}">
        <p14:creationId xmlns:p14="http://schemas.microsoft.com/office/powerpoint/2010/main" val="369116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8D0E1ED-025C-494B-8A7C-6EE3BF613952}" type="datetimeFigureOut">
              <a:rPr lang="tr-TR" smtClean="0"/>
              <a:pPr/>
              <a:t>17.03.2021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9BA5348-5338-4530-9EF8-6C4E54CDD320}" type="slidenum">
              <a:rPr lang="tr-TR" smtClean="0"/>
              <a:pPr/>
              <a:t>‹#›</a:t>
            </a:fld>
            <a:endParaRPr lang="tr-TR"/>
          </a:p>
        </p:txBody>
      </p:sp>
    </p:spTree>
    <p:extLst>
      <p:ext uri="{BB962C8B-B14F-4D97-AF65-F5344CB8AC3E}">
        <p14:creationId xmlns:p14="http://schemas.microsoft.com/office/powerpoint/2010/main" val="210827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D0E1ED-025C-494B-8A7C-6EE3BF613952}" type="datetimeFigureOut">
              <a:rPr lang="tr-TR" smtClean="0"/>
              <a:pPr/>
              <a:t>17.03.2021</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BA5348-5338-4530-9EF8-6C4E54CDD320}" type="slidenum">
              <a:rPr lang="tr-TR" smtClean="0"/>
              <a:pPr/>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76629"/>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Eğitsel Yazılım </a:t>
            </a:r>
            <a:r>
              <a:rPr lang="tr-TR" dirty="0"/>
              <a:t>için Genel Bir Kavramsallaştırma</a:t>
            </a:r>
          </a:p>
        </p:txBody>
      </p:sp>
      <p:sp>
        <p:nvSpPr>
          <p:cNvPr id="3" name="Alt Başlık 2"/>
          <p:cNvSpPr>
            <a:spLocks noGrp="1"/>
          </p:cNvSpPr>
          <p:nvPr>
            <p:ph type="subTitle" idx="1"/>
          </p:nvPr>
        </p:nvSpPr>
        <p:spPr>
          <a:xfrm>
            <a:off x="1100051" y="4455620"/>
            <a:ext cx="10460578" cy="1143000"/>
          </a:xfrm>
        </p:spPr>
        <p:txBody>
          <a:bodyPr/>
          <a:lstStyle/>
          <a:p>
            <a:r>
              <a:rPr lang="tr-TR" dirty="0" smtClean="0"/>
              <a:t>Doç</a:t>
            </a:r>
            <a:r>
              <a:rPr lang="tr-TR" dirty="0" smtClean="0"/>
              <a:t>. Dr. Özcan Özyurt, </a:t>
            </a:r>
            <a:r>
              <a:rPr lang="tr-TR" dirty="0" err="1" smtClean="0"/>
              <a:t>ktü</a:t>
            </a:r>
            <a:r>
              <a:rPr lang="tr-TR" dirty="0" smtClean="0"/>
              <a:t>, yazılım mühendisliği bölümü</a:t>
            </a:r>
            <a:endParaRPr lang="tr-TR" dirty="0"/>
          </a:p>
        </p:txBody>
      </p:sp>
    </p:spTree>
    <p:extLst>
      <p:ext uri="{BB962C8B-B14F-4D97-AF65-F5344CB8AC3E}">
        <p14:creationId xmlns:p14="http://schemas.microsoft.com/office/powerpoint/2010/main" val="1871522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2.3. Aktivite (Faaliyet)</a:t>
            </a:r>
            <a:endParaRPr lang="tr-TR" sz="3200" dirty="0"/>
          </a:p>
        </p:txBody>
      </p:sp>
      <p:sp>
        <p:nvSpPr>
          <p:cNvPr id="3" name="İçerik Yer Tutucusu 2"/>
          <p:cNvSpPr>
            <a:spLocks noGrp="1"/>
          </p:cNvSpPr>
          <p:nvPr>
            <p:ph idx="1"/>
          </p:nvPr>
        </p:nvSpPr>
        <p:spPr/>
        <p:txBody>
          <a:bodyPr>
            <a:normAutofit/>
          </a:bodyPr>
          <a:lstStyle/>
          <a:p>
            <a:r>
              <a:rPr lang="tr-TR" dirty="0" smtClean="0"/>
              <a:t>Burada, görev (</a:t>
            </a:r>
            <a:r>
              <a:rPr lang="tr-TR" dirty="0" err="1" smtClean="0"/>
              <a:t>task</a:t>
            </a:r>
            <a:r>
              <a:rPr lang="tr-TR" dirty="0" smtClean="0"/>
              <a:t>) ve aktivite (</a:t>
            </a:r>
            <a:r>
              <a:rPr lang="tr-TR" dirty="0" err="1" smtClean="0"/>
              <a:t>activity</a:t>
            </a:r>
            <a:r>
              <a:rPr lang="tr-TR" dirty="0" smtClean="0"/>
              <a:t>) arasındaki farkın ortaya konması gerekir:</a:t>
            </a:r>
          </a:p>
          <a:p>
            <a:endParaRPr lang="tr-TR" dirty="0"/>
          </a:p>
          <a:p>
            <a:r>
              <a:rPr lang="tr-TR" dirty="0" smtClean="0"/>
              <a:t>Görev: talimatları öğretmen ya da öğretim ortamı tarafından belirlenen, öğrencinin yapması önerilen iş</a:t>
            </a:r>
          </a:p>
          <a:p>
            <a:endParaRPr lang="tr-TR" dirty="0"/>
          </a:p>
          <a:p>
            <a:r>
              <a:rPr lang="tr-TR" dirty="0" smtClean="0"/>
              <a:t>Aktivite: öğrencinin ne yapacağıdır.</a:t>
            </a:r>
          </a:p>
          <a:p>
            <a:endParaRPr lang="tr-TR" dirty="0" smtClean="0"/>
          </a:p>
          <a:p>
            <a:r>
              <a:rPr lang="tr-TR" dirty="0" smtClean="0"/>
              <a:t>Pedagojik ortam </a:t>
            </a:r>
            <a:r>
              <a:rPr lang="tr-TR" dirty="0"/>
              <a:t>bağlamında, öğrenciler tarafından geliştirilen etkinlik, </a:t>
            </a:r>
            <a:r>
              <a:rPr lang="tr-TR" dirty="0" smtClean="0"/>
              <a:t>yerine getirilmesi </a:t>
            </a:r>
            <a:r>
              <a:rPr lang="tr-TR" dirty="0"/>
              <a:t>istenen (programlama egzersizini çözmek, sentez yapmak, akranlarla etkileşim kurmak vb.) g</a:t>
            </a:r>
            <a:r>
              <a:rPr lang="tr-TR" dirty="0" smtClean="0"/>
              <a:t>örevle </a:t>
            </a:r>
            <a:r>
              <a:rPr lang="tr-TR" dirty="0"/>
              <a:t>ilgilidir, ancak sadece bu değil.</a:t>
            </a:r>
          </a:p>
        </p:txBody>
      </p:sp>
    </p:spTree>
    <p:extLst>
      <p:ext uri="{BB962C8B-B14F-4D97-AF65-F5344CB8AC3E}">
        <p14:creationId xmlns:p14="http://schemas.microsoft.com/office/powerpoint/2010/main" val="124695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Aktivite (burada, öğrencilerin yaptığı şeyler</a:t>
            </a:r>
            <a:r>
              <a:rPr lang="tr-TR" dirty="0" smtClean="0"/>
              <a:t>), konuya ve/veya </a:t>
            </a:r>
            <a:r>
              <a:rPr lang="tr-TR" dirty="0"/>
              <a:t>teorik altyapılara göre farklı şekillerde ele alınabilir</a:t>
            </a:r>
            <a:r>
              <a:rPr lang="tr-TR" dirty="0" smtClean="0"/>
              <a:t>.</a:t>
            </a:r>
          </a:p>
          <a:p>
            <a:endParaRPr lang="tr-TR" dirty="0"/>
          </a:p>
          <a:p>
            <a:r>
              <a:rPr lang="tr-TR" dirty="0" smtClean="0"/>
              <a:t>Davranışsal aktivite, bilişsel aktivite… !</a:t>
            </a:r>
            <a:endParaRPr lang="tr-TR" dirty="0"/>
          </a:p>
        </p:txBody>
      </p:sp>
    </p:spTree>
    <p:extLst>
      <p:ext uri="{BB962C8B-B14F-4D97-AF65-F5344CB8AC3E}">
        <p14:creationId xmlns:p14="http://schemas.microsoft.com/office/powerpoint/2010/main" val="392606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2.4. Pedagojik Amaç</a:t>
            </a:r>
            <a:endParaRPr lang="tr-TR" sz="3200" dirty="0"/>
          </a:p>
        </p:txBody>
      </p:sp>
      <p:sp>
        <p:nvSpPr>
          <p:cNvPr id="3" name="İçerik Yer Tutucusu 2"/>
          <p:cNvSpPr>
            <a:spLocks noGrp="1"/>
          </p:cNvSpPr>
          <p:nvPr>
            <p:ph idx="1"/>
          </p:nvPr>
        </p:nvSpPr>
        <p:spPr/>
        <p:txBody>
          <a:bodyPr>
            <a:normAutofit fontScale="62500" lnSpcReduction="20000"/>
          </a:bodyPr>
          <a:lstStyle/>
          <a:p>
            <a:r>
              <a:rPr lang="tr-TR" dirty="0"/>
              <a:t>Pedagojik amaç kavramı çok geniş bir kavramdır. Bilişsel kuramlardan, öğrenme veya öğretme kuramlarından, genel veya alanla ilişkili görüşlerden, kurumsal veya mesleki görüşlerden kaynaklanan (ve / veya karıştırma) kavramsallaştırmalarda önemli ölçüde farklı gerçeklere karşılık gelebilir</a:t>
            </a:r>
            <a:r>
              <a:rPr lang="tr-TR" dirty="0" smtClean="0"/>
              <a:t>.</a:t>
            </a:r>
          </a:p>
          <a:p>
            <a:endParaRPr lang="tr-TR" dirty="0"/>
          </a:p>
          <a:p>
            <a:r>
              <a:rPr lang="tr-TR" dirty="0"/>
              <a:t>Öğrencilerle ilgili olarak tanımlanan endişelerin örnekleri şunlardır:</a:t>
            </a:r>
          </a:p>
          <a:p>
            <a:r>
              <a:rPr lang="tr-TR" dirty="0" smtClean="0"/>
              <a:t>• </a:t>
            </a:r>
            <a:r>
              <a:rPr lang="tr-TR" dirty="0"/>
              <a:t>Öğrenciler görevlendirilir.</a:t>
            </a:r>
          </a:p>
          <a:p>
            <a:r>
              <a:rPr lang="tr-TR" dirty="0"/>
              <a:t>• Öğrenciler bir miktar faaliyette bulunurlar.</a:t>
            </a:r>
          </a:p>
          <a:p>
            <a:r>
              <a:rPr lang="tr-TR" dirty="0"/>
              <a:t>• Öğrenciler bazı beceriler geliştirirler.</a:t>
            </a:r>
          </a:p>
          <a:p>
            <a:r>
              <a:rPr lang="tr-TR" dirty="0"/>
              <a:t>• Öğrenciler bazı bilgi veya beceri geliştirirler.</a:t>
            </a:r>
          </a:p>
          <a:p>
            <a:endParaRPr lang="tr-TR" dirty="0"/>
          </a:p>
          <a:p>
            <a:r>
              <a:rPr lang="tr-TR" dirty="0"/>
              <a:t>Diğer hususlara göre tanımlanan endişelerin örnekleri şöyledir:</a:t>
            </a:r>
          </a:p>
          <a:p>
            <a:r>
              <a:rPr lang="tr-TR" dirty="0" smtClean="0"/>
              <a:t>• </a:t>
            </a:r>
            <a:r>
              <a:rPr lang="tr-TR" dirty="0"/>
              <a:t>Bazı öğretmenlerin görevleri kolaylaştırılmıştır.</a:t>
            </a:r>
          </a:p>
          <a:p>
            <a:r>
              <a:rPr lang="tr-TR" dirty="0"/>
              <a:t>• Bazı sosyal ilişkiler değiştirilir.</a:t>
            </a:r>
          </a:p>
          <a:p>
            <a:r>
              <a:rPr lang="tr-TR" dirty="0"/>
              <a:t>• Bazı kurumsal boyutlar değiştirildi.</a:t>
            </a:r>
          </a:p>
        </p:txBody>
      </p:sp>
    </p:spTree>
    <p:extLst>
      <p:ext uri="{BB962C8B-B14F-4D97-AF65-F5344CB8AC3E}">
        <p14:creationId xmlns:p14="http://schemas.microsoft.com/office/powerpoint/2010/main" val="133726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Farklı bakış açıları, faklı vurguların ve farklı kavramların dikkate alınmasına neden olur. Şöyle ki;</a:t>
            </a:r>
          </a:p>
          <a:p>
            <a:r>
              <a:rPr lang="tr-TR" dirty="0" smtClean="0"/>
              <a:t>- Amaç olarak öğrenciye bir şeyler sunulacaksa (bir görevi yerine getirme gibi) burada kaynak sunulmasına ihtiyaç duyulduğu vurgusu yapılır.</a:t>
            </a:r>
          </a:p>
          <a:p>
            <a:r>
              <a:rPr lang="tr-TR" dirty="0" smtClean="0"/>
              <a:t>- Amaç olarak öğrencilerin bir takım aktivitelerle (okuma, yazma, tartışma, iletişim, problem çözme) çalışması ise öğrencinin ne yaptığı vurgusu yapılır.</a:t>
            </a:r>
          </a:p>
          <a:p>
            <a:r>
              <a:rPr lang="tr-TR" dirty="0" smtClean="0"/>
              <a:t>-  Amaç olarak öğrencilerin bir takım becerileri ile ilgili pratikler yapması ise öğrencilere verilen aktivitelerin o becerilerle ilgili olmasına vurgu yapılır.</a:t>
            </a:r>
          </a:p>
          <a:p>
            <a:r>
              <a:rPr lang="tr-TR" dirty="0" smtClean="0"/>
              <a:t>- Amaç olarak öğrencilerin bir takım bilgi ya da becerileri geliştirmesi ise, öğrenme çıktılarına vurgu yapılır.</a:t>
            </a:r>
            <a:endParaRPr lang="tr-TR" dirty="0"/>
          </a:p>
          <a:p>
            <a:endParaRPr lang="tr-TR" dirty="0"/>
          </a:p>
        </p:txBody>
      </p:sp>
    </p:spTree>
    <p:extLst>
      <p:ext uri="{BB962C8B-B14F-4D97-AF65-F5344CB8AC3E}">
        <p14:creationId xmlns:p14="http://schemas.microsoft.com/office/powerpoint/2010/main" val="2808455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İlk olarak </a:t>
            </a:r>
            <a:r>
              <a:rPr lang="tr-TR" dirty="0" err="1" smtClean="0"/>
              <a:t>JavIT</a:t>
            </a:r>
            <a:r>
              <a:rPr lang="tr-TR" dirty="0" smtClean="0"/>
              <a:t>’ </a:t>
            </a:r>
            <a:r>
              <a:rPr lang="tr-TR" dirty="0" err="1" smtClean="0"/>
              <a:t>yi</a:t>
            </a:r>
            <a:r>
              <a:rPr lang="tr-TR" dirty="0" smtClean="0"/>
              <a:t> düşünelim. Düşünülen hedefler davranışsal ve bilişsel olabilir ve farklı şekillerde ilişkilendirilebilir.</a:t>
            </a:r>
          </a:p>
          <a:p>
            <a:endParaRPr lang="tr-TR" dirty="0"/>
          </a:p>
          <a:p>
            <a:r>
              <a:rPr lang="tr-TR" dirty="0"/>
              <a:t>Örneğin, öğrencilerin sınıfları tanımlayıp kalıtım ilişkileri </a:t>
            </a:r>
            <a:r>
              <a:rPr lang="tr-TR" dirty="0" smtClean="0"/>
              <a:t>çizip çizmedikleri</a:t>
            </a:r>
            <a:r>
              <a:rPr lang="tr-TR" dirty="0"/>
              <a:t>, </a:t>
            </a:r>
            <a:endParaRPr lang="tr-TR" dirty="0" smtClean="0"/>
          </a:p>
          <a:p>
            <a:r>
              <a:rPr lang="tr-TR" dirty="0" smtClean="0"/>
              <a:t>kalıtım </a:t>
            </a:r>
            <a:r>
              <a:rPr lang="tr-TR" dirty="0"/>
              <a:t>temelli modellemeyi uygulayıp uygulamadıklarını, </a:t>
            </a:r>
            <a:endParaRPr lang="tr-TR" dirty="0" smtClean="0"/>
          </a:p>
          <a:p>
            <a:r>
              <a:rPr lang="tr-TR" dirty="0" smtClean="0"/>
              <a:t>miras </a:t>
            </a:r>
            <a:r>
              <a:rPr lang="tr-TR" dirty="0"/>
              <a:t>fikrini anlayışlarını geliştirdiklerini veya </a:t>
            </a:r>
            <a:endParaRPr lang="tr-TR" dirty="0" smtClean="0"/>
          </a:p>
          <a:p>
            <a:r>
              <a:rPr lang="tr-TR" dirty="0" smtClean="0"/>
              <a:t>mirasın </a:t>
            </a:r>
            <a:r>
              <a:rPr lang="tr-TR" dirty="0"/>
              <a:t>doğru bir biçimde kullanılma kapasitelerini geliştirip geliştirmediğini gözlemleyebiliriz</a:t>
            </a:r>
            <a:r>
              <a:rPr lang="tr-TR" dirty="0" smtClean="0"/>
              <a:t>.</a:t>
            </a:r>
          </a:p>
          <a:p>
            <a:endParaRPr lang="tr-TR" dirty="0"/>
          </a:p>
          <a:p>
            <a:r>
              <a:rPr lang="tr-TR" dirty="0" smtClean="0"/>
              <a:t> </a:t>
            </a:r>
            <a:r>
              <a:rPr lang="tr-TR" dirty="0"/>
              <a:t>Bu farklı hedefler </a:t>
            </a:r>
            <a:r>
              <a:rPr lang="tr-TR" dirty="0" smtClean="0"/>
              <a:t>özel </a:t>
            </a:r>
            <a:r>
              <a:rPr lang="tr-TR" dirty="0"/>
              <a:t>ve birbirlerinden bağımsız değildir. Bununla birlikte, eğer bir değerlendirme yaparsa, neyin gözlenmesi ve değerlendirme süreçleri farklıdır.</a:t>
            </a:r>
            <a:endParaRPr lang="tr-TR" dirty="0" smtClean="0"/>
          </a:p>
          <a:p>
            <a:endParaRPr lang="tr-TR" dirty="0"/>
          </a:p>
          <a:p>
            <a:endParaRPr lang="tr-TR" dirty="0"/>
          </a:p>
        </p:txBody>
      </p:sp>
    </p:spTree>
    <p:extLst>
      <p:ext uri="{BB962C8B-B14F-4D97-AF65-F5344CB8AC3E}">
        <p14:creationId xmlns:p14="http://schemas.microsoft.com/office/powerpoint/2010/main" val="232682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Özetle;</a:t>
            </a:r>
          </a:p>
          <a:p>
            <a:endParaRPr lang="tr-TR" dirty="0"/>
          </a:p>
          <a:p>
            <a:r>
              <a:rPr lang="tr-TR" dirty="0"/>
              <a:t>Pedagojik </a:t>
            </a:r>
            <a:r>
              <a:rPr lang="tr-TR" dirty="0" smtClean="0"/>
              <a:t>amaçlar </a:t>
            </a:r>
            <a:r>
              <a:rPr lang="tr-TR" dirty="0"/>
              <a:t>çoklu </a:t>
            </a:r>
            <a:r>
              <a:rPr lang="tr-TR" dirty="0" smtClean="0"/>
              <a:t>ve/veya </a:t>
            </a:r>
            <a:r>
              <a:rPr lang="tr-TR" dirty="0"/>
              <a:t>birbiriyle ilişkili olabilir ve yazılım rolünü veya özelliklerini açıklığa </a:t>
            </a:r>
            <a:r>
              <a:rPr lang="tr-TR" dirty="0" smtClean="0"/>
              <a:t>kavuşturabilir.</a:t>
            </a:r>
          </a:p>
          <a:p>
            <a:endParaRPr lang="tr-TR" dirty="0"/>
          </a:p>
          <a:p>
            <a:r>
              <a:rPr lang="tr-TR" dirty="0" smtClean="0"/>
              <a:t>BTPO </a:t>
            </a:r>
            <a:r>
              <a:rPr lang="tr-TR" dirty="0"/>
              <a:t>düzeyinde ve yazılım tasarımı seviyesinde ele alınan pedagojik hedefler arasında önemli farklılıklar olabilir. Bu </a:t>
            </a:r>
            <a:r>
              <a:rPr lang="tr-TR" dirty="0" smtClean="0"/>
              <a:t>boyut «yazılım pedagojik gerekçesi» başlığı altında açıklanacaktır.</a:t>
            </a:r>
            <a:endParaRPr lang="tr-TR" dirty="0"/>
          </a:p>
        </p:txBody>
      </p:sp>
    </p:spTree>
    <p:extLst>
      <p:ext uri="{BB962C8B-B14F-4D97-AF65-F5344CB8AC3E}">
        <p14:creationId xmlns:p14="http://schemas.microsoft.com/office/powerpoint/2010/main" val="413896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2.5. Pedagojik Ortam Tasarımı</a:t>
            </a:r>
            <a:endParaRPr lang="tr-TR" sz="3200" dirty="0"/>
          </a:p>
        </p:txBody>
      </p:sp>
      <p:sp>
        <p:nvSpPr>
          <p:cNvPr id="3" name="İçerik Yer Tutucusu 2"/>
          <p:cNvSpPr>
            <a:spLocks noGrp="1"/>
          </p:cNvSpPr>
          <p:nvPr>
            <p:ph idx="1"/>
          </p:nvPr>
        </p:nvSpPr>
        <p:spPr/>
        <p:txBody>
          <a:bodyPr>
            <a:normAutofit/>
          </a:bodyPr>
          <a:lstStyle/>
          <a:p>
            <a:pPr marL="0" indent="0">
              <a:buNone/>
            </a:pPr>
            <a:r>
              <a:rPr lang="tr-TR" dirty="0"/>
              <a:t>Daha önce tanımlanan genel çerçevede, bir pedagojik </a:t>
            </a:r>
            <a:r>
              <a:rPr lang="tr-TR" dirty="0" smtClean="0"/>
              <a:t>ortamın </a:t>
            </a:r>
            <a:r>
              <a:rPr lang="tr-TR" dirty="0"/>
              <a:t>tasarımı, genel olarak, aşağıdakilerin tanımından oluşur:</a:t>
            </a:r>
          </a:p>
          <a:p>
            <a:pPr marL="0" indent="0">
              <a:buNone/>
            </a:pPr>
            <a:endParaRPr lang="tr-TR" dirty="0" smtClean="0"/>
          </a:p>
          <a:p>
            <a:pPr marL="0" indent="0">
              <a:buNone/>
            </a:pPr>
            <a:r>
              <a:rPr lang="tr-TR" dirty="0" smtClean="0"/>
              <a:t>1</a:t>
            </a:r>
            <a:r>
              <a:rPr lang="tr-TR" dirty="0"/>
              <a:t>. Bir veya daha fazla pedagojik amaç.</a:t>
            </a:r>
          </a:p>
          <a:p>
            <a:pPr marL="0" indent="0">
              <a:buNone/>
            </a:pPr>
            <a:r>
              <a:rPr lang="tr-TR" dirty="0" smtClean="0"/>
              <a:t>2. </a:t>
            </a:r>
            <a:r>
              <a:rPr lang="tr-TR" dirty="0"/>
              <a:t>Bir görev, yani, öğrencilerin yapması gereken bir şey.</a:t>
            </a:r>
          </a:p>
          <a:p>
            <a:pPr marL="0" indent="0">
              <a:buNone/>
            </a:pPr>
            <a:r>
              <a:rPr lang="tr-TR" dirty="0" smtClean="0"/>
              <a:t>3</a:t>
            </a:r>
            <a:r>
              <a:rPr lang="tr-TR" dirty="0"/>
              <a:t>. Aktörler, diğer bir deyişle öğrenci ve potansiyel olarak birkaç öğrenci ve bir veya daha fazla öğretmen (genel anlamda öğretmen, öğretmen, kolaylaştırıcı vb.).</a:t>
            </a:r>
          </a:p>
          <a:p>
            <a:pPr marL="0" indent="0">
              <a:buNone/>
            </a:pPr>
            <a:r>
              <a:rPr lang="tr-TR" dirty="0" smtClean="0"/>
              <a:t>4</a:t>
            </a:r>
            <a:r>
              <a:rPr lang="tr-TR" dirty="0"/>
              <a:t>. Zamanlama, yer, ilgili eserler (vb.) Tanımlayan bir bağlam.</a:t>
            </a:r>
          </a:p>
          <a:p>
            <a:pPr marL="0" indent="0">
              <a:buNone/>
            </a:pPr>
            <a:r>
              <a:rPr lang="tr-TR" dirty="0" smtClean="0"/>
              <a:t>5</a:t>
            </a:r>
            <a:r>
              <a:rPr lang="tr-TR" dirty="0"/>
              <a:t>. Bu unsurların tutarlılığını sağlayan bir öğretim </a:t>
            </a:r>
            <a:r>
              <a:rPr lang="tr-TR" dirty="0" smtClean="0"/>
              <a:t>görevi</a:t>
            </a:r>
            <a:r>
              <a:rPr lang="tr-TR" dirty="0"/>
              <a:t>.</a:t>
            </a:r>
          </a:p>
        </p:txBody>
      </p:sp>
    </p:spTree>
    <p:extLst>
      <p:ext uri="{BB962C8B-B14F-4D97-AF65-F5344CB8AC3E}">
        <p14:creationId xmlns:p14="http://schemas.microsoft.com/office/powerpoint/2010/main" val="334760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a:t>Bir pedagojik ortam, çoğu zaman, aşağıdaki gibi tanımlanabilen bir pedagojik senaryo ile bağlantılıdır (literatürde bir öğrenme veya öğretim senaryosu olarak da anılır</a:t>
            </a:r>
            <a:r>
              <a:rPr lang="tr-TR" dirty="0" smtClean="0"/>
              <a:t>):</a:t>
            </a:r>
          </a:p>
          <a:p>
            <a:endParaRPr lang="tr-TR" dirty="0"/>
          </a:p>
          <a:p>
            <a:r>
              <a:rPr lang="tr-TR" dirty="0"/>
              <a:t>Bir pedagojik senaryo, hedeflenen pedagojik amaçları ve bu hedefleri ele almak için uygulanacak araçları tanımlayan bir öğretim dizisinin az çok resmileştirilmiş bir tanımlamasıdır.</a:t>
            </a:r>
          </a:p>
          <a:p>
            <a:endParaRPr lang="tr-TR" dirty="0"/>
          </a:p>
          <a:p>
            <a:r>
              <a:rPr lang="tr-TR" dirty="0" smtClean="0"/>
              <a:t>Bir </a:t>
            </a:r>
            <a:r>
              <a:rPr lang="tr-TR" dirty="0"/>
              <a:t>senaryo genellikle aktörleri (öğrenciler, öğretmenler), kaynakları (belgeler, yazılımlar, vb.), Öğrenicilerin ele alması gereken görevler ve alt görevleri, ilgili tarafların </a:t>
            </a:r>
            <a:r>
              <a:rPr lang="tr-TR"/>
              <a:t>rollerini </a:t>
            </a:r>
            <a:r>
              <a:rPr lang="tr-TR" smtClean="0"/>
              <a:t>anlatmaktadır.</a:t>
            </a:r>
            <a:endParaRPr lang="tr-TR" dirty="0"/>
          </a:p>
          <a:p>
            <a:endParaRPr lang="tr-TR" dirty="0"/>
          </a:p>
        </p:txBody>
      </p:sp>
    </p:spTree>
    <p:extLst>
      <p:ext uri="{BB962C8B-B14F-4D97-AF65-F5344CB8AC3E}">
        <p14:creationId xmlns:p14="http://schemas.microsoft.com/office/powerpoint/2010/main" val="213233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2-Eğitim Yazılımı Kavramları</a:t>
            </a:r>
            <a:br>
              <a:rPr lang="tr-TR" dirty="0" smtClean="0"/>
            </a:br>
            <a:r>
              <a:rPr lang="tr-TR" sz="3200" dirty="0" smtClean="0"/>
              <a:t>2.1.Bilgisayar Tabanlı Pedagojik Ortam</a:t>
            </a:r>
            <a:endParaRPr lang="tr-TR" sz="3200" dirty="0"/>
          </a:p>
        </p:txBody>
      </p:sp>
      <p:sp>
        <p:nvSpPr>
          <p:cNvPr id="3" name="İçerik Yer Tutucusu 2"/>
          <p:cNvSpPr>
            <a:spLocks noGrp="1"/>
          </p:cNvSpPr>
          <p:nvPr>
            <p:ph idx="1"/>
          </p:nvPr>
        </p:nvSpPr>
        <p:spPr/>
        <p:txBody>
          <a:bodyPr/>
          <a:lstStyle/>
          <a:p>
            <a:r>
              <a:rPr lang="tr-TR" dirty="0" smtClean="0"/>
              <a:t>BTPO, hedeflenen pedagojik amaçların yerine getirilmesinde rol oynayan bir takım yazılımları içeren pedagojik ortamdır.</a:t>
            </a:r>
          </a:p>
          <a:p>
            <a:r>
              <a:rPr lang="tr-TR" dirty="0" smtClean="0"/>
              <a:t>BTPO, temel yazılımlarla ya da eğitsel yazılımlarla </a:t>
            </a:r>
            <a:r>
              <a:rPr lang="tr-TR" dirty="0" err="1" smtClean="0"/>
              <a:t>gerçeklenebilir</a:t>
            </a:r>
            <a:r>
              <a:rPr lang="tr-TR" dirty="0" smtClean="0"/>
              <a:t>. Daha önce bahsedilen; </a:t>
            </a:r>
          </a:p>
          <a:p>
            <a:r>
              <a:rPr lang="tr-TR" dirty="0" smtClean="0"/>
              <a:t>- </a:t>
            </a:r>
            <a:r>
              <a:rPr lang="tr-TR" dirty="0" err="1" smtClean="0"/>
              <a:t>java</a:t>
            </a:r>
            <a:r>
              <a:rPr lang="tr-TR" dirty="0" smtClean="0"/>
              <a:t> programlama öğretim ortamı (</a:t>
            </a:r>
            <a:r>
              <a:rPr lang="tr-TR" dirty="0" err="1" smtClean="0"/>
              <a:t>JavIT</a:t>
            </a:r>
            <a:r>
              <a:rPr lang="tr-TR" dirty="0" smtClean="0"/>
              <a:t> olarak </a:t>
            </a:r>
            <a:r>
              <a:rPr lang="tr-TR" dirty="0" err="1" smtClean="0"/>
              <a:t>gerçeklenen</a:t>
            </a:r>
            <a:r>
              <a:rPr lang="tr-TR" dirty="0" smtClean="0"/>
              <a:t>) ve diğerleri buna birer örnektir. </a:t>
            </a:r>
          </a:p>
          <a:p>
            <a:endParaRPr lang="tr-TR" dirty="0" smtClean="0"/>
          </a:p>
          <a:p>
            <a:r>
              <a:rPr lang="tr-TR" dirty="0" smtClean="0"/>
              <a:t>Pedagojik ortamlar olarak, BTPO farklı seviyelerden farklı nesneler göz önünde bulundurularak ele alınabilir: </a:t>
            </a:r>
          </a:p>
          <a:p>
            <a:r>
              <a:rPr lang="tr-TR" dirty="0" smtClean="0"/>
              <a:t>Bilişsel ve bireysel yada toplu psikolojik durumlar, bilgi ve bilgi yapılandırması konuları, öğretim ortamı konuları </a:t>
            </a:r>
            <a:r>
              <a:rPr lang="tr-TR" dirty="0" err="1" smtClean="0"/>
              <a:t>vs</a:t>
            </a:r>
            <a:r>
              <a:rPr lang="tr-TR" dirty="0" smtClean="0"/>
              <a:t> vs..</a:t>
            </a:r>
          </a:p>
          <a:p>
            <a:endParaRPr lang="tr-TR" dirty="0"/>
          </a:p>
        </p:txBody>
      </p:sp>
    </p:spTree>
    <p:extLst>
      <p:ext uri="{BB962C8B-B14F-4D97-AF65-F5344CB8AC3E}">
        <p14:creationId xmlns:p14="http://schemas.microsoft.com/office/powerpoint/2010/main" val="195082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BTPO bağlamında, yazılım az ya da çok merkezi bir rol oynayabilir. </a:t>
            </a:r>
          </a:p>
          <a:p>
            <a:endParaRPr lang="tr-TR" dirty="0"/>
          </a:p>
          <a:p>
            <a:r>
              <a:rPr lang="tr-TR" dirty="0" err="1" smtClean="0"/>
              <a:t>JavIT</a:t>
            </a:r>
            <a:r>
              <a:rPr lang="tr-TR" dirty="0" smtClean="0"/>
              <a:t> </a:t>
            </a:r>
            <a:r>
              <a:rPr lang="tr-TR" dirty="0" err="1" smtClean="0"/>
              <a:t>vs</a:t>
            </a:r>
            <a:r>
              <a:rPr lang="tr-TR" dirty="0" smtClean="0"/>
              <a:t> GeLMS-1 ?</a:t>
            </a:r>
          </a:p>
          <a:p>
            <a:endParaRPr lang="tr-TR" dirty="0"/>
          </a:p>
          <a:p>
            <a:r>
              <a:rPr lang="tr-TR" dirty="0" err="1" smtClean="0"/>
              <a:t>Powerpoint</a:t>
            </a:r>
            <a:r>
              <a:rPr lang="tr-TR" dirty="0" smtClean="0"/>
              <a:t> </a:t>
            </a:r>
            <a:r>
              <a:rPr lang="tr-TR" dirty="0" smtClean="0"/>
              <a:t>sunusu???</a:t>
            </a:r>
          </a:p>
          <a:p>
            <a:endParaRPr lang="tr-TR" dirty="0" smtClean="0"/>
          </a:p>
          <a:p>
            <a:endParaRPr lang="tr-TR" dirty="0"/>
          </a:p>
          <a:p>
            <a:endParaRPr lang="tr-TR" dirty="0"/>
          </a:p>
        </p:txBody>
      </p:sp>
    </p:spTree>
    <p:extLst>
      <p:ext uri="{BB962C8B-B14F-4D97-AF65-F5344CB8AC3E}">
        <p14:creationId xmlns:p14="http://schemas.microsoft.com/office/powerpoint/2010/main" val="187019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4"/>
            <a:ext cx="10058400" cy="725768"/>
          </a:xfrm>
        </p:spPr>
        <p:txBody>
          <a:bodyPr/>
          <a:lstStyle/>
          <a:p>
            <a:r>
              <a:rPr lang="tr-TR" dirty="0" smtClean="0"/>
              <a:t>Giriş	</a:t>
            </a:r>
            <a:endParaRPr lang="tr-TR" dirty="0"/>
          </a:p>
        </p:txBody>
      </p:sp>
      <p:sp>
        <p:nvSpPr>
          <p:cNvPr id="3" name="İçerik Yer Tutucusu 2"/>
          <p:cNvSpPr>
            <a:spLocks noGrp="1"/>
          </p:cNvSpPr>
          <p:nvPr>
            <p:ph idx="1"/>
          </p:nvPr>
        </p:nvSpPr>
        <p:spPr/>
        <p:txBody>
          <a:bodyPr/>
          <a:lstStyle/>
          <a:p>
            <a:r>
              <a:rPr lang="tr-TR" dirty="0" smtClean="0"/>
              <a:t>Bu bölümün amacı, eğitsel yazılım kavramlarının genişletilmesidir. </a:t>
            </a:r>
          </a:p>
          <a:p>
            <a:r>
              <a:rPr lang="tr-TR" dirty="0"/>
              <a:t>Bu bölümde, eğitim yazılımı ile ilgili farklı kavramların </a:t>
            </a:r>
            <a:r>
              <a:rPr lang="tr-TR" dirty="0" smtClean="0"/>
              <a:t>tanımları tanıtılıp tartışılacaktır.</a:t>
            </a:r>
          </a:p>
          <a:p>
            <a:endParaRPr lang="tr-TR" dirty="0"/>
          </a:p>
          <a:p>
            <a:r>
              <a:rPr lang="tr-TR" dirty="0" smtClean="0"/>
              <a:t>Bir önceki bölümde</a:t>
            </a:r>
            <a:r>
              <a:rPr lang="tr-TR" dirty="0"/>
              <a:t>, eğitim </a:t>
            </a:r>
            <a:r>
              <a:rPr lang="tr-TR" dirty="0" smtClean="0"/>
              <a:t>yazılımı "</a:t>
            </a:r>
            <a:r>
              <a:rPr lang="tr-TR" dirty="0"/>
              <a:t>Bir öğrenciyi, kabul edilen </a:t>
            </a:r>
            <a:r>
              <a:rPr lang="tr-TR" dirty="0" smtClean="0"/>
              <a:t>BTPO pedagojik </a:t>
            </a:r>
            <a:r>
              <a:rPr lang="tr-TR" dirty="0"/>
              <a:t>amaçlarının ele alınmasına elverişli bir etkinlik geliştirmeye yönlendirmek için özel olarak tasarlanmış </a:t>
            </a:r>
            <a:r>
              <a:rPr lang="tr-TR" dirty="0" smtClean="0"/>
              <a:t>yazılım" olarak tanımlanmıştı.</a:t>
            </a:r>
          </a:p>
          <a:p>
            <a:endParaRPr lang="tr-TR" dirty="0" smtClean="0"/>
          </a:p>
          <a:p>
            <a:r>
              <a:rPr lang="tr-TR" dirty="0" smtClean="0"/>
              <a:t>Bu tanımlama, BTPO, pedagojik ortam, pedagojik amaç ve aktivite kavramları üzerine kurulmuştur.</a:t>
            </a:r>
          </a:p>
          <a:p>
            <a:endParaRPr lang="tr-TR" dirty="0"/>
          </a:p>
        </p:txBody>
      </p:sp>
    </p:spTree>
    <p:extLst>
      <p:ext uri="{BB962C8B-B14F-4D97-AF65-F5344CB8AC3E}">
        <p14:creationId xmlns:p14="http://schemas.microsoft.com/office/powerpoint/2010/main" val="93518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2.2. Eğitim Yazılımı</a:t>
            </a:r>
            <a:endParaRPr lang="tr-TR" sz="3200" dirty="0"/>
          </a:p>
        </p:txBody>
      </p:sp>
      <p:sp>
        <p:nvSpPr>
          <p:cNvPr id="3" name="İçerik Yer Tutucusu 2"/>
          <p:cNvSpPr>
            <a:spLocks noGrp="1"/>
          </p:cNvSpPr>
          <p:nvPr>
            <p:ph idx="1"/>
          </p:nvPr>
        </p:nvSpPr>
        <p:spPr/>
        <p:txBody>
          <a:bodyPr/>
          <a:lstStyle/>
          <a:p>
            <a:r>
              <a:rPr lang="tr-TR" b="1" i="1" dirty="0" smtClean="0">
                <a:solidFill>
                  <a:srgbClr val="FF0000"/>
                </a:solidFill>
              </a:rPr>
              <a:t>Eğitim </a:t>
            </a:r>
            <a:r>
              <a:rPr lang="tr-TR" b="1" i="1" dirty="0">
                <a:solidFill>
                  <a:srgbClr val="FF0000"/>
                </a:solidFill>
              </a:rPr>
              <a:t>yazılımı</a:t>
            </a:r>
            <a:r>
              <a:rPr lang="tr-TR" dirty="0"/>
              <a:t>, bir </a:t>
            </a:r>
            <a:r>
              <a:rPr lang="tr-TR" dirty="0" smtClean="0"/>
              <a:t>öğrenciyi dikkate alınan </a:t>
            </a:r>
            <a:r>
              <a:rPr lang="tr-TR" dirty="0" err="1" smtClean="0"/>
              <a:t>BTPO’da</a:t>
            </a:r>
            <a:r>
              <a:rPr lang="tr-TR" dirty="0" smtClean="0"/>
              <a:t> </a:t>
            </a:r>
            <a:r>
              <a:rPr lang="tr-TR" dirty="0"/>
              <a:t>pedagojik hedeflerinin </a:t>
            </a:r>
            <a:r>
              <a:rPr lang="tr-TR" dirty="0" smtClean="0"/>
              <a:t>gerçekleştirilmesine olanak sağlayacak </a:t>
            </a:r>
            <a:r>
              <a:rPr lang="tr-TR" dirty="0"/>
              <a:t>bir etkinlik geliştirmeye yönlendirmek için özel olarak tasarlanmış bir yazılımdır</a:t>
            </a:r>
            <a:r>
              <a:rPr lang="tr-TR" dirty="0" smtClean="0"/>
              <a:t>.</a:t>
            </a:r>
          </a:p>
          <a:p>
            <a:endParaRPr lang="tr-TR" dirty="0"/>
          </a:p>
        </p:txBody>
      </p:sp>
    </p:spTree>
    <p:extLst>
      <p:ext uri="{BB962C8B-B14F-4D97-AF65-F5344CB8AC3E}">
        <p14:creationId xmlns:p14="http://schemas.microsoft.com/office/powerpoint/2010/main" val="703177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i="1" dirty="0" smtClean="0"/>
              <a:t>2.2.1 Örnekler</a:t>
            </a:r>
            <a:endParaRPr lang="tr-TR" sz="3200" i="1" dirty="0"/>
          </a:p>
        </p:txBody>
      </p:sp>
      <p:sp>
        <p:nvSpPr>
          <p:cNvPr id="3" name="İçerik Yer Tutucusu 2"/>
          <p:cNvSpPr>
            <a:spLocks noGrp="1"/>
          </p:cNvSpPr>
          <p:nvPr>
            <p:ph idx="1"/>
          </p:nvPr>
        </p:nvSpPr>
        <p:spPr/>
        <p:txBody>
          <a:bodyPr/>
          <a:lstStyle/>
          <a:p>
            <a:endParaRPr lang="tr-TR" dirty="0" smtClean="0"/>
          </a:p>
          <a:p>
            <a:r>
              <a:rPr lang="tr-TR" dirty="0" smtClean="0"/>
              <a:t>- </a:t>
            </a:r>
            <a:r>
              <a:rPr lang="tr-TR" b="1" dirty="0" smtClean="0"/>
              <a:t>Zeki Öğretim Sistemi (ITS):</a:t>
            </a:r>
            <a:r>
              <a:rPr lang="tr-TR" dirty="0" smtClean="0"/>
              <a:t> Öğrencileri bir göreve yönlendiren ve öğrencinin bireysel özelliklerine/farklılıklarına göre onları yönlendiren sistemlerdir. Bu yazılımların bazıları alanın ya da öğrencinin zorluklarını ya da yanlış anlamalarının analizini güçlü bir şekilde yapabilirler. </a:t>
            </a:r>
          </a:p>
          <a:p>
            <a:r>
              <a:rPr lang="tr-TR" dirty="0" smtClean="0"/>
              <a:t>Örneğin: </a:t>
            </a:r>
            <a:r>
              <a:rPr lang="tr-TR" dirty="0" err="1" smtClean="0"/>
              <a:t>JavIT</a:t>
            </a:r>
            <a:r>
              <a:rPr lang="tr-TR" dirty="0" smtClean="0"/>
              <a:t> </a:t>
            </a:r>
          </a:p>
          <a:p>
            <a:endParaRPr lang="tr-TR" dirty="0"/>
          </a:p>
          <a:p>
            <a:r>
              <a:rPr lang="tr-TR" dirty="0" smtClean="0"/>
              <a:t>- </a:t>
            </a:r>
            <a:r>
              <a:rPr lang="tr-TR" b="1" dirty="0" err="1" smtClean="0"/>
              <a:t>Mikrodünyalar</a:t>
            </a:r>
            <a:r>
              <a:rPr lang="tr-TR" b="1" dirty="0" smtClean="0"/>
              <a:t>:</a:t>
            </a:r>
            <a:r>
              <a:rPr lang="tr-TR" dirty="0" smtClean="0"/>
              <a:t> Simülasyonlar ya da sanal gerçeklik </a:t>
            </a:r>
            <a:r>
              <a:rPr lang="tr-TR" dirty="0"/>
              <a:t>uygulamaları gibi </a:t>
            </a:r>
            <a:r>
              <a:rPr lang="tr-TR" dirty="0" smtClean="0"/>
              <a:t>öğrencilerin </a:t>
            </a:r>
            <a:r>
              <a:rPr lang="tr-TR" dirty="0"/>
              <a:t>hedeflenen pedagojik hedeflerin </a:t>
            </a:r>
            <a:r>
              <a:rPr lang="tr-TR" dirty="0" smtClean="0"/>
              <a:t>gerçekleştirmesini </a:t>
            </a:r>
            <a:r>
              <a:rPr lang="tr-TR" dirty="0"/>
              <a:t>kolaylaştıracak özellikleri sunacak şekilde tasarlanmış bir sanal dünyaya kendilerini sokmalarını sağlayan </a:t>
            </a:r>
            <a:r>
              <a:rPr lang="tr-TR" dirty="0" smtClean="0"/>
              <a:t>yazılımlar </a:t>
            </a:r>
          </a:p>
          <a:p>
            <a:r>
              <a:rPr lang="tr-TR" dirty="0" smtClean="0"/>
              <a:t>Örneğin </a:t>
            </a:r>
            <a:r>
              <a:rPr lang="tr-TR" dirty="0" err="1" smtClean="0"/>
              <a:t>Bio</a:t>
            </a:r>
            <a:r>
              <a:rPr lang="tr-TR" dirty="0" smtClean="0"/>
              <a:t>-Sim</a:t>
            </a:r>
          </a:p>
          <a:p>
            <a:endParaRPr lang="tr-TR" dirty="0"/>
          </a:p>
        </p:txBody>
      </p:sp>
    </p:spTree>
    <p:extLst>
      <p:ext uri="{BB962C8B-B14F-4D97-AF65-F5344CB8AC3E}">
        <p14:creationId xmlns:p14="http://schemas.microsoft.com/office/powerpoint/2010/main" val="538755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 </a:t>
            </a:r>
            <a:r>
              <a:rPr lang="tr-TR" b="1" dirty="0" err="1" smtClean="0"/>
              <a:t>Hipermedya</a:t>
            </a:r>
            <a:r>
              <a:rPr lang="tr-TR" b="1" dirty="0" smtClean="0"/>
              <a:t> </a:t>
            </a:r>
            <a:r>
              <a:rPr lang="tr-TR" b="1" dirty="0"/>
              <a:t>ö</a:t>
            </a:r>
            <a:r>
              <a:rPr lang="tr-TR" b="1" dirty="0" smtClean="0"/>
              <a:t>ğrenme ortamları</a:t>
            </a:r>
            <a:r>
              <a:rPr lang="tr-TR" dirty="0" smtClean="0"/>
              <a:t>: Farklı kaynak türlerinin (metin, resim, video, ses gibi) entegrasyonuna dayalı ortamlardır.</a:t>
            </a:r>
          </a:p>
          <a:p>
            <a:endParaRPr lang="tr-TR" dirty="0" smtClean="0"/>
          </a:p>
          <a:p>
            <a:r>
              <a:rPr lang="tr-TR" dirty="0" smtClean="0"/>
              <a:t>Bir </a:t>
            </a:r>
            <a:r>
              <a:rPr lang="tr-TR" dirty="0" err="1"/>
              <a:t>hiper</a:t>
            </a:r>
            <a:r>
              <a:rPr lang="tr-TR" dirty="0"/>
              <a:t> ortam, statik veya uyarlanabilir olabilir (öğrencilerin profilleri ve / veya </a:t>
            </a:r>
            <a:r>
              <a:rPr lang="tr-TR" dirty="0" err="1" smtClean="0"/>
              <a:t>hipermedya</a:t>
            </a:r>
            <a:r>
              <a:rPr lang="tr-TR" dirty="0" smtClean="0"/>
              <a:t> </a:t>
            </a:r>
            <a:r>
              <a:rPr lang="tr-TR" dirty="0"/>
              <a:t>içindeki izi gibi kişisel özelliklerine göre anında dinamik adaptasyon</a:t>
            </a:r>
            <a:r>
              <a:rPr lang="tr-TR" dirty="0" smtClean="0"/>
              <a:t>).</a:t>
            </a:r>
          </a:p>
          <a:p>
            <a:endParaRPr lang="tr-TR" dirty="0"/>
          </a:p>
          <a:p>
            <a:r>
              <a:rPr lang="tr-TR" dirty="0" smtClean="0"/>
              <a:t>- </a:t>
            </a:r>
            <a:r>
              <a:rPr lang="tr-TR" b="1" dirty="0" smtClean="0"/>
              <a:t>Öneri yazılımları</a:t>
            </a:r>
            <a:r>
              <a:rPr lang="tr-TR" dirty="0" smtClean="0"/>
              <a:t>: Öğrenciye anında uyaran sistemler. </a:t>
            </a:r>
          </a:p>
          <a:p>
            <a:r>
              <a:rPr lang="tr-TR" dirty="0"/>
              <a:t>Bu </a:t>
            </a:r>
            <a:r>
              <a:rPr lang="tr-TR" dirty="0" smtClean="0"/>
              <a:t>uyarılar, </a:t>
            </a:r>
            <a:r>
              <a:rPr lang="tr-TR" dirty="0"/>
              <a:t>öğrencilerin eylemlerini belirli bir referans ile </a:t>
            </a:r>
            <a:r>
              <a:rPr lang="tr-TR" dirty="0" smtClean="0"/>
              <a:t>karşılaştırabilir </a:t>
            </a:r>
            <a:r>
              <a:rPr lang="tr-TR" dirty="0"/>
              <a:t>(bu durumda, öneri sistemleri bir </a:t>
            </a:r>
            <a:r>
              <a:rPr lang="tr-TR" dirty="0" err="1"/>
              <a:t>ITS'in</a:t>
            </a:r>
            <a:r>
              <a:rPr lang="tr-TR" dirty="0"/>
              <a:t> </a:t>
            </a:r>
            <a:r>
              <a:rPr lang="tr-TR" dirty="0" smtClean="0"/>
              <a:t>yapısına </a:t>
            </a:r>
            <a:r>
              <a:rPr lang="tr-TR" dirty="0"/>
              <a:t>yakın olarak görülebilir) veya diğer öğrencilerin davranışlarıyla </a:t>
            </a:r>
            <a:r>
              <a:rPr lang="tr-TR" dirty="0" smtClean="0"/>
              <a:t>karşılaştırabilir (</a:t>
            </a:r>
            <a:r>
              <a:rPr lang="tr-TR" dirty="0" err="1" smtClean="0"/>
              <a:t>örn</a:t>
            </a:r>
            <a:r>
              <a:rPr lang="tr-TR" dirty="0"/>
              <a:t>., Öğrencilerin ne yapmaya çalıştığını teşhis </a:t>
            </a:r>
            <a:r>
              <a:rPr lang="tr-TR" dirty="0" smtClean="0"/>
              <a:t>ederek benzer </a:t>
            </a:r>
            <a:r>
              <a:rPr lang="tr-TR" dirty="0"/>
              <a:t>koşullar altında diğer öğrencilerin yaptıklarını </a:t>
            </a:r>
            <a:r>
              <a:rPr lang="tr-TR" dirty="0" smtClean="0"/>
              <a:t>istemek gibi).</a:t>
            </a:r>
            <a:endParaRPr lang="tr-TR" dirty="0"/>
          </a:p>
        </p:txBody>
      </p:sp>
    </p:spTree>
    <p:extLst>
      <p:ext uri="{BB962C8B-B14F-4D97-AF65-F5344CB8AC3E}">
        <p14:creationId xmlns:p14="http://schemas.microsoft.com/office/powerpoint/2010/main" val="272724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 </a:t>
            </a:r>
            <a:r>
              <a:rPr lang="tr-TR" b="1" dirty="0" err="1" smtClean="0"/>
              <a:t>İşbirlikli</a:t>
            </a:r>
            <a:r>
              <a:rPr lang="tr-TR" b="1" dirty="0" smtClean="0"/>
              <a:t> </a:t>
            </a:r>
            <a:r>
              <a:rPr lang="tr-TR" b="1" dirty="0"/>
              <a:t>öğrenme ortamları</a:t>
            </a:r>
            <a:r>
              <a:rPr lang="tr-TR" dirty="0"/>
              <a:t>: </a:t>
            </a:r>
            <a:r>
              <a:rPr lang="tr-TR" dirty="0" smtClean="0"/>
              <a:t>Bu ortamlar, </a:t>
            </a:r>
            <a:r>
              <a:rPr lang="tr-TR" dirty="0"/>
              <a:t>akranlar arasında bir çeşit etkileşimin ortaya çıkmasını sağlamak ve </a:t>
            </a:r>
            <a:r>
              <a:rPr lang="tr-TR" dirty="0" smtClean="0"/>
              <a:t>amaçlanan </a:t>
            </a:r>
            <a:r>
              <a:rPr lang="tr-TR" dirty="0"/>
              <a:t>hedeflerin </a:t>
            </a:r>
            <a:r>
              <a:rPr lang="tr-TR" dirty="0" smtClean="0"/>
              <a:t>yerine getirilmesine </a:t>
            </a:r>
            <a:r>
              <a:rPr lang="tr-TR" dirty="0"/>
              <a:t>destek ve kısıtlamalar sağlamak için tasarlanmış </a:t>
            </a:r>
            <a:r>
              <a:rPr lang="tr-TR" dirty="0" smtClean="0"/>
              <a:t>ortamlardır.</a:t>
            </a:r>
            <a:endParaRPr lang="tr-TR" dirty="0"/>
          </a:p>
          <a:p>
            <a:r>
              <a:rPr lang="tr-TR" dirty="0" smtClean="0"/>
              <a:t>Bu </a:t>
            </a:r>
            <a:r>
              <a:rPr lang="tr-TR" dirty="0"/>
              <a:t>gibi ortamlar genellikle işbirlikçi öğrenme senaryolarına dayanır</a:t>
            </a:r>
            <a:r>
              <a:rPr lang="tr-TR" dirty="0" smtClean="0"/>
              <a:t>.</a:t>
            </a:r>
          </a:p>
          <a:p>
            <a:endParaRPr lang="tr-TR" dirty="0"/>
          </a:p>
          <a:p>
            <a:r>
              <a:rPr lang="tr-TR" b="1" dirty="0" smtClean="0"/>
              <a:t>- Özel iletişim araçları:</a:t>
            </a:r>
            <a:r>
              <a:rPr lang="tr-TR" dirty="0"/>
              <a:t> </a:t>
            </a:r>
            <a:r>
              <a:rPr lang="tr-TR" dirty="0" smtClean="0"/>
              <a:t>Amaçlanan pedagojik </a:t>
            </a:r>
            <a:r>
              <a:rPr lang="tr-TR" dirty="0"/>
              <a:t>hedeflerin </a:t>
            </a:r>
            <a:r>
              <a:rPr lang="tr-TR" dirty="0" smtClean="0"/>
              <a:t>yerine getirilmesine </a:t>
            </a:r>
            <a:r>
              <a:rPr lang="tr-TR" dirty="0"/>
              <a:t>uygun olarak tanımlanan etkileşim özelliklerini desteklemek üzere tasarlanmış destek ve kısıtlamaları sağlayan araçlar.</a:t>
            </a:r>
          </a:p>
        </p:txBody>
      </p:sp>
    </p:spTree>
    <p:extLst>
      <p:ext uri="{BB962C8B-B14F-4D97-AF65-F5344CB8AC3E}">
        <p14:creationId xmlns:p14="http://schemas.microsoft.com/office/powerpoint/2010/main" val="174848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smtClean="0"/>
              <a:t>- Çevrimiçi öğrenme </a:t>
            </a:r>
            <a:r>
              <a:rPr lang="tr-TR" b="1" dirty="0"/>
              <a:t>p</a:t>
            </a:r>
            <a:r>
              <a:rPr lang="tr-TR" b="1" dirty="0" smtClean="0"/>
              <a:t>latformları:</a:t>
            </a:r>
            <a:r>
              <a:rPr lang="tr-TR" dirty="0"/>
              <a:t> </a:t>
            </a:r>
            <a:r>
              <a:rPr lang="tr-TR" dirty="0" smtClean="0"/>
              <a:t>Kaynaklara (derslere</a:t>
            </a:r>
            <a:r>
              <a:rPr lang="tr-TR" dirty="0"/>
              <a:t>, egzersizlere veya harici kaynaklara bağlantılar) ve bunlarla ilişkili </a:t>
            </a:r>
            <a:r>
              <a:rPr lang="tr-TR" dirty="0" smtClean="0"/>
              <a:t>özelliklere </a:t>
            </a:r>
            <a:r>
              <a:rPr lang="tr-TR" dirty="0"/>
              <a:t>(ör. i</a:t>
            </a:r>
            <a:r>
              <a:rPr lang="tr-TR" dirty="0" smtClean="0"/>
              <a:t>letişim </a:t>
            </a:r>
            <a:r>
              <a:rPr lang="tr-TR" dirty="0"/>
              <a:t>araçları veya öğretmenler için denetim araçları) </a:t>
            </a:r>
            <a:r>
              <a:rPr lang="tr-TR" dirty="0" smtClean="0"/>
              <a:t>erişim imkanı sağlayan </a:t>
            </a:r>
            <a:r>
              <a:rPr lang="tr-TR" dirty="0"/>
              <a:t>ve bu özellikleri öğrencilerin ihtiyaçlarına uygun bir şekilde </a:t>
            </a:r>
            <a:r>
              <a:rPr lang="tr-TR" dirty="0" smtClean="0"/>
              <a:t>düzenleyen </a:t>
            </a:r>
            <a:r>
              <a:rPr lang="tr-TR" dirty="0"/>
              <a:t>platformlar. </a:t>
            </a:r>
            <a:endParaRPr lang="tr-TR" dirty="0" smtClean="0"/>
          </a:p>
          <a:p>
            <a:endParaRPr lang="tr-TR" dirty="0"/>
          </a:p>
          <a:p>
            <a:endParaRPr lang="tr-TR" dirty="0" smtClean="0"/>
          </a:p>
          <a:p>
            <a:r>
              <a:rPr lang="tr-TR" b="1" dirty="0" smtClean="0"/>
              <a:t>- Mobil öğrenme ortamları: </a:t>
            </a:r>
            <a:r>
              <a:rPr lang="tr-TR" dirty="0" err="1" smtClean="0"/>
              <a:t>BTPO’ın</a:t>
            </a:r>
            <a:r>
              <a:rPr lang="tr-TR" dirty="0" smtClean="0"/>
              <a:t> bir uygulama ortamı olarak mobil cihazları (dizüstü, tablet, telefon gibi) kullanan yazılımlar.   </a:t>
            </a:r>
            <a:endParaRPr lang="tr-TR" dirty="0"/>
          </a:p>
        </p:txBody>
      </p:sp>
    </p:spTree>
    <p:extLst>
      <p:ext uri="{BB962C8B-B14F-4D97-AF65-F5344CB8AC3E}">
        <p14:creationId xmlns:p14="http://schemas.microsoft.com/office/powerpoint/2010/main" val="343138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Bu liste kesin ve tekil değildir. Birbiri içine gömülü yapılar olabilir. </a:t>
            </a:r>
          </a:p>
          <a:p>
            <a:endParaRPr lang="tr-TR" dirty="0"/>
          </a:p>
          <a:p>
            <a:r>
              <a:rPr lang="tr-TR" dirty="0" smtClean="0"/>
              <a:t>Burada amaç bir sınıflandırma yapmaktan çok örnek projeler geliştirmek için araçlar sunmaktır.</a:t>
            </a:r>
            <a:endParaRPr lang="tr-TR" dirty="0"/>
          </a:p>
        </p:txBody>
      </p:sp>
    </p:spTree>
    <p:extLst>
      <p:ext uri="{BB962C8B-B14F-4D97-AF65-F5344CB8AC3E}">
        <p14:creationId xmlns:p14="http://schemas.microsoft.com/office/powerpoint/2010/main" val="8147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i="1" dirty="0" smtClean="0"/>
              <a:t>2.2.2. Teknik Boyutlar</a:t>
            </a:r>
            <a:endParaRPr lang="tr-TR" sz="3200" i="1" dirty="0"/>
          </a:p>
        </p:txBody>
      </p:sp>
      <p:sp>
        <p:nvSpPr>
          <p:cNvPr id="3" name="İçerik Yer Tutucusu 2"/>
          <p:cNvSpPr>
            <a:spLocks noGrp="1"/>
          </p:cNvSpPr>
          <p:nvPr>
            <p:ph idx="1"/>
          </p:nvPr>
        </p:nvSpPr>
        <p:spPr/>
        <p:txBody>
          <a:bodyPr>
            <a:normAutofit/>
          </a:bodyPr>
          <a:lstStyle/>
          <a:p>
            <a:endParaRPr lang="tr-TR" dirty="0" smtClean="0"/>
          </a:p>
          <a:p>
            <a:r>
              <a:rPr lang="tr-TR" dirty="0"/>
              <a:t>Günümüzde yazılım, genellikle farklı kod parçalarının ve / veya çevrimiçi hizmetlerin </a:t>
            </a:r>
            <a:r>
              <a:rPr lang="tr-TR" dirty="0" smtClean="0"/>
              <a:t>eklemlenmesine (</a:t>
            </a:r>
            <a:r>
              <a:rPr lang="tr-TR" dirty="0" err="1" smtClean="0"/>
              <a:t>articulation</a:t>
            </a:r>
            <a:r>
              <a:rPr lang="tr-TR" dirty="0" smtClean="0"/>
              <a:t>) </a:t>
            </a:r>
            <a:r>
              <a:rPr lang="tr-TR" dirty="0"/>
              <a:t>dayanan karmaşık bir mimariye sahiptir</a:t>
            </a:r>
          </a:p>
          <a:p>
            <a:endParaRPr lang="tr-TR" dirty="0"/>
          </a:p>
          <a:p>
            <a:r>
              <a:rPr lang="tr-TR" dirty="0"/>
              <a:t>(Bkz. Bileşen tabanlı tasarım veya "hizmet olarak </a:t>
            </a:r>
            <a:r>
              <a:rPr lang="tr-TR" dirty="0" smtClean="0"/>
              <a:t>yazılım – software as a service" </a:t>
            </a:r>
            <a:r>
              <a:rPr lang="tr-TR" dirty="0"/>
              <a:t>gibi yaklaşımlar</a:t>
            </a:r>
            <a:r>
              <a:rPr lang="tr-TR" dirty="0" smtClean="0"/>
              <a:t>).</a:t>
            </a:r>
          </a:p>
          <a:p>
            <a:endParaRPr lang="tr-TR" dirty="0"/>
          </a:p>
          <a:p>
            <a:r>
              <a:rPr lang="tr-TR" dirty="0" smtClean="0"/>
              <a:t>Bu eklemleme fiziksel (bileşenlerin bir şekilde eklenmesi) ya da mantıksal (bileşenlerin ara katman kullanılarak </a:t>
            </a:r>
            <a:r>
              <a:rPr lang="tr-TR" smtClean="0"/>
              <a:t>birbirine bağlanması) </a:t>
            </a:r>
            <a:r>
              <a:rPr lang="tr-TR" dirty="0" smtClean="0"/>
              <a:t>olarak yapılabilir. </a:t>
            </a:r>
          </a:p>
          <a:p>
            <a:endParaRPr lang="tr-TR" dirty="0"/>
          </a:p>
        </p:txBody>
      </p:sp>
    </p:spTree>
    <p:extLst>
      <p:ext uri="{BB962C8B-B14F-4D97-AF65-F5344CB8AC3E}">
        <p14:creationId xmlns:p14="http://schemas.microsoft.com/office/powerpoint/2010/main" val="175422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2.3 Pedagojik-ortam destek yazılımı</a:t>
            </a:r>
            <a:endParaRPr lang="tr-TR" sz="3200" dirty="0"/>
          </a:p>
        </p:txBody>
      </p:sp>
      <p:sp>
        <p:nvSpPr>
          <p:cNvPr id="3" name="İçerik Yer Tutucusu 2"/>
          <p:cNvSpPr>
            <a:spLocks noGrp="1"/>
          </p:cNvSpPr>
          <p:nvPr>
            <p:ph idx="1"/>
          </p:nvPr>
        </p:nvSpPr>
        <p:spPr/>
        <p:txBody>
          <a:bodyPr/>
          <a:lstStyle/>
          <a:p>
            <a:r>
              <a:rPr lang="tr-TR" dirty="0"/>
              <a:t>Önceki </a:t>
            </a:r>
            <a:r>
              <a:rPr lang="tr-TR" dirty="0" smtClean="0"/>
              <a:t>bölümlerde </a:t>
            </a:r>
            <a:r>
              <a:rPr lang="tr-TR" dirty="0"/>
              <a:t>odak öğrencilere </a:t>
            </a:r>
            <a:r>
              <a:rPr lang="tr-TR" dirty="0" smtClean="0"/>
              <a:t>özel (onlara tahsis edilmiş) </a:t>
            </a:r>
            <a:r>
              <a:rPr lang="tr-TR" dirty="0"/>
              <a:t>yazılımlardır. Bununla birlikte, yazılımlar öğretmenlere de adanmış olabilir (geniş anlamda). </a:t>
            </a:r>
            <a:endParaRPr lang="tr-TR" dirty="0" smtClean="0"/>
          </a:p>
          <a:p>
            <a:r>
              <a:rPr lang="tr-TR" dirty="0" smtClean="0"/>
              <a:t>Kafa </a:t>
            </a:r>
            <a:r>
              <a:rPr lang="tr-TR" dirty="0"/>
              <a:t>karışıklığını önlemek için, bu tür yazılım </a:t>
            </a:r>
            <a:r>
              <a:rPr lang="tr-TR" dirty="0" smtClean="0"/>
              <a:t>pedagojik-ortam destek </a:t>
            </a:r>
            <a:r>
              <a:rPr lang="tr-TR" dirty="0"/>
              <a:t>yazılımı olarak anılabilir</a:t>
            </a:r>
            <a:r>
              <a:rPr lang="tr-TR" dirty="0" smtClean="0"/>
              <a:t>:</a:t>
            </a:r>
          </a:p>
          <a:p>
            <a:endParaRPr lang="tr-TR" dirty="0" smtClean="0"/>
          </a:p>
          <a:p>
            <a:r>
              <a:rPr lang="tr-TR" dirty="0" smtClean="0"/>
              <a:t>Pedagojik ortam destek </a:t>
            </a:r>
            <a:r>
              <a:rPr lang="tr-TR" dirty="0"/>
              <a:t>yazılımı, </a:t>
            </a:r>
            <a:r>
              <a:rPr lang="tr-TR" dirty="0" err="1" smtClean="0"/>
              <a:t>BTPO'larin</a:t>
            </a:r>
            <a:r>
              <a:rPr lang="tr-TR" dirty="0" smtClean="0"/>
              <a:t> </a:t>
            </a:r>
            <a:r>
              <a:rPr lang="tr-TR" dirty="0"/>
              <a:t>tasarımında, yönetiminde veya analizinde rol oynayan aktörler için faydalı olacak şekilde tasarlanmış bir yazılımdır.</a:t>
            </a:r>
          </a:p>
        </p:txBody>
      </p:sp>
    </p:spTree>
    <p:extLst>
      <p:ext uri="{BB962C8B-B14F-4D97-AF65-F5344CB8AC3E}">
        <p14:creationId xmlns:p14="http://schemas.microsoft.com/office/powerpoint/2010/main" val="2131628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2.4. Yazılımın Pedagojik Mantığı/Gerekçesi</a:t>
            </a:r>
            <a:endParaRPr lang="tr-TR" sz="3200" dirty="0"/>
          </a:p>
        </p:txBody>
      </p:sp>
      <p:sp>
        <p:nvSpPr>
          <p:cNvPr id="3" name="İçerik Yer Tutucusu 2"/>
          <p:cNvSpPr>
            <a:spLocks noGrp="1"/>
          </p:cNvSpPr>
          <p:nvPr>
            <p:ph idx="1"/>
          </p:nvPr>
        </p:nvSpPr>
        <p:spPr/>
        <p:txBody>
          <a:bodyPr/>
          <a:lstStyle/>
          <a:p>
            <a:r>
              <a:rPr lang="tr-TR" dirty="0" smtClean="0"/>
              <a:t>Yazılım pedagojik mantığı (YPM</a:t>
            </a:r>
            <a:r>
              <a:rPr lang="tr-TR" dirty="0"/>
              <a:t>), </a:t>
            </a:r>
            <a:r>
              <a:rPr lang="tr-TR" dirty="0" smtClean="0"/>
              <a:t> </a:t>
            </a:r>
            <a:r>
              <a:rPr lang="tr-TR" dirty="0"/>
              <a:t>eğitim yazılımını tasarlarken dikkate alınan ve bu tasarım üzerinde somut bir etkiye sahip olan </a:t>
            </a:r>
            <a:r>
              <a:rPr lang="tr-TR" dirty="0" err="1" smtClean="0"/>
              <a:t>BTPO‘ın</a:t>
            </a:r>
            <a:r>
              <a:rPr lang="tr-TR" dirty="0" smtClean="0"/>
              <a:t> </a:t>
            </a:r>
            <a:r>
              <a:rPr lang="tr-TR" dirty="0"/>
              <a:t>ve öğretim </a:t>
            </a:r>
            <a:r>
              <a:rPr lang="tr-TR" dirty="0" smtClean="0"/>
              <a:t>ortamı </a:t>
            </a:r>
            <a:r>
              <a:rPr lang="tr-TR" dirty="0"/>
              <a:t>hedeflerinin ve ilgili özelliklerin bir parçasıdır</a:t>
            </a:r>
            <a:r>
              <a:rPr lang="tr-TR" dirty="0" smtClean="0"/>
              <a:t>.</a:t>
            </a:r>
          </a:p>
          <a:p>
            <a:endParaRPr lang="tr-TR" dirty="0"/>
          </a:p>
          <a:p>
            <a:r>
              <a:rPr lang="tr-TR" dirty="0" smtClean="0"/>
              <a:t>Kısaca, YPM, yazılımın tam olarak yerine getirmesi gereken özellikler </a:t>
            </a:r>
            <a:r>
              <a:rPr lang="tr-TR" dirty="0"/>
              <a:t>o</a:t>
            </a:r>
            <a:r>
              <a:rPr lang="tr-TR" dirty="0" smtClean="0"/>
              <a:t>larak düşünülebilir</a:t>
            </a:r>
            <a:endParaRPr lang="tr-TR" dirty="0"/>
          </a:p>
        </p:txBody>
      </p:sp>
    </p:spTree>
    <p:extLst>
      <p:ext uri="{BB962C8B-B14F-4D97-AF65-F5344CB8AC3E}">
        <p14:creationId xmlns:p14="http://schemas.microsoft.com/office/powerpoint/2010/main" val="1973845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2.5. Teknoloji Destekli/ile Zenginleştirilmiş Öğrenme</a:t>
            </a:r>
            <a:endParaRPr lang="tr-TR" sz="3200" dirty="0"/>
          </a:p>
        </p:txBody>
      </p:sp>
      <p:sp>
        <p:nvSpPr>
          <p:cNvPr id="3" name="İçerik Yer Tutucusu 2"/>
          <p:cNvSpPr>
            <a:spLocks noGrp="1"/>
          </p:cNvSpPr>
          <p:nvPr>
            <p:ph idx="1"/>
          </p:nvPr>
        </p:nvSpPr>
        <p:spPr/>
        <p:txBody>
          <a:bodyPr/>
          <a:lstStyle/>
          <a:p>
            <a:r>
              <a:rPr lang="tr-TR" dirty="0"/>
              <a:t>Teknoloji </a:t>
            </a:r>
            <a:r>
              <a:rPr lang="tr-TR" dirty="0" smtClean="0"/>
              <a:t>ile Zenginleştirilmiş </a:t>
            </a:r>
            <a:r>
              <a:rPr lang="tr-TR" dirty="0"/>
              <a:t>Öğrenme </a:t>
            </a:r>
            <a:r>
              <a:rPr lang="tr-TR" dirty="0" smtClean="0"/>
              <a:t>(TZÖ), </a:t>
            </a:r>
            <a:r>
              <a:rPr lang="tr-TR" dirty="0" err="1" smtClean="0"/>
              <a:t>BTPO'larla</a:t>
            </a:r>
            <a:r>
              <a:rPr lang="tr-TR" dirty="0" smtClean="0"/>
              <a:t> </a:t>
            </a:r>
            <a:r>
              <a:rPr lang="tr-TR" dirty="0"/>
              <a:t>ilgili bilimsel konuları </a:t>
            </a:r>
            <a:r>
              <a:rPr lang="tr-TR" dirty="0" smtClean="0"/>
              <a:t>inceleyen bilim </a:t>
            </a:r>
            <a:r>
              <a:rPr lang="tr-TR" dirty="0"/>
              <a:t>alanıdır</a:t>
            </a:r>
            <a:r>
              <a:rPr lang="tr-TR" dirty="0" smtClean="0"/>
              <a:t>.</a:t>
            </a:r>
          </a:p>
          <a:p>
            <a:endParaRPr lang="tr-TR" dirty="0"/>
          </a:p>
          <a:p>
            <a:endParaRPr lang="tr-TR" dirty="0" smtClean="0"/>
          </a:p>
          <a:p>
            <a:r>
              <a:rPr lang="tr-TR" dirty="0" smtClean="0"/>
              <a:t>TZÖ </a:t>
            </a:r>
            <a:r>
              <a:rPr lang="tr-TR" dirty="0"/>
              <a:t>ile ilgili </a:t>
            </a:r>
            <a:r>
              <a:rPr lang="tr-TR" dirty="0" smtClean="0"/>
              <a:t>çalışmalar, BTPO </a:t>
            </a:r>
            <a:r>
              <a:rPr lang="tr-TR" dirty="0"/>
              <a:t>tasarımı, eğitim yazılım tasarımı, </a:t>
            </a:r>
            <a:r>
              <a:rPr lang="tr-TR" dirty="0" smtClean="0"/>
              <a:t>BTPO </a:t>
            </a:r>
            <a:r>
              <a:rPr lang="tr-TR" dirty="0"/>
              <a:t>analiz ve değerlendirme, eğitim yazılım kullanımı veya etkisinin analizi, etkili uygulamalar, </a:t>
            </a:r>
            <a:r>
              <a:rPr lang="tr-TR" dirty="0" smtClean="0"/>
              <a:t>sosyolojik </a:t>
            </a:r>
            <a:r>
              <a:rPr lang="tr-TR" dirty="0"/>
              <a:t>konular vb. </a:t>
            </a:r>
            <a:r>
              <a:rPr lang="tr-TR" dirty="0" smtClean="0"/>
              <a:t>gibi </a:t>
            </a:r>
            <a:r>
              <a:rPr lang="tr-TR" dirty="0"/>
              <a:t>farklı (birbiriyle bağlantılı) konuları ele alabilir.</a:t>
            </a:r>
          </a:p>
        </p:txBody>
      </p:sp>
    </p:spTree>
    <p:extLst>
      <p:ext uri="{BB962C8B-B14F-4D97-AF65-F5344CB8AC3E}">
        <p14:creationId xmlns:p14="http://schemas.microsoft.com/office/powerpoint/2010/main" val="353062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smtClean="0"/>
              <a:t>Bu </a:t>
            </a:r>
            <a:r>
              <a:rPr lang="tr-TR" dirty="0"/>
              <a:t>bölümde tanımlanan farklı kavramlar şunlardır:</a:t>
            </a:r>
          </a:p>
          <a:p>
            <a:r>
              <a:rPr lang="tr-TR" dirty="0" smtClean="0"/>
              <a:t>• </a:t>
            </a:r>
            <a:r>
              <a:rPr lang="tr-TR" dirty="0"/>
              <a:t>Pedagojik </a:t>
            </a:r>
            <a:r>
              <a:rPr lang="tr-TR" dirty="0" smtClean="0"/>
              <a:t>ortam</a:t>
            </a:r>
            <a:endParaRPr lang="tr-TR" dirty="0"/>
          </a:p>
          <a:p>
            <a:r>
              <a:rPr lang="tr-TR" dirty="0"/>
              <a:t>• Öğretim ortamı</a:t>
            </a:r>
          </a:p>
          <a:p>
            <a:r>
              <a:rPr lang="tr-TR" dirty="0"/>
              <a:t>• Faaliyet (ve görev)</a:t>
            </a:r>
          </a:p>
          <a:p>
            <a:r>
              <a:rPr lang="tr-TR" dirty="0"/>
              <a:t>• Pedagojik amaç</a:t>
            </a:r>
          </a:p>
          <a:p>
            <a:r>
              <a:rPr lang="tr-TR" dirty="0"/>
              <a:t>• Pedagojik </a:t>
            </a:r>
            <a:r>
              <a:rPr lang="tr-TR" dirty="0" smtClean="0"/>
              <a:t>ortam </a:t>
            </a:r>
            <a:r>
              <a:rPr lang="tr-TR" dirty="0"/>
              <a:t>tasarımı</a:t>
            </a:r>
          </a:p>
          <a:p>
            <a:r>
              <a:rPr lang="tr-TR" dirty="0"/>
              <a:t>• Bilgisayar Tabanlı Pedagojik </a:t>
            </a:r>
            <a:r>
              <a:rPr lang="tr-TR" dirty="0" smtClean="0"/>
              <a:t>Ortam (BTPO)</a:t>
            </a:r>
            <a:endParaRPr lang="tr-TR" dirty="0"/>
          </a:p>
          <a:p>
            <a:r>
              <a:rPr lang="tr-TR" dirty="0"/>
              <a:t>• Eğitim yazılımları</a:t>
            </a:r>
          </a:p>
          <a:p>
            <a:r>
              <a:rPr lang="tr-TR" dirty="0"/>
              <a:t>• Pedagojik </a:t>
            </a:r>
            <a:r>
              <a:rPr lang="tr-TR" dirty="0" smtClean="0"/>
              <a:t>ortam destekli yazılım</a:t>
            </a:r>
            <a:endParaRPr lang="tr-TR" dirty="0"/>
          </a:p>
          <a:p>
            <a:r>
              <a:rPr lang="tr-TR" dirty="0"/>
              <a:t>• Yazılım pedagojik </a:t>
            </a:r>
            <a:r>
              <a:rPr lang="tr-TR" dirty="0" smtClean="0"/>
              <a:t>mantığı/gerekçesi</a:t>
            </a:r>
            <a:endParaRPr lang="tr-TR" dirty="0"/>
          </a:p>
          <a:p>
            <a:r>
              <a:rPr lang="tr-TR" dirty="0"/>
              <a:t>• Teknoloji </a:t>
            </a:r>
            <a:r>
              <a:rPr lang="tr-TR" dirty="0" smtClean="0"/>
              <a:t>destekli öğrenme alanı</a:t>
            </a:r>
            <a:endParaRPr lang="tr-TR" dirty="0"/>
          </a:p>
        </p:txBody>
      </p:sp>
    </p:spTree>
    <p:extLst>
      <p:ext uri="{BB962C8B-B14F-4D97-AF65-F5344CB8AC3E}">
        <p14:creationId xmlns:p14="http://schemas.microsoft.com/office/powerpoint/2010/main" val="2164272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3. Önemli Boyutlar ve Dikkate Alınması Gereken Konular</a:t>
            </a:r>
            <a:endParaRPr lang="tr-TR" sz="3200" dirty="0"/>
          </a:p>
        </p:txBody>
      </p:sp>
      <p:sp>
        <p:nvSpPr>
          <p:cNvPr id="3" name="İçerik Yer Tutucusu 2"/>
          <p:cNvSpPr>
            <a:spLocks noGrp="1"/>
          </p:cNvSpPr>
          <p:nvPr>
            <p:ph idx="1"/>
          </p:nvPr>
        </p:nvSpPr>
        <p:spPr/>
        <p:txBody>
          <a:bodyPr/>
          <a:lstStyle/>
          <a:p>
            <a:r>
              <a:rPr lang="tr-TR" dirty="0"/>
              <a:t>Bir tasarım perspektifi </a:t>
            </a:r>
            <a:r>
              <a:rPr lang="tr-TR" dirty="0" smtClean="0"/>
              <a:t>(</a:t>
            </a:r>
            <a:r>
              <a:rPr lang="tr-TR" dirty="0" err="1" smtClean="0"/>
              <a:t>BTPO'ların</a:t>
            </a:r>
            <a:r>
              <a:rPr lang="tr-TR" dirty="0" smtClean="0"/>
              <a:t>, </a:t>
            </a:r>
            <a:r>
              <a:rPr lang="tr-TR" dirty="0"/>
              <a:t>eğitim yazılımının) </a:t>
            </a:r>
            <a:r>
              <a:rPr lang="tr-TR" dirty="0" smtClean="0"/>
              <a:t>dahilinde</a:t>
            </a:r>
            <a:r>
              <a:rPr lang="tr-TR" dirty="0"/>
              <a:t>, </a:t>
            </a:r>
            <a:r>
              <a:rPr lang="tr-TR" dirty="0" smtClean="0"/>
              <a:t>ilgili </a:t>
            </a:r>
            <a:r>
              <a:rPr lang="tr-TR" dirty="0"/>
              <a:t>pedagojik hedefleri </a:t>
            </a:r>
            <a:r>
              <a:rPr lang="tr-TR" dirty="0" smtClean="0"/>
              <a:t>açık, net ve tam olarak ortaya konması büyük </a:t>
            </a:r>
            <a:r>
              <a:rPr lang="tr-TR" dirty="0"/>
              <a:t>önem taşımaktadır. Özellikle, bu, </a:t>
            </a:r>
            <a:r>
              <a:rPr lang="tr-TR" dirty="0" smtClean="0"/>
              <a:t>hedeflerden hangisinin yada hangilerinin dikkate </a:t>
            </a:r>
            <a:r>
              <a:rPr lang="tr-TR" dirty="0"/>
              <a:t>alındığı ve </a:t>
            </a:r>
            <a:r>
              <a:rPr lang="tr-TR" dirty="0" smtClean="0"/>
              <a:t>tasarım üzerindeki etkileri belirlemek için gereklidir, bir anlamda YPM!</a:t>
            </a:r>
            <a:endParaRPr lang="tr-TR" dirty="0"/>
          </a:p>
          <a:p>
            <a:endParaRPr lang="tr-TR" dirty="0"/>
          </a:p>
          <a:p>
            <a:r>
              <a:rPr lang="tr-TR" dirty="0" smtClean="0"/>
              <a:t>Bu aynı zamanda, sistemlerin </a:t>
            </a:r>
            <a:r>
              <a:rPr lang="tr-TR" dirty="0"/>
              <a:t>ve tasarım ilkelerinin değerlendirilmesi için de önemlidir: Tasarım etkisi, yalnızca göz önüne alınanlar açıkça belirtilmişse değerlendirilebilir.</a:t>
            </a:r>
          </a:p>
        </p:txBody>
      </p:sp>
    </p:spTree>
    <p:extLst>
      <p:ext uri="{BB962C8B-B14F-4D97-AF65-F5344CB8AC3E}">
        <p14:creationId xmlns:p14="http://schemas.microsoft.com/office/powerpoint/2010/main" val="392870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da-DK" sz="3200" i="1" dirty="0"/>
              <a:t>3.1.1 Pedagojik Hedefler ve Öğrenme Hedefleri</a:t>
            </a:r>
            <a:endParaRPr lang="tr-TR" sz="3200" i="1" dirty="0"/>
          </a:p>
        </p:txBody>
      </p:sp>
      <p:sp>
        <p:nvSpPr>
          <p:cNvPr id="3" name="İçerik Yer Tutucusu 2"/>
          <p:cNvSpPr>
            <a:spLocks noGrp="1"/>
          </p:cNvSpPr>
          <p:nvPr>
            <p:ph idx="1"/>
          </p:nvPr>
        </p:nvSpPr>
        <p:spPr/>
        <p:txBody>
          <a:bodyPr/>
          <a:lstStyle/>
          <a:p>
            <a:r>
              <a:rPr lang="tr-TR" dirty="0" smtClean="0"/>
              <a:t>Pedagojik ortamın varlığı genellikle öğrencilerin bir şeyler öğrenmeye yönlendirilmesidir. Ortamlar genellikle bir alan bilgisi veya beceri parçası (örn., Bir matematik kavramı veya bir görevi yerine getirme kapasitesi) olarak veya bir takım çapraz yetkinlik olarak tanımlanan bir öğrenme hedefiyle ilişkilendirilir.</a:t>
            </a:r>
          </a:p>
          <a:p>
            <a:endParaRPr lang="tr-TR" dirty="0" smtClean="0"/>
          </a:p>
          <a:p>
            <a:endParaRPr lang="tr-TR" dirty="0"/>
          </a:p>
        </p:txBody>
      </p:sp>
    </p:spTree>
    <p:extLst>
      <p:ext uri="{BB962C8B-B14F-4D97-AF65-F5344CB8AC3E}">
        <p14:creationId xmlns:p14="http://schemas.microsoft.com/office/powerpoint/2010/main" val="3362762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da-DK" sz="3200" i="1" dirty="0" smtClean="0"/>
              <a:t>3.1.</a:t>
            </a:r>
            <a:r>
              <a:rPr lang="tr-TR" sz="3200" i="1" dirty="0" smtClean="0"/>
              <a:t>2</a:t>
            </a:r>
            <a:r>
              <a:rPr lang="da-DK" sz="3200" i="1" dirty="0" smtClean="0"/>
              <a:t> </a:t>
            </a:r>
            <a:r>
              <a:rPr lang="tr-TR" sz="3200" i="1" dirty="0" smtClean="0"/>
              <a:t>Ara Hedefler ve Yönergeler</a:t>
            </a:r>
            <a:endParaRPr lang="tr-TR" sz="3200" i="1" dirty="0"/>
          </a:p>
        </p:txBody>
      </p:sp>
      <p:sp>
        <p:nvSpPr>
          <p:cNvPr id="3" name="İçerik Yer Tutucusu 2"/>
          <p:cNvSpPr>
            <a:spLocks noGrp="1"/>
          </p:cNvSpPr>
          <p:nvPr>
            <p:ph idx="1"/>
          </p:nvPr>
        </p:nvSpPr>
        <p:spPr/>
        <p:txBody>
          <a:bodyPr/>
          <a:lstStyle/>
          <a:p>
            <a:endParaRPr lang="tr-TR" dirty="0" smtClean="0"/>
          </a:p>
          <a:p>
            <a:r>
              <a:rPr lang="tr-TR" dirty="0" smtClean="0"/>
              <a:t>Pedagojik ortamların farklı hedeflerle ilişkili olabilmesi, hedeflerin sıklıkla iç içe geçmiş olması, bazı hedeflerin ara hedefler olarak görev yapabileceği ve / veya öğretim stratejilerinin bazı yönlendirmeleri kullanabileceği gerçeğiyle yakından ilgilidir.</a:t>
            </a:r>
            <a:endParaRPr lang="tr-T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da-DK" sz="3200" i="1" dirty="0" smtClean="0"/>
              <a:t>3.1.</a:t>
            </a:r>
            <a:r>
              <a:rPr lang="tr-TR" sz="3200" i="1" dirty="0" smtClean="0"/>
              <a:t>3</a:t>
            </a:r>
            <a:r>
              <a:rPr lang="da-DK" sz="3200" i="1" smtClean="0"/>
              <a:t> </a:t>
            </a:r>
            <a:r>
              <a:rPr lang="tr-TR" sz="3200" i="1" dirty="0" smtClean="0"/>
              <a:t>Pedagojik Hedefler, Öğrenme Hedefleri ve Tasarım Değerlendirmesi</a:t>
            </a:r>
            <a:endParaRPr lang="tr-TR" sz="3200" dirty="0"/>
          </a:p>
        </p:txBody>
      </p:sp>
      <p:sp>
        <p:nvSpPr>
          <p:cNvPr id="3" name="İçerik Yer Tutucusu 2"/>
          <p:cNvSpPr>
            <a:spLocks noGrp="1"/>
          </p:cNvSpPr>
          <p:nvPr>
            <p:ph idx="1"/>
          </p:nvPr>
        </p:nvSpPr>
        <p:spPr/>
        <p:txBody>
          <a:bodyPr/>
          <a:lstStyle/>
          <a:p>
            <a:r>
              <a:rPr lang="tr-TR" dirty="0" smtClean="0"/>
              <a:t>Yazılımları tasarlarken göz önünde bulundurulan hedefleri özümsemek ve açıklığa kavuşturmak, yanlış anlamaları önlemek, tasarımın değerlendirilmesi ve bilginin yapılandırılması için büyük önem taşır.</a:t>
            </a:r>
          </a:p>
          <a:p>
            <a:endParaRPr lang="tr-TR" dirty="0" smtClean="0"/>
          </a:p>
          <a:p>
            <a:r>
              <a:rPr lang="tr-TR" dirty="0" smtClean="0"/>
              <a:t>Öğrenme hedefleri ile pedagojik (öğrenme değil) hedefler arasındaki ayrım, bu noktada önem arz etmektedir.</a:t>
            </a:r>
          </a:p>
          <a:p>
            <a:endParaRPr lang="tr-TR" dirty="0" smtClean="0"/>
          </a:p>
          <a:p>
            <a:r>
              <a:rPr lang="tr-TR" dirty="0" smtClean="0"/>
              <a:t>Pedagojik hedefin yerine getirilmesi, öğrenme hedefini garanti etmez. Bu bağlamda yazılımın değerlendirilmesi zor olabilir. </a:t>
            </a: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3.3. Sunulan Bölümün Özeti</a:t>
            </a:r>
            <a:endParaRPr lang="tr-TR" dirty="0"/>
          </a:p>
        </p:txBody>
      </p:sp>
      <p:sp>
        <p:nvSpPr>
          <p:cNvPr id="3" name="İçerik Yer Tutucusu 2"/>
          <p:cNvSpPr>
            <a:spLocks noGrp="1"/>
          </p:cNvSpPr>
          <p:nvPr>
            <p:ph idx="1"/>
          </p:nvPr>
        </p:nvSpPr>
        <p:spPr>
          <a:xfrm>
            <a:off x="1097279" y="1817914"/>
            <a:ext cx="10147663" cy="4051180"/>
          </a:xfrm>
        </p:spPr>
        <p:txBody>
          <a:bodyPr/>
          <a:lstStyle/>
          <a:p>
            <a:endParaRPr lang="tr-TR" dirty="0"/>
          </a:p>
        </p:txBody>
      </p:sp>
      <p:pic>
        <p:nvPicPr>
          <p:cNvPr id="1027" name="Picture 3"/>
          <p:cNvPicPr>
            <a:picLocks noChangeAspect="1" noChangeArrowheads="1"/>
          </p:cNvPicPr>
          <p:nvPr/>
        </p:nvPicPr>
        <p:blipFill>
          <a:blip r:embed="rId2" cstate="print"/>
          <a:srcRect/>
          <a:stretch>
            <a:fillRect/>
          </a:stretch>
        </p:blipFill>
        <p:spPr bwMode="auto">
          <a:xfrm>
            <a:off x="1052514" y="1868187"/>
            <a:ext cx="7362143" cy="446727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4"/>
            <a:ext cx="10058400" cy="693110"/>
          </a:xfrm>
        </p:spPr>
        <p:txBody>
          <a:bodyPr>
            <a:noAutofit/>
          </a:bodyPr>
          <a:lstStyle/>
          <a:p>
            <a:r>
              <a:rPr lang="tr-TR" dirty="0" smtClean="0"/>
              <a:t>1-Referans Eğitsel Kavramlar</a:t>
            </a:r>
            <a:endParaRPr lang="tr-TR" dirty="0"/>
          </a:p>
        </p:txBody>
      </p:sp>
      <p:sp>
        <p:nvSpPr>
          <p:cNvPr id="3" name="İçerik Yer Tutucusu 2"/>
          <p:cNvSpPr>
            <a:spLocks noGrp="1"/>
          </p:cNvSpPr>
          <p:nvPr>
            <p:ph idx="1"/>
          </p:nvPr>
        </p:nvSpPr>
        <p:spPr/>
        <p:txBody>
          <a:bodyPr>
            <a:normAutofit/>
          </a:bodyPr>
          <a:lstStyle/>
          <a:p>
            <a:r>
              <a:rPr lang="tr-TR" dirty="0" smtClean="0"/>
              <a:t>Bir program tek başına bir pedagojik avantaj sunmaz. Program bir şeyleri hesaplar ve kullanıcıya sunar. </a:t>
            </a:r>
          </a:p>
          <a:p>
            <a:r>
              <a:rPr lang="tr-TR" dirty="0" smtClean="0"/>
              <a:t>Önemli olan, bu özelliklerin pedagojik amaçlar doğrultusunda (örneğin bazı bilgileri </a:t>
            </a:r>
            <a:r>
              <a:rPr lang="tr-TR" dirty="0"/>
              <a:t>öğrencilere </a:t>
            </a:r>
            <a:r>
              <a:rPr lang="tr-TR" dirty="0" smtClean="0"/>
              <a:t>sunmak, bir </a:t>
            </a:r>
            <a:r>
              <a:rPr lang="tr-TR" dirty="0"/>
              <a:t>sorunu çözerken öğrencileri eğitmek veya akranlarıyla etkileşime girdiklerinde onları </a:t>
            </a:r>
            <a:r>
              <a:rPr lang="tr-TR" dirty="0" smtClean="0"/>
              <a:t>desteklemek gibi) </a:t>
            </a:r>
            <a:r>
              <a:rPr lang="tr-TR" dirty="0"/>
              <a:t>nasıl </a:t>
            </a:r>
            <a:r>
              <a:rPr lang="tr-TR" dirty="0" smtClean="0"/>
              <a:t>sisteme kazandırılacağıdır.</a:t>
            </a:r>
          </a:p>
          <a:p>
            <a:endParaRPr lang="tr-TR" dirty="0"/>
          </a:p>
          <a:p>
            <a:r>
              <a:rPr lang="tr-TR" dirty="0"/>
              <a:t>Yazılımı eğitsel bir bakış açısıyla sunmak veya analiz etmek, dikkate alınan pedagojik </a:t>
            </a:r>
            <a:r>
              <a:rPr lang="tr-TR" dirty="0" smtClean="0"/>
              <a:t>ortamı açıkça tanımlamayı gerektirir. Bu </a:t>
            </a:r>
            <a:r>
              <a:rPr lang="tr-TR" dirty="0"/>
              <a:t>açıdan bakıldığında, pedagojik </a:t>
            </a:r>
            <a:r>
              <a:rPr lang="tr-TR" dirty="0" smtClean="0"/>
              <a:t>ortam </a:t>
            </a:r>
            <a:r>
              <a:rPr lang="tr-TR" dirty="0"/>
              <a:t>şu şekilde tanımlanabilir</a:t>
            </a:r>
            <a:r>
              <a:rPr lang="tr-TR" dirty="0" smtClean="0"/>
              <a:t>:</a:t>
            </a:r>
          </a:p>
          <a:p>
            <a:endParaRPr lang="tr-TR" dirty="0"/>
          </a:p>
          <a:p>
            <a:r>
              <a:rPr lang="tr-TR" dirty="0" smtClean="0"/>
              <a:t>«Öğrencilerin, belirli hedeflenen pedagojik amaçlara ulaşılması için bir faaliyet geliştirmeleri sağlamak için tasarlanmış ortam»</a:t>
            </a:r>
            <a:endParaRPr lang="tr-TR" dirty="0"/>
          </a:p>
        </p:txBody>
      </p:sp>
      <p:sp>
        <p:nvSpPr>
          <p:cNvPr id="4" name="Unvan 1"/>
          <p:cNvSpPr txBox="1">
            <a:spLocks/>
          </p:cNvSpPr>
          <p:nvPr/>
        </p:nvSpPr>
        <p:spPr>
          <a:xfrm>
            <a:off x="1097280" y="979714"/>
            <a:ext cx="10058400" cy="693110"/>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sz="3200" dirty="0" smtClean="0"/>
              <a:t>1.1. Pedagojik Ortam</a:t>
            </a:r>
            <a:endParaRPr lang="tr-TR" sz="3200" dirty="0"/>
          </a:p>
        </p:txBody>
      </p:sp>
    </p:spTree>
    <p:extLst>
      <p:ext uri="{BB962C8B-B14F-4D97-AF65-F5344CB8AC3E}">
        <p14:creationId xmlns:p14="http://schemas.microsoft.com/office/powerpoint/2010/main" val="111904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smtClean="0"/>
              <a:t>Pedagojik ortam kavramı çok farklı alanlardan etkilenebilir bununla birlikte, eğitsel yazılım bağlamından bakıldığında;</a:t>
            </a:r>
          </a:p>
          <a:p>
            <a:endParaRPr lang="tr-TR" dirty="0"/>
          </a:p>
          <a:p>
            <a:r>
              <a:rPr lang="tr-TR" dirty="0"/>
              <a:t>Aktörler kimlerdir? </a:t>
            </a:r>
            <a:endParaRPr lang="tr-TR" dirty="0" smtClean="0"/>
          </a:p>
          <a:p>
            <a:r>
              <a:rPr lang="tr-TR" dirty="0" smtClean="0"/>
              <a:t>Rolleri </a:t>
            </a:r>
            <a:r>
              <a:rPr lang="tr-TR" dirty="0"/>
              <a:t>nedir? </a:t>
            </a:r>
            <a:endParaRPr lang="tr-TR" dirty="0" smtClean="0"/>
          </a:p>
          <a:p>
            <a:r>
              <a:rPr lang="tr-TR" dirty="0" smtClean="0"/>
              <a:t>Sisteme yüklenen rol </a:t>
            </a:r>
            <a:r>
              <a:rPr lang="tr-TR" dirty="0"/>
              <a:t>nedir? </a:t>
            </a:r>
            <a:endParaRPr lang="tr-TR" dirty="0" smtClean="0"/>
          </a:p>
          <a:p>
            <a:r>
              <a:rPr lang="tr-TR" dirty="0" smtClean="0"/>
              <a:t>Bu rol öğrenicilerin </a:t>
            </a:r>
            <a:r>
              <a:rPr lang="tr-TR" dirty="0"/>
              <a:t>belirlediği görevlerle nasıl ilişkilidir? Ve bunun gibi.</a:t>
            </a:r>
          </a:p>
        </p:txBody>
      </p:sp>
    </p:spTree>
    <p:extLst>
      <p:ext uri="{BB962C8B-B14F-4D97-AF65-F5344CB8AC3E}">
        <p14:creationId xmlns:p14="http://schemas.microsoft.com/office/powerpoint/2010/main" val="422167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1.2. Öğretim Ortamı</a:t>
            </a:r>
            <a:endParaRPr lang="tr-TR" sz="3200" dirty="0"/>
          </a:p>
        </p:txBody>
      </p:sp>
      <p:sp>
        <p:nvSpPr>
          <p:cNvPr id="3" name="İçerik Yer Tutucusu 2"/>
          <p:cNvSpPr>
            <a:spLocks noGrp="1"/>
          </p:cNvSpPr>
          <p:nvPr>
            <p:ph idx="1"/>
          </p:nvPr>
        </p:nvSpPr>
        <p:spPr/>
        <p:txBody>
          <a:bodyPr/>
          <a:lstStyle/>
          <a:p>
            <a:r>
              <a:rPr lang="tr-TR" dirty="0"/>
              <a:t>Pedagojik bir ortam bağımsız bir yapı değildir</a:t>
            </a:r>
            <a:r>
              <a:rPr lang="tr-TR" dirty="0" smtClean="0"/>
              <a:t>.</a:t>
            </a:r>
          </a:p>
          <a:p>
            <a:r>
              <a:rPr lang="tr-TR" dirty="0" smtClean="0"/>
              <a:t>Daha önceki örneklerimizden </a:t>
            </a:r>
            <a:r>
              <a:rPr lang="tr-TR" dirty="0" err="1" smtClean="0"/>
              <a:t>JavIT</a:t>
            </a:r>
            <a:r>
              <a:rPr lang="tr-TR" dirty="0" smtClean="0"/>
              <a:t>’ </a:t>
            </a:r>
            <a:r>
              <a:rPr lang="tr-TR" dirty="0" err="1" smtClean="0"/>
              <a:t>yi</a:t>
            </a:r>
            <a:r>
              <a:rPr lang="tr-TR" dirty="0" smtClean="0"/>
              <a:t> göz önüne alalım. Buradaki pedagojik ortam;</a:t>
            </a:r>
          </a:p>
          <a:p>
            <a:endParaRPr lang="tr-TR" dirty="0" smtClean="0"/>
          </a:p>
          <a:p>
            <a:r>
              <a:rPr lang="tr-TR" dirty="0" smtClean="0"/>
              <a:t>Öğrencilerin verilen özelliklerde bir </a:t>
            </a:r>
            <a:r>
              <a:rPr lang="tr-TR" dirty="0"/>
              <a:t>Java programının oluşturulmasından oluşan bir </a:t>
            </a:r>
            <a:r>
              <a:rPr lang="tr-TR" dirty="0" smtClean="0"/>
              <a:t>görev üzerinde düşünmelerinin istenmesidir. Bu pedagojik ortamda yazılımın rolü ise;</a:t>
            </a:r>
          </a:p>
          <a:p>
            <a:endParaRPr lang="tr-TR" dirty="0"/>
          </a:p>
          <a:p>
            <a:endParaRPr lang="tr-TR" dirty="0"/>
          </a:p>
          <a:p>
            <a:r>
              <a:rPr lang="tr-TR" dirty="0" smtClean="0"/>
              <a:t>Öğrencilere hedeflenen </a:t>
            </a:r>
            <a:r>
              <a:rPr lang="tr-TR" dirty="0"/>
              <a:t>öğrenme için uygun olarak tanımlanan belli bir destek sistemi </a:t>
            </a:r>
            <a:r>
              <a:rPr lang="tr-TR" dirty="0" smtClean="0"/>
              <a:t>ve gerekli araçları sağlanmasıdır.</a:t>
            </a:r>
            <a:endParaRPr lang="tr-TR" dirty="0"/>
          </a:p>
          <a:p>
            <a:endParaRPr lang="tr-TR" dirty="0"/>
          </a:p>
          <a:p>
            <a:pPr marL="0" indent="0">
              <a:buNone/>
            </a:pPr>
            <a:endParaRPr lang="tr-TR" dirty="0"/>
          </a:p>
        </p:txBody>
      </p:sp>
    </p:spTree>
    <p:extLst>
      <p:ext uri="{BB962C8B-B14F-4D97-AF65-F5344CB8AC3E}">
        <p14:creationId xmlns:p14="http://schemas.microsoft.com/office/powerpoint/2010/main" val="95699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a:bodyPr>
          <a:lstStyle/>
          <a:p>
            <a:r>
              <a:rPr lang="tr-TR" dirty="0" smtClean="0"/>
              <a:t>Bununla birlikte «bir </a:t>
            </a:r>
            <a:r>
              <a:rPr lang="tr-TR" dirty="0" err="1" smtClean="0"/>
              <a:t>java</a:t>
            </a:r>
            <a:r>
              <a:rPr lang="tr-TR" dirty="0" smtClean="0"/>
              <a:t> programlama problemini çözmek» henüz ortada yoktur.</a:t>
            </a:r>
          </a:p>
          <a:p>
            <a:r>
              <a:rPr lang="tr-TR" dirty="0"/>
              <a:t>1. Fiziksel bir alanda (</a:t>
            </a:r>
            <a:r>
              <a:rPr lang="tr-TR" dirty="0" err="1"/>
              <a:t>örn</a:t>
            </a:r>
            <a:r>
              <a:rPr lang="tr-TR" dirty="0"/>
              <a:t>., Bir sınıfta veya evde), muhtemelen bazı insanların (öğretmenlerin, akranların) yakınında veya on-</a:t>
            </a:r>
            <a:r>
              <a:rPr lang="tr-TR" dirty="0" err="1"/>
              <a:t>line'da</a:t>
            </a:r>
            <a:r>
              <a:rPr lang="tr-TR" dirty="0"/>
              <a:t> </a:t>
            </a:r>
            <a:r>
              <a:rPr lang="tr-TR" dirty="0" smtClean="0"/>
              <a:t>gerçekleşebilir.</a:t>
            </a:r>
            <a:endParaRPr lang="tr-TR" dirty="0"/>
          </a:p>
          <a:p>
            <a:r>
              <a:rPr lang="tr-TR" dirty="0" smtClean="0"/>
              <a:t>2. </a:t>
            </a:r>
            <a:r>
              <a:rPr lang="tr-TR" dirty="0"/>
              <a:t>Bazı öğretim programı ve müfredatlarında yer </a:t>
            </a:r>
            <a:r>
              <a:rPr lang="tr-TR" dirty="0" smtClean="0"/>
              <a:t>alabilir.</a:t>
            </a:r>
            <a:endParaRPr lang="tr-TR" dirty="0"/>
          </a:p>
          <a:p>
            <a:r>
              <a:rPr lang="tr-TR" dirty="0"/>
              <a:t>3</a:t>
            </a:r>
            <a:r>
              <a:rPr lang="tr-TR" dirty="0" smtClean="0"/>
              <a:t>. </a:t>
            </a:r>
            <a:r>
              <a:rPr lang="tr-TR" dirty="0"/>
              <a:t>Öğrencilerin öğretmenlerle, bu tür bir ortamda, </a:t>
            </a:r>
            <a:r>
              <a:rPr lang="tr-TR" dirty="0" err="1"/>
              <a:t>ITS'lerle</a:t>
            </a:r>
            <a:r>
              <a:rPr lang="tr-TR" dirty="0"/>
              <a:t> (vs</a:t>
            </a:r>
            <a:r>
              <a:rPr lang="tr-TR" dirty="0" smtClean="0"/>
              <a:t>.) birlikte yer alabilir.</a:t>
            </a:r>
          </a:p>
          <a:p>
            <a:r>
              <a:rPr lang="tr-TR" dirty="0" smtClean="0"/>
              <a:t>…</a:t>
            </a:r>
          </a:p>
          <a:p>
            <a:endParaRPr lang="tr-TR" dirty="0"/>
          </a:p>
          <a:p>
            <a:r>
              <a:rPr lang="tr-TR" dirty="0"/>
              <a:t>Belirli bir pedagojik </a:t>
            </a:r>
            <a:r>
              <a:rPr lang="tr-TR" dirty="0" smtClean="0"/>
              <a:t>ortam </a:t>
            </a:r>
            <a:r>
              <a:rPr lang="tr-TR" dirty="0"/>
              <a:t>göz önüne </a:t>
            </a:r>
            <a:r>
              <a:rPr lang="tr-TR" dirty="0" smtClean="0"/>
              <a:t>alındığında, </a:t>
            </a:r>
            <a:r>
              <a:rPr lang="tr-TR" dirty="0"/>
              <a:t>öğretim </a:t>
            </a:r>
            <a:r>
              <a:rPr lang="tr-TR" dirty="0" smtClean="0"/>
              <a:t>ortamı, </a:t>
            </a:r>
            <a:r>
              <a:rPr lang="tr-TR" dirty="0"/>
              <a:t>bu pedagojik </a:t>
            </a:r>
            <a:r>
              <a:rPr lang="tr-TR" dirty="0" smtClean="0"/>
              <a:t>ortamın </a:t>
            </a:r>
            <a:r>
              <a:rPr lang="tr-TR" dirty="0"/>
              <a:t>içinde yer aldığı genel kurumsal, insanî ve </a:t>
            </a:r>
            <a:r>
              <a:rPr lang="tr-TR" dirty="0" err="1" smtClean="0"/>
              <a:t>içeriksel</a:t>
            </a:r>
            <a:r>
              <a:rPr lang="tr-TR" dirty="0" smtClean="0"/>
              <a:t> (materyal) </a:t>
            </a:r>
            <a:r>
              <a:rPr lang="tr-TR" dirty="0"/>
              <a:t>özellikler tarafından oluşturulan bağlamdır.</a:t>
            </a:r>
          </a:p>
        </p:txBody>
      </p:sp>
    </p:spTree>
    <p:extLst>
      <p:ext uri="{BB962C8B-B14F-4D97-AF65-F5344CB8AC3E}">
        <p14:creationId xmlns:p14="http://schemas.microsoft.com/office/powerpoint/2010/main" val="41117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smtClean="0"/>
              <a:t>Örnek </a:t>
            </a:r>
            <a:r>
              <a:rPr lang="tr-TR" dirty="0"/>
              <a:t>olarak, </a:t>
            </a:r>
            <a:r>
              <a:rPr lang="tr-TR" dirty="0" err="1"/>
              <a:t>JavIT</a:t>
            </a:r>
            <a:r>
              <a:rPr lang="tr-TR" dirty="0"/>
              <a:t> gibi bir ITS tasarımını düşünelim. Amaç, öğrencilerin diğer araçlarla (kurşun kalem, bir kağıt parçası, basit bir düzenleyici ve bir Java derleyicisi) </a:t>
            </a:r>
            <a:r>
              <a:rPr lang="tr-TR" dirty="0" smtClean="0"/>
              <a:t>çalışmak yerine </a:t>
            </a:r>
            <a:r>
              <a:rPr lang="tr-TR" dirty="0"/>
              <a:t>nesne yönelimli tasarım ve programlama yapmalarına izin vermektir.</a:t>
            </a:r>
          </a:p>
          <a:p>
            <a:endParaRPr lang="tr-TR" dirty="0"/>
          </a:p>
          <a:p>
            <a:r>
              <a:rPr lang="tr-TR" dirty="0" smtClean="0"/>
              <a:t>Sistem </a:t>
            </a:r>
            <a:r>
              <a:rPr lang="tr-TR" dirty="0" smtClean="0"/>
              <a:t>tasarlanırken içinde kullanılacak öğretim </a:t>
            </a:r>
            <a:r>
              <a:rPr lang="tr-TR" dirty="0"/>
              <a:t>ortamıyla uyumlu </a:t>
            </a:r>
            <a:r>
              <a:rPr lang="tr-TR" dirty="0" smtClean="0"/>
              <a:t>olacak şekilde tasarlanmalıdır. Örneğin</a:t>
            </a:r>
            <a:r>
              <a:rPr lang="tr-TR" dirty="0"/>
              <a:t>, sistemin öğrencileri nasıl </a:t>
            </a:r>
            <a:r>
              <a:rPr lang="tr-TR" dirty="0" smtClean="0"/>
              <a:t>biçimlendirdiği gerçek hayatla uygun olmadır (öğretmenin </a:t>
            </a:r>
            <a:r>
              <a:rPr lang="tr-TR" dirty="0"/>
              <a:t>dersleri ve önerileri ile tutarlı </a:t>
            </a:r>
            <a:r>
              <a:rPr lang="tr-TR" dirty="0" smtClean="0"/>
              <a:t>olmalıdır).</a:t>
            </a:r>
            <a:endParaRPr lang="tr-TR" dirty="0"/>
          </a:p>
          <a:p>
            <a:endParaRPr lang="tr-TR" dirty="0"/>
          </a:p>
        </p:txBody>
      </p:sp>
    </p:spTree>
    <p:extLst>
      <p:ext uri="{BB962C8B-B14F-4D97-AF65-F5344CB8AC3E}">
        <p14:creationId xmlns:p14="http://schemas.microsoft.com/office/powerpoint/2010/main" val="358642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a:t>Son olarak, öğretim ortamı ve daha genel olarak kültürel ve kurumsal özellikler eğitim yazılımının (bir kavram </a:t>
            </a:r>
            <a:r>
              <a:rPr lang="tr-TR" dirty="0" smtClean="0"/>
              <a:t>olarak</a:t>
            </a:r>
            <a:r>
              <a:rPr lang="tr-TR" dirty="0"/>
              <a:t>) dikkate alınma şekli üzerinde bazı etkilere sahip olabilir</a:t>
            </a:r>
            <a:r>
              <a:rPr lang="tr-TR" dirty="0" smtClean="0"/>
              <a:t>.</a:t>
            </a:r>
          </a:p>
          <a:p>
            <a:endParaRPr lang="tr-TR" dirty="0"/>
          </a:p>
          <a:p>
            <a:r>
              <a:rPr lang="tr-TR" dirty="0"/>
              <a:t>Örneğin, bazı ülkelerde veya kültürlerde, </a:t>
            </a:r>
            <a:r>
              <a:rPr lang="tr-TR" dirty="0" smtClean="0"/>
              <a:t>öğretmenler </a:t>
            </a:r>
            <a:r>
              <a:rPr lang="tr-TR" dirty="0"/>
              <a:t>tarafından sınıflarında </a:t>
            </a:r>
            <a:r>
              <a:rPr lang="tr-TR" dirty="0" smtClean="0"/>
              <a:t>pedagojik ortamları nasıl düzenleyeceği </a:t>
            </a:r>
            <a:r>
              <a:rPr lang="tr-TR" dirty="0"/>
              <a:t>ve </a:t>
            </a:r>
            <a:r>
              <a:rPr lang="tr-TR" dirty="0" smtClean="0"/>
              <a:t>yöneteceği kararı merkezi olarak alınmaktadır. Farklı olarak bazı ülke ve kültürlerde ise öğretmen daha esnektir ve belirli ölçüde kararlarını kendisi verebilir. </a:t>
            </a:r>
          </a:p>
          <a:p>
            <a:endParaRPr lang="tr-TR" dirty="0"/>
          </a:p>
          <a:p>
            <a:r>
              <a:rPr lang="tr-TR" dirty="0"/>
              <a:t/>
            </a:r>
            <a:br>
              <a:rPr lang="tr-TR" dirty="0"/>
            </a:br>
            <a:r>
              <a:rPr lang="tr-TR" dirty="0" smtClean="0"/>
              <a:t>Bu durumda örneğin</a:t>
            </a:r>
            <a:r>
              <a:rPr lang="tr-TR" dirty="0"/>
              <a:t>, tasarlanacak yazılım için temel </a:t>
            </a:r>
            <a:r>
              <a:rPr lang="tr-TR" dirty="0" smtClean="0"/>
              <a:t>gereksinimlerin özelleştirilebilir hale getirmek, </a:t>
            </a:r>
            <a:r>
              <a:rPr lang="tr-TR" dirty="0"/>
              <a:t>diğer bir deyişle yazılımı öğretmenler tarafından bağlamda uyarlanabilir hale getiren bir tasarım </a:t>
            </a:r>
            <a:r>
              <a:rPr lang="tr-TR" dirty="0" smtClean="0"/>
              <a:t>yapmak uygun olabilir.</a:t>
            </a:r>
            <a:endParaRPr lang="tr-TR" dirty="0"/>
          </a:p>
          <a:p>
            <a:endParaRPr lang="tr-TR" dirty="0" smtClean="0"/>
          </a:p>
          <a:p>
            <a:endParaRPr lang="tr-TR" dirty="0"/>
          </a:p>
          <a:p>
            <a:endParaRPr lang="tr-TR" dirty="0"/>
          </a:p>
        </p:txBody>
      </p:sp>
    </p:spTree>
    <p:extLst>
      <p:ext uri="{BB962C8B-B14F-4D97-AF65-F5344CB8AC3E}">
        <p14:creationId xmlns:p14="http://schemas.microsoft.com/office/powerpoint/2010/main" val="1913968200"/>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1023</TotalTime>
  <Words>2174</Words>
  <Application>Microsoft Office PowerPoint</Application>
  <PresentationFormat>Geniş ekran</PresentationFormat>
  <Paragraphs>189</Paragraphs>
  <Slides>34</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34</vt:i4>
      </vt:variant>
    </vt:vector>
  </HeadingPairs>
  <TitlesOfParts>
    <vt:vector size="37" baseType="lpstr">
      <vt:lpstr>Calibri</vt:lpstr>
      <vt:lpstr>Calibri Light</vt:lpstr>
      <vt:lpstr>Geçmişe bakış</vt:lpstr>
      <vt:lpstr>Eğitsel Yazılım için Genel Bir Kavramsallaştırma</vt:lpstr>
      <vt:lpstr>Giriş </vt:lpstr>
      <vt:lpstr>PowerPoint Sunusu</vt:lpstr>
      <vt:lpstr>1-Referans Eğitsel Kavramlar</vt:lpstr>
      <vt:lpstr>PowerPoint Sunusu</vt:lpstr>
      <vt:lpstr>1.2. Öğretim Ortamı</vt:lpstr>
      <vt:lpstr>PowerPoint Sunusu</vt:lpstr>
      <vt:lpstr>PowerPoint Sunusu</vt:lpstr>
      <vt:lpstr>PowerPoint Sunusu</vt:lpstr>
      <vt:lpstr>2.3. Aktivite (Faaliyet)</vt:lpstr>
      <vt:lpstr>PowerPoint Sunusu</vt:lpstr>
      <vt:lpstr>2.4. Pedagojik Amaç</vt:lpstr>
      <vt:lpstr>PowerPoint Sunusu</vt:lpstr>
      <vt:lpstr>PowerPoint Sunusu</vt:lpstr>
      <vt:lpstr>PowerPoint Sunusu</vt:lpstr>
      <vt:lpstr>2.5. Pedagojik Ortam Tasarımı</vt:lpstr>
      <vt:lpstr>PowerPoint Sunusu</vt:lpstr>
      <vt:lpstr>2-Eğitim Yazılımı Kavramları 2.1.Bilgisayar Tabanlı Pedagojik Ortam</vt:lpstr>
      <vt:lpstr>PowerPoint Sunusu</vt:lpstr>
      <vt:lpstr>2.2. Eğitim Yazılımı</vt:lpstr>
      <vt:lpstr>2.2.1 Örnekler</vt:lpstr>
      <vt:lpstr>PowerPoint Sunusu</vt:lpstr>
      <vt:lpstr>PowerPoint Sunusu</vt:lpstr>
      <vt:lpstr>PowerPoint Sunusu</vt:lpstr>
      <vt:lpstr>PowerPoint Sunusu</vt:lpstr>
      <vt:lpstr>2.2.2. Teknik Boyutlar</vt:lpstr>
      <vt:lpstr>2.3 Pedagojik-ortam destek yazılımı</vt:lpstr>
      <vt:lpstr>2.4. Yazılımın Pedagojik Mantığı/Gerekçesi</vt:lpstr>
      <vt:lpstr>2.5. Teknoloji Destekli/ile Zenginleştirilmiş Öğrenme</vt:lpstr>
      <vt:lpstr>3. Önemli Boyutlar ve Dikkate Alınması Gereken Konular</vt:lpstr>
      <vt:lpstr>3.1.1 Pedagojik Hedefler ve Öğrenme Hedefleri</vt:lpstr>
      <vt:lpstr>3.1.2 Ara Hedefler ve Yönergeler</vt:lpstr>
      <vt:lpstr>3.1.3 Pedagojik Hedefler, Öğrenme Hedefleri ve Tasarım Değerlendirmesi</vt:lpstr>
      <vt:lpstr>3.3. Sunulan Bölümün Özeti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Bilgisayar Bilimleri ve Eğitim Yazılımı Tasarımı</dc:title>
  <dc:creator>win8</dc:creator>
  <cp:lastModifiedBy>Toshiba</cp:lastModifiedBy>
  <cp:revision>113</cp:revision>
  <dcterms:created xsi:type="dcterms:W3CDTF">2017-03-04T09:15:55Z</dcterms:created>
  <dcterms:modified xsi:type="dcterms:W3CDTF">2021-03-17T12:56:42Z</dcterms:modified>
</cp:coreProperties>
</file>