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56" r:id="rId2"/>
    <p:sldId id="281" r:id="rId3"/>
    <p:sldId id="282" r:id="rId4"/>
    <p:sldId id="258" r:id="rId5"/>
    <p:sldId id="259" r:id="rId6"/>
    <p:sldId id="260" r:id="rId7"/>
    <p:sldId id="283" r:id="rId8"/>
    <p:sldId id="261" r:id="rId9"/>
    <p:sldId id="284" r:id="rId10"/>
    <p:sldId id="290" r:id="rId11"/>
    <p:sldId id="262" r:id="rId12"/>
    <p:sldId id="287" r:id="rId13"/>
    <p:sldId id="288" r:id="rId14"/>
    <p:sldId id="289" r:id="rId15"/>
    <p:sldId id="285" r:id="rId16"/>
    <p:sldId id="291" r:id="rId17"/>
    <p:sldId id="292" r:id="rId18"/>
    <p:sldId id="293" r:id="rId19"/>
    <p:sldId id="294" r:id="rId20"/>
    <p:sldId id="286" r:id="rId21"/>
    <p:sldId id="295" r:id="rId22"/>
    <p:sldId id="296" r:id="rId23"/>
    <p:sldId id="302" r:id="rId24"/>
    <p:sldId id="299" r:id="rId25"/>
    <p:sldId id="300" r:id="rId26"/>
    <p:sldId id="301" r:id="rId27"/>
    <p:sldId id="297" r:id="rId28"/>
    <p:sldId id="298" r:id="rId29"/>
    <p:sldId id="308" r:id="rId30"/>
    <p:sldId id="303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E1ED-025C-494B-8A7C-6EE3BF613952}" type="datetimeFigureOut">
              <a:rPr lang="tr-TR" smtClean="0"/>
              <a:pPr/>
              <a:t>24.03.2021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5348-5338-4530-9EF8-6C4E54CDD32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E1ED-025C-494B-8A7C-6EE3BF613952}" type="datetimeFigureOut">
              <a:rPr lang="tr-TR" smtClean="0"/>
              <a:pPr/>
              <a:t>24.03.2021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5348-5338-4530-9EF8-6C4E54CDD32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774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E1ED-025C-494B-8A7C-6EE3BF613952}" type="datetimeFigureOut">
              <a:rPr lang="tr-TR" smtClean="0"/>
              <a:pPr/>
              <a:t>24.03.2021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5348-5338-4530-9EF8-6C4E54CDD32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22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E1ED-025C-494B-8A7C-6EE3BF613952}" type="datetimeFigureOut">
              <a:rPr lang="tr-TR" smtClean="0"/>
              <a:pPr/>
              <a:t>24.03.2021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5348-5338-4530-9EF8-6C4E54CDD32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000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E1ED-025C-494B-8A7C-6EE3BF613952}" type="datetimeFigureOut">
              <a:rPr lang="tr-TR" smtClean="0"/>
              <a:pPr/>
              <a:t>24.03.2021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5348-5338-4530-9EF8-6C4E54CDD32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5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E1ED-025C-494B-8A7C-6EE3BF613952}" type="datetimeFigureOut">
              <a:rPr lang="tr-TR" smtClean="0"/>
              <a:pPr/>
              <a:t>24.03.2021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5348-5338-4530-9EF8-6C4E54CDD32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341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E1ED-025C-494B-8A7C-6EE3BF613952}" type="datetimeFigureOut">
              <a:rPr lang="tr-TR" smtClean="0"/>
              <a:pPr/>
              <a:t>24.03.2021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5348-5338-4530-9EF8-6C4E54CDD32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165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E1ED-025C-494B-8A7C-6EE3BF613952}" type="datetimeFigureOut">
              <a:rPr lang="tr-TR" smtClean="0"/>
              <a:pPr/>
              <a:t>24.03.2021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5348-5338-4530-9EF8-6C4E54CDD32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300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E1ED-025C-494B-8A7C-6EE3BF613952}" type="datetimeFigureOut">
              <a:rPr lang="tr-TR" smtClean="0"/>
              <a:pPr/>
              <a:t>24.03.2021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5348-5338-4530-9EF8-6C4E54CDD32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357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D0E1ED-025C-494B-8A7C-6EE3BF613952}" type="datetimeFigureOut">
              <a:rPr lang="tr-TR" smtClean="0"/>
              <a:pPr/>
              <a:t>24.03.2021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A5348-5338-4530-9EF8-6C4E54CDD32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116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E1ED-025C-494B-8A7C-6EE3BF613952}" type="datetimeFigureOut">
              <a:rPr lang="tr-TR" smtClean="0"/>
              <a:pPr/>
              <a:t>24.03.2021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5348-5338-4530-9EF8-6C4E54CDD32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27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D0E1ED-025C-494B-8A7C-6EE3BF613952}" type="datetimeFigureOut">
              <a:rPr lang="tr-TR" smtClean="0"/>
              <a:pPr/>
              <a:t>24.03.2021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BA5348-5338-4530-9EF8-6C4E54CDD32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7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Perspektiflerdeki </a:t>
            </a:r>
            <a:r>
              <a:rPr lang="tr-TR"/>
              <a:t>Farkları </a:t>
            </a:r>
            <a:r>
              <a:rPr lang="tr-TR" smtClean="0"/>
              <a:t>Anlamak-1</a:t>
            </a:r>
            <a:r>
              <a:rPr lang="tr-TR" dirty="0"/>
              <a:t/>
            </a:r>
            <a:br>
              <a:rPr lang="tr-TR" dirty="0"/>
            </a:br>
            <a:r>
              <a:rPr lang="tr-TR" sz="2000" dirty="0"/>
              <a:t>Bu bölüm, eğitsel yazılım tasarımı </a:t>
            </a:r>
            <a:r>
              <a:rPr lang="tr-TR" sz="2000" dirty="0" smtClean="0"/>
              <a:t>konuları göz </a:t>
            </a:r>
            <a:r>
              <a:rPr lang="tr-TR" sz="2000" dirty="0"/>
              <a:t>önüne alındığında özellikle yanlış anlamalara yol açabilecek belirli boyutları vurgular ve analiz eder.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460578" cy="1143000"/>
          </a:xfrm>
        </p:spPr>
        <p:txBody>
          <a:bodyPr/>
          <a:lstStyle/>
          <a:p>
            <a:r>
              <a:rPr lang="tr-TR" dirty="0" smtClean="0"/>
              <a:t>Doç. Dr. Özcan Özyurt, </a:t>
            </a:r>
            <a:r>
              <a:rPr lang="tr-TR" dirty="0" err="1" smtClean="0"/>
              <a:t>ktü</a:t>
            </a:r>
            <a:r>
              <a:rPr lang="tr-TR" dirty="0" smtClean="0"/>
              <a:t>, yazılım mühendisliği bölümü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1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 Ortamların Analizi: Bir 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39925" cy="4023360"/>
          </a:xfrm>
        </p:spPr>
        <p:txBody>
          <a:bodyPr/>
          <a:lstStyle/>
          <a:p>
            <a:r>
              <a:rPr lang="tr-TR" dirty="0"/>
              <a:t>Bölüm 1'de sunulan örnekler </a:t>
            </a:r>
            <a:r>
              <a:rPr lang="tr-TR" dirty="0" smtClean="0"/>
              <a:t>TZO ortamlarının </a:t>
            </a:r>
            <a:r>
              <a:rPr lang="tr-TR" dirty="0"/>
              <a:t>radikal olarak farklı perspektifler içinde analiz edilebileceğini göstermektedir.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Bu </a:t>
            </a:r>
            <a:r>
              <a:rPr lang="tr-TR" dirty="0"/>
              <a:t>bölümde, verilen bir ortamın iki farklı analizini </a:t>
            </a:r>
            <a:r>
              <a:rPr lang="tr-TR" dirty="0" smtClean="0"/>
              <a:t>zıtlaştırarak/karşılaştırarak </a:t>
            </a:r>
            <a:r>
              <a:rPr lang="tr-TR" dirty="0"/>
              <a:t>bu çeşitliliği örneklendiriyoruz.</a:t>
            </a:r>
          </a:p>
        </p:txBody>
      </p:sp>
    </p:spTree>
    <p:extLst>
      <p:ext uri="{BB962C8B-B14F-4D97-AF65-F5344CB8AC3E}">
        <p14:creationId xmlns:p14="http://schemas.microsoft.com/office/powerpoint/2010/main" val="214844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6724696" cy="4356762"/>
          </a:xfrm>
        </p:spPr>
        <p:txBody>
          <a:bodyPr>
            <a:normAutofit fontScale="92500" lnSpcReduction="20000"/>
          </a:bodyPr>
          <a:lstStyle/>
          <a:p>
            <a:endParaRPr lang="tr-TR" dirty="0" smtClean="0"/>
          </a:p>
          <a:p>
            <a:r>
              <a:rPr lang="tr-TR" dirty="0" smtClean="0"/>
              <a:t>«Kesirlerde toplama» öğrenilmesini </a:t>
            </a:r>
            <a:r>
              <a:rPr lang="tr-TR" dirty="0"/>
              <a:t>desteklemek için eğitim yazılımı oluşturmakla </a:t>
            </a:r>
            <a:r>
              <a:rPr lang="tr-TR" dirty="0" smtClean="0"/>
              <a:t>ilgili bir örnek üzerinde düşünelim. </a:t>
            </a:r>
          </a:p>
          <a:p>
            <a:r>
              <a:rPr lang="tr-TR" dirty="0" smtClean="0"/>
              <a:t>Yazılım, kesirlerde toplama alıştırmalarının </a:t>
            </a:r>
            <a:r>
              <a:rPr lang="tr-TR" dirty="0"/>
              <a:t>ortaklaşa çözülmesinde çevrimiçi </a:t>
            </a:r>
            <a:r>
              <a:rPr lang="tr-TR" dirty="0" smtClean="0"/>
              <a:t>öğrencileri </a:t>
            </a:r>
            <a:r>
              <a:rPr lang="tr-TR" dirty="0"/>
              <a:t>destekleyecek bir sistem </a:t>
            </a:r>
            <a:r>
              <a:rPr lang="tr-TR" dirty="0" smtClean="0"/>
              <a:t>oluşturmak amacı güdecektir.</a:t>
            </a:r>
          </a:p>
          <a:p>
            <a:r>
              <a:rPr lang="tr-TR" dirty="0" smtClean="0"/>
              <a:t>Bu ortamın </a:t>
            </a:r>
            <a:r>
              <a:rPr lang="tr-TR" dirty="0"/>
              <a:t>sunulma şekli, çok genel ve belirsizdir, bu nedenle çok çeşitli </a:t>
            </a:r>
            <a:r>
              <a:rPr lang="tr-TR" dirty="0" smtClean="0"/>
              <a:t>gerçeklemelere izin </a:t>
            </a:r>
            <a:r>
              <a:rPr lang="tr-TR" dirty="0"/>
              <a:t>verir</a:t>
            </a:r>
            <a:r>
              <a:rPr lang="tr-TR" dirty="0" smtClean="0"/>
              <a:t>. Burada iki bakış açısı ile analiz yapılacaktır:</a:t>
            </a:r>
          </a:p>
          <a:p>
            <a:endParaRPr lang="tr-TR" dirty="0" smtClean="0"/>
          </a:p>
          <a:p>
            <a:r>
              <a:rPr lang="tr-TR" dirty="0" smtClean="0"/>
              <a:t>Genel </a:t>
            </a:r>
            <a:r>
              <a:rPr lang="tr-TR" dirty="0" err="1" smtClean="0"/>
              <a:t>Pedagojk</a:t>
            </a:r>
            <a:r>
              <a:rPr lang="tr-TR" dirty="0" smtClean="0"/>
              <a:t> </a:t>
            </a:r>
            <a:r>
              <a:rPr lang="tr-TR" dirty="0" smtClean="0"/>
              <a:t>Analiz: </a:t>
            </a:r>
            <a:r>
              <a:rPr lang="tr-TR" dirty="0" smtClean="0"/>
              <a:t>A</a:t>
            </a:r>
          </a:p>
          <a:p>
            <a:r>
              <a:rPr lang="tr-TR" dirty="0" smtClean="0"/>
              <a:t>Alana özgü </a:t>
            </a:r>
            <a:r>
              <a:rPr lang="tr-TR" dirty="0" smtClean="0"/>
              <a:t>Pedagojik Analiz: </a:t>
            </a:r>
            <a:r>
              <a:rPr lang="tr-TR" dirty="0" smtClean="0"/>
              <a:t>B</a:t>
            </a:r>
          </a:p>
          <a:p>
            <a:endParaRPr lang="tr-TR" dirty="0" smtClean="0"/>
          </a:p>
          <a:p>
            <a:r>
              <a:rPr lang="tr-TR" dirty="0"/>
              <a:t>(</a:t>
            </a:r>
            <a:r>
              <a:rPr lang="tr-TR" dirty="0" smtClean="0"/>
              <a:t>teknik analizle de içerecek şekilde)</a:t>
            </a:r>
            <a:endParaRPr lang="tr-TR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898" y="2628900"/>
            <a:ext cx="3862797" cy="25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9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 Genel ve Alana Özgü Bir </a:t>
            </a:r>
            <a:r>
              <a:rPr lang="es-ES" dirty="0" smtClean="0"/>
              <a:t>Analiz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3200" i="1" dirty="0" smtClean="0"/>
              <a:t>2.1.1 Analiz A</a:t>
            </a:r>
            <a:endParaRPr lang="tr-TR" sz="3200" i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7661130" cy="4356762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[Pedagojik Analiz A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endParaRPr lang="tr-TR" dirty="0"/>
          </a:p>
          <a:p>
            <a:r>
              <a:rPr lang="tr-TR" dirty="0" smtClean="0"/>
              <a:t>• </a:t>
            </a:r>
            <a:r>
              <a:rPr lang="tr-TR" dirty="0"/>
              <a:t>Rastgele grup oluşturma</a:t>
            </a:r>
          </a:p>
          <a:p>
            <a:r>
              <a:rPr lang="tr-TR" dirty="0" smtClean="0"/>
              <a:t>• </a:t>
            </a:r>
            <a:r>
              <a:rPr lang="tr-TR" dirty="0"/>
              <a:t>Gruplara egzersiz sunun</a:t>
            </a:r>
          </a:p>
          <a:p>
            <a:r>
              <a:rPr lang="tr-TR" dirty="0" smtClean="0"/>
              <a:t>• </a:t>
            </a:r>
            <a:r>
              <a:rPr lang="tr-TR" dirty="0"/>
              <a:t>Gruplara kesirlerin eklenmesiyle ilgili bazı metinsel kaynaklara erişim sağlama (kurs, çözülmüş alıştırmalar, vb.)</a:t>
            </a:r>
          </a:p>
          <a:p>
            <a:r>
              <a:rPr lang="tr-TR" dirty="0" smtClean="0"/>
              <a:t>• </a:t>
            </a:r>
            <a:r>
              <a:rPr lang="tr-TR" dirty="0"/>
              <a:t>Gruplara işbirlikçi araçlar sağlamak</a:t>
            </a:r>
          </a:p>
          <a:p>
            <a:r>
              <a:rPr lang="tr-TR" dirty="0" smtClean="0"/>
              <a:t>• </a:t>
            </a:r>
            <a:r>
              <a:rPr lang="tr-TR" dirty="0"/>
              <a:t>Gruplara çözümlerini öğretmene göndermeleri için araçlar </a:t>
            </a:r>
            <a:r>
              <a:rPr lang="tr-TR" dirty="0" smtClean="0"/>
              <a:t>sağlamak</a:t>
            </a:r>
          </a:p>
          <a:p>
            <a:endParaRPr lang="tr-TR" dirty="0" smtClean="0"/>
          </a:p>
          <a:p>
            <a:r>
              <a:rPr lang="tr-TR" dirty="0" smtClean="0"/>
              <a:t>Bu</a:t>
            </a:r>
            <a:r>
              <a:rPr lang="tr-TR" dirty="0"/>
              <a:t>, aşağıdaki gibi gerekli yazılım özelliklerinin ve özelliklerinin analizine yol açabilir: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603" y="1845734"/>
            <a:ext cx="2647950" cy="17240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190" y="4024115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4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[Teknik Analiz A]</a:t>
            </a:r>
          </a:p>
          <a:p>
            <a:r>
              <a:rPr lang="tr-TR" b="1" dirty="0" smtClean="0"/>
              <a:t>• </a:t>
            </a:r>
            <a:r>
              <a:rPr lang="tr-TR" b="1" dirty="0"/>
              <a:t>Erişilebilirlik özellikleri:</a:t>
            </a:r>
          </a:p>
          <a:p>
            <a:r>
              <a:rPr lang="tr-TR" dirty="0"/>
              <a:t>- Kaynaklara erişim sağlayan ortak kaynaklar yönetim sistemi (alıştırmalar, kurslar, vb.)</a:t>
            </a:r>
          </a:p>
          <a:p>
            <a:r>
              <a:rPr lang="tr-TR" dirty="0"/>
              <a:t>- İş akışı / veri akışı (kaynaklara erişimin kontrolü)</a:t>
            </a:r>
          </a:p>
          <a:p>
            <a:endParaRPr lang="tr-TR" dirty="0"/>
          </a:p>
          <a:p>
            <a:r>
              <a:rPr lang="tr-TR" b="1" dirty="0"/>
              <a:t>• İletişim özellikleri:</a:t>
            </a:r>
          </a:p>
          <a:p>
            <a:r>
              <a:rPr lang="tr-TR" dirty="0"/>
              <a:t>- Senkron ve / veya asenkron iletişim araçları (ör. Sohbet veya forum)</a:t>
            </a:r>
          </a:p>
          <a:p>
            <a:r>
              <a:rPr lang="tr-TR" dirty="0"/>
              <a:t>- Ortak çalışma aracı (ör. Beyaz tahta)</a:t>
            </a:r>
          </a:p>
          <a:p>
            <a:r>
              <a:rPr lang="tr-TR" dirty="0"/>
              <a:t>- Dosya aktarım sistemi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70" y="3857414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5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i="1" dirty="0" smtClean="0"/>
              <a:t>2.1.2 </a:t>
            </a:r>
            <a:r>
              <a:rPr lang="tr-TR" sz="3200" i="1" dirty="0"/>
              <a:t>Analiz B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[Pedagojik Analiz B]</a:t>
            </a:r>
          </a:p>
          <a:p>
            <a:r>
              <a:rPr lang="tr-TR" dirty="0"/>
              <a:t>• Kesir kavramına ilişkin alana bağımlı (matematiksel) bir analiz yap, bu kavram müfredatta niçin ve nasıl öğretiliyor, ve öğrenciler bu konuyu öğrenirken ne tür epistemolojik zorluklar yaşıyor</a:t>
            </a:r>
            <a:r>
              <a:rPr lang="tr-TR" dirty="0" smtClean="0"/>
              <a:t>! Bunları belirleyin.</a:t>
            </a:r>
            <a:endParaRPr lang="tr-TR" dirty="0"/>
          </a:p>
          <a:p>
            <a:r>
              <a:rPr lang="tr-TR" dirty="0"/>
              <a:t>• Alana özgü kavramlar, yanlış anlamalar ve bilgi yapılandırma süreçlerini genişletin ve kavram yanılgılarını ortadan nasıl kaldırılacağını </a:t>
            </a:r>
            <a:r>
              <a:rPr lang="tr-TR" dirty="0" smtClean="0"/>
              <a:t>açıklayın.</a:t>
            </a:r>
            <a:endParaRPr lang="tr-TR" dirty="0"/>
          </a:p>
          <a:p>
            <a:r>
              <a:rPr lang="tr-TR" dirty="0"/>
              <a:t>• Hangi egzersizlerin öğrencinin bilgisini sorgulaması için, doğru kavramları güçlendirmek için, yanlış anlamaları (kavram yanılgılarını) ortadan kaldırabileceğini belirleyin</a:t>
            </a:r>
            <a:r>
              <a:rPr lang="tr-TR" dirty="0" smtClean="0"/>
              <a:t>.</a:t>
            </a:r>
          </a:p>
          <a:p>
            <a:r>
              <a:rPr lang="tr-TR" dirty="0" smtClean="0"/>
              <a:t>• Anlamaları</a:t>
            </a:r>
            <a:r>
              <a:rPr lang="tr-TR" dirty="0"/>
              <a:t>, kavram yanılgıları ve/veya bilgi yapılandırma süreçleri farklı olan öğrencileri, ön bilgileri yada bireysel performanslarına göre gruplayın.</a:t>
            </a:r>
          </a:p>
          <a:p>
            <a:r>
              <a:rPr lang="tr-TR" dirty="0"/>
              <a:t>• Gruplara, öğrencilerin </a:t>
            </a:r>
            <a:r>
              <a:rPr lang="tr-TR" dirty="0" err="1"/>
              <a:t>epistemik</a:t>
            </a:r>
            <a:r>
              <a:rPr lang="tr-TR" dirty="0"/>
              <a:t> etkileşimlere girme şansını en üst düzeye çıkaran egzersizler </a:t>
            </a:r>
            <a:r>
              <a:rPr lang="tr-TR" dirty="0" smtClean="0"/>
              <a:t>sunun</a:t>
            </a:r>
          </a:p>
          <a:p>
            <a:r>
              <a:rPr lang="tr-TR" dirty="0" smtClean="0"/>
              <a:t>• </a:t>
            </a:r>
            <a:r>
              <a:rPr lang="tr-TR" dirty="0"/>
              <a:t>Grupların kesirler, hesap çalışması ve </a:t>
            </a:r>
            <a:r>
              <a:rPr lang="tr-TR" dirty="0" err="1"/>
              <a:t>epistemik</a:t>
            </a:r>
            <a:r>
              <a:rPr lang="tr-TR" dirty="0"/>
              <a:t> etkileşimlerine olanak sağlayın.</a:t>
            </a:r>
          </a:p>
          <a:p>
            <a:endParaRPr lang="tr-TR" dirty="0"/>
          </a:p>
          <a:p>
            <a:r>
              <a:rPr lang="tr-TR" dirty="0"/>
              <a:t>Bu, gerekli yazılım özelliklerinin analiz edilmesine neden olabilir: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313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[Teknik Analiz B]</a:t>
            </a:r>
          </a:p>
          <a:p>
            <a:r>
              <a:rPr lang="tr-TR" b="1" dirty="0" smtClean="0"/>
              <a:t>• Teşhis/Tanı </a:t>
            </a:r>
            <a:r>
              <a:rPr lang="tr-TR" b="1" dirty="0"/>
              <a:t>ve detaylandırma özellikleri:</a:t>
            </a:r>
          </a:p>
          <a:p>
            <a:r>
              <a:rPr lang="tr-TR" dirty="0" smtClean="0"/>
              <a:t>- </a:t>
            </a:r>
            <a:r>
              <a:rPr lang="tr-TR" dirty="0"/>
              <a:t>Çözümlerinin analizinden ön alıştırmalara kadar öğrencilerin modellerinin oluşturulmasına izin veren teşhis algoritması.</a:t>
            </a:r>
          </a:p>
          <a:p>
            <a:r>
              <a:rPr lang="tr-TR" dirty="0" smtClean="0"/>
              <a:t>- </a:t>
            </a:r>
            <a:r>
              <a:rPr lang="tr-TR" dirty="0"/>
              <a:t>Öğrencilerin modellerine ve alan bilgisi oluşturma süreçlerinin analizine göre gruplandırılmasını sağlayan eşleştirme algoritması.</a:t>
            </a:r>
          </a:p>
          <a:p>
            <a:r>
              <a:rPr lang="tr-TR" dirty="0" smtClean="0"/>
              <a:t>- </a:t>
            </a:r>
            <a:r>
              <a:rPr lang="tr-TR" dirty="0"/>
              <a:t>Öğrencilerin modelleri ve gruplarının kompozisyonuna göre ilgili alıştırmaların hazırlanması.</a:t>
            </a:r>
          </a:p>
          <a:p>
            <a:r>
              <a:rPr lang="tr-TR" b="1" dirty="0" smtClean="0"/>
              <a:t>• </a:t>
            </a:r>
            <a:r>
              <a:rPr lang="tr-TR" b="1" dirty="0"/>
              <a:t>Düzenleme özellikleri:</a:t>
            </a:r>
          </a:p>
          <a:p>
            <a:r>
              <a:rPr lang="tr-TR" dirty="0"/>
              <a:t>- Etki alanına özgü epistemolojik analizle tanımlanan kavram ve kısıtlamalara dayalı kesirlerin spesifik editörü.</a:t>
            </a:r>
          </a:p>
          <a:p>
            <a:r>
              <a:rPr lang="tr-TR" b="1" dirty="0" smtClean="0"/>
              <a:t>• </a:t>
            </a:r>
            <a:r>
              <a:rPr lang="tr-TR" b="1" dirty="0"/>
              <a:t>İletişim özellikleri:</a:t>
            </a:r>
          </a:p>
          <a:p>
            <a:r>
              <a:rPr lang="tr-TR" dirty="0"/>
              <a:t>- Düzenleme aracı, örneğin, etki alanına özgü epistemolojik analize dayalı bir dizi cümle açıcısı veren sohbet aracı.</a:t>
            </a:r>
          </a:p>
        </p:txBody>
      </p:sp>
    </p:spTree>
    <p:extLst>
      <p:ext uri="{BB962C8B-B14F-4D97-AF65-F5344CB8AC3E}">
        <p14:creationId xmlns:p14="http://schemas.microsoft.com/office/powerpoint/2010/main" val="282410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2.2 Farklılıklar ve Öneriler</a:t>
            </a:r>
            <a:br>
              <a:rPr lang="tr-TR" dirty="0"/>
            </a:br>
            <a:r>
              <a:rPr lang="tr-TR" sz="3600" i="1" dirty="0"/>
              <a:t>2.2.1 Ortamın Tanımı ve Dikkate Alınan Hedefler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7483138" cy="4023360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Analiz A, </a:t>
            </a:r>
            <a:endParaRPr lang="tr-TR" dirty="0" smtClean="0"/>
          </a:p>
          <a:p>
            <a:r>
              <a:rPr lang="tr-TR" dirty="0" smtClean="0"/>
              <a:t>öğrenme </a:t>
            </a:r>
            <a:r>
              <a:rPr lang="tr-TR" dirty="0"/>
              <a:t>açısından daha </a:t>
            </a:r>
            <a:r>
              <a:rPr lang="tr-TR" dirty="0" smtClean="0"/>
              <a:t>fazlasını tanımlamayan </a:t>
            </a:r>
            <a:r>
              <a:rPr lang="tr-TR" dirty="0"/>
              <a:t>pedagojik bir hedefi (“alıştırmaların işbirlikçi çözülmesinde bir grup çevrimiçi öğrenciyi destekleme”) ele </a:t>
            </a:r>
            <a:r>
              <a:rPr lang="tr-TR" dirty="0" smtClean="0"/>
              <a:t>almaktadır.</a:t>
            </a:r>
          </a:p>
          <a:p>
            <a:endParaRPr lang="tr-TR" dirty="0"/>
          </a:p>
          <a:p>
            <a:r>
              <a:rPr lang="tr-TR" dirty="0"/>
              <a:t>Bu şekilde ele alındığında, bu analize göre oluşturulan bir sistemin değerlendirilmesi şu şekildedir: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öğrenciler </a:t>
            </a:r>
            <a:r>
              <a:rPr lang="tr-TR" dirty="0"/>
              <a:t>destekleniyor mu</a:t>
            </a:r>
            <a:r>
              <a:rPr lang="tr-TR" dirty="0" smtClean="0"/>
              <a:t>?</a:t>
            </a:r>
          </a:p>
          <a:p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geniş bir kavram olmaya devam etmektedir, ancak A analizi gerçekten yüzeysel bir nitelik taşımaktadır.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418" y="3195426"/>
            <a:ext cx="3448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1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6669612" cy="4023360"/>
          </a:xfrm>
        </p:spPr>
        <p:txBody>
          <a:bodyPr/>
          <a:lstStyle/>
          <a:p>
            <a:r>
              <a:rPr lang="tr-TR" dirty="0"/>
              <a:t>Analiz B,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geniş </a:t>
            </a:r>
            <a:r>
              <a:rPr lang="tr-TR" dirty="0"/>
              <a:t>“destek” kavramına özel bir anlam vermektedir: 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D</a:t>
            </a:r>
            <a:r>
              <a:rPr lang="tr-TR" dirty="0" smtClean="0"/>
              <a:t>estek</a:t>
            </a:r>
            <a:r>
              <a:rPr lang="tr-TR" dirty="0"/>
              <a:t>, </a:t>
            </a:r>
            <a:r>
              <a:rPr lang="tr-TR" dirty="0" smtClean="0"/>
              <a:t>kesirlerde toplama </a:t>
            </a:r>
            <a:r>
              <a:rPr lang="tr-TR" dirty="0"/>
              <a:t>öğrenirken öğrencilerin karşılaştığı </a:t>
            </a:r>
            <a:r>
              <a:rPr lang="tr-TR" dirty="0" err="1"/>
              <a:t>epistemik</a:t>
            </a:r>
            <a:r>
              <a:rPr lang="tr-TR" dirty="0"/>
              <a:t> engellerle ve işbirliği yaparken oluşabilecek </a:t>
            </a:r>
            <a:r>
              <a:rPr lang="tr-TR" dirty="0" err="1"/>
              <a:t>epistemik</a:t>
            </a:r>
            <a:r>
              <a:rPr lang="tr-TR" dirty="0"/>
              <a:t> etkileşimlerle ilgili olmalıdır.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842" y="2979316"/>
            <a:ext cx="3362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6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Bu</a:t>
            </a:r>
            <a:r>
              <a:rPr lang="tr-TR" dirty="0"/>
              <a:t>, öğrencilerin akranlarıyla etkileşime girerken mevcut anlayışlarının tutarlılığına veya uygunluğuna meydan okuyarak öğrencilerin bu engelleri aşması gerçeğini destekleyecek koşulların yaratılmasına ve mevcut bilgilerinin rafine edilmesine yol açar.</a:t>
            </a:r>
          </a:p>
        </p:txBody>
      </p:sp>
    </p:spTree>
    <p:extLst>
      <p:ext uri="{BB962C8B-B14F-4D97-AF65-F5344CB8AC3E}">
        <p14:creationId xmlns:p14="http://schemas.microsoft.com/office/powerpoint/2010/main" val="387878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Bununla birlikte, Analiz B'nin herhangi bir öğrenme hedefini açıkça belirtmediği fark edilebilir. </a:t>
            </a:r>
            <a:endParaRPr lang="tr-TR" dirty="0" smtClean="0"/>
          </a:p>
          <a:p>
            <a:r>
              <a:rPr lang="tr-TR" dirty="0" smtClean="0"/>
              <a:t>Ortamı </a:t>
            </a:r>
            <a:r>
              <a:rPr lang="tr-TR" dirty="0"/>
              <a:t>analiz edersek, iki farklı amaç </a:t>
            </a:r>
            <a:r>
              <a:rPr lang="tr-TR" dirty="0" smtClean="0"/>
              <a:t>vardır:</a:t>
            </a:r>
          </a:p>
          <a:p>
            <a:endParaRPr lang="tr-TR" dirty="0"/>
          </a:p>
          <a:p>
            <a:r>
              <a:rPr lang="tr-TR" dirty="0" smtClean="0"/>
              <a:t>- öğrencilerin </a:t>
            </a:r>
            <a:r>
              <a:rPr lang="tr-TR" dirty="0"/>
              <a:t>bilgilerine meydan okumasını sağlamaktır (bu, çözme ve </a:t>
            </a:r>
            <a:r>
              <a:rPr lang="tr-TR" dirty="0" err="1"/>
              <a:t>epistemik</a:t>
            </a:r>
            <a:r>
              <a:rPr lang="tr-TR" dirty="0"/>
              <a:t> etkileşim boyutları ile ilgili olarak daha da çözülebilir).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-öğrencilerin </a:t>
            </a:r>
            <a:r>
              <a:rPr lang="tr-TR" dirty="0"/>
              <a:t>hedeflenen bilgiyi geliştirmelerini sağlamaktır.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İkincisi </a:t>
            </a:r>
            <a:r>
              <a:rPr lang="tr-TR" dirty="0"/>
              <a:t>birincisinin </a:t>
            </a:r>
            <a:r>
              <a:rPr lang="tr-TR" dirty="0" smtClean="0"/>
              <a:t>mantığı/gerekçesidir.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379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91354"/>
          </a:xfrm>
        </p:spPr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7341640" cy="4023360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Eğitim yazılımı tasarımı çok farklı gerçeklere karşılık gelebilir. Sonuç olarak, birçok kavram ya da konu, bakış açılarına </a:t>
            </a:r>
            <a:r>
              <a:rPr lang="tr-TR" dirty="0" smtClean="0"/>
              <a:t>göre </a:t>
            </a:r>
            <a:r>
              <a:rPr lang="tr-TR" dirty="0"/>
              <a:t>farklı şekillerde ele alınabilir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Karışıklık veya yanlış anlama, aktörlerin disiplin geçmişlerinden kaynaklanıyor olabilir, ancak bu tek </a:t>
            </a:r>
            <a:r>
              <a:rPr lang="tr-TR" dirty="0" smtClean="0"/>
              <a:t>neden değildir.</a:t>
            </a:r>
          </a:p>
          <a:p>
            <a:endParaRPr lang="tr-TR" dirty="0"/>
          </a:p>
          <a:p>
            <a:r>
              <a:rPr lang="tr-TR" dirty="0"/>
              <a:t>Bu bölümde, </a:t>
            </a:r>
            <a:r>
              <a:rPr lang="tr-TR" dirty="0" smtClean="0"/>
              <a:t>perspektiflerdeki </a:t>
            </a:r>
            <a:r>
              <a:rPr lang="tr-TR" dirty="0"/>
              <a:t>farklılıklara yol açabilecek farklı boyutları </a:t>
            </a:r>
            <a:r>
              <a:rPr lang="tr-TR" dirty="0" smtClean="0"/>
              <a:t>aşağıdaki başlıklar altında incelenmiştir:</a:t>
            </a:r>
          </a:p>
          <a:p>
            <a:r>
              <a:rPr lang="tr-TR" dirty="0"/>
              <a:t>kullanılan kavramsallaştırma </a:t>
            </a:r>
            <a:r>
              <a:rPr lang="tr-TR" dirty="0" smtClean="0"/>
              <a:t>(1</a:t>
            </a:r>
            <a:r>
              <a:rPr lang="tr-TR" dirty="0"/>
              <a:t>), </a:t>
            </a:r>
            <a:r>
              <a:rPr lang="tr-TR" dirty="0" smtClean="0"/>
              <a:t>ortam analizinin </a:t>
            </a:r>
            <a:r>
              <a:rPr lang="tr-TR" dirty="0"/>
              <a:t>doğası </a:t>
            </a:r>
            <a:r>
              <a:rPr lang="tr-TR" dirty="0" smtClean="0"/>
              <a:t>(2) </a:t>
            </a:r>
            <a:r>
              <a:rPr lang="tr-TR" dirty="0"/>
              <a:t>ve etkilerin karmaşıklığı </a:t>
            </a:r>
            <a:r>
              <a:rPr lang="tr-TR" dirty="0" smtClean="0"/>
              <a:t>(3</a:t>
            </a:r>
            <a:r>
              <a:rPr lang="tr-TR" dirty="0"/>
              <a:t>), öğrencilerin etkin faaliyetlerine ilişkin belirsizlikler (Bölüm 4) </a:t>
            </a:r>
            <a:r>
              <a:rPr lang="tr-TR" dirty="0" smtClean="0"/>
              <a:t>ve disiplin </a:t>
            </a:r>
            <a:r>
              <a:rPr lang="tr-TR" dirty="0"/>
              <a:t>boyutları </a:t>
            </a:r>
            <a:r>
              <a:rPr lang="tr-TR" dirty="0" smtClean="0"/>
              <a:t>(5).  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845" y="1941399"/>
            <a:ext cx="3772155" cy="191601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292" y="4061453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71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Bununla birlikte, birincisi </a:t>
            </a:r>
            <a:r>
              <a:rPr lang="tr-TR" dirty="0" smtClean="0"/>
              <a:t>(özellikle etkileşim boyutu) yazılım </a:t>
            </a:r>
            <a:r>
              <a:rPr lang="tr-TR" dirty="0"/>
              <a:t>tasarımında dikkate alınmaktadır. Sistem, öğrencilerin profillerini tespit etmek ve onları eşleştirmek için tasarlanmıştır.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Mesela</a:t>
            </a:r>
            <a:r>
              <a:rPr lang="tr-TR" dirty="0"/>
              <a:t>, öğrencilerin mevcut görüşlerinin yetersiz olduğunu vurgulayan ipuçları vermez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Bu örnek, hangi pedagojik </a:t>
            </a:r>
            <a:r>
              <a:rPr lang="tr-TR" dirty="0" smtClean="0"/>
              <a:t>hedeflerin </a:t>
            </a:r>
            <a:r>
              <a:rPr lang="tr-TR" dirty="0"/>
              <a:t>ve nasıl ele alındığının ve Bölüm 2'de ortaya konulan farklı konuların açıklığa kavuşturulmasının önemini göstermektedir</a:t>
            </a:r>
            <a:r>
              <a:rPr lang="tr-TR" dirty="0" smtClean="0"/>
              <a:t>:</a:t>
            </a:r>
          </a:p>
          <a:p>
            <a:r>
              <a:rPr lang="tr-TR" dirty="0" smtClean="0"/>
              <a:t>farklı </a:t>
            </a:r>
            <a:r>
              <a:rPr lang="tr-TR" dirty="0"/>
              <a:t>pedagojik hedefler düşünülebilir, hedefler genellikle birbirine bağlıdır ve yazılım bu hedeflerin sadece bir kısmı ile ilgili olabilir </a:t>
            </a:r>
            <a:r>
              <a:rPr lang="tr-TR" dirty="0" smtClean="0"/>
              <a:t>(YPM kavramı!).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96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2.2.2 Pedagojik Analizlerin Doğası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 genel bir pedagojik analize dayanır: 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Ö</a:t>
            </a:r>
            <a:r>
              <a:rPr lang="tr-TR" dirty="0" smtClean="0"/>
              <a:t>ğretme </a:t>
            </a:r>
            <a:r>
              <a:rPr lang="tr-TR" dirty="0"/>
              <a:t>alanından bağımsız olarak, öğretme ve öğrenme konularını genel ilkeler düzeyinde ele alır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Örneğin, </a:t>
            </a:r>
            <a:r>
              <a:rPr lang="tr-TR" dirty="0" smtClean="0"/>
              <a:t>çalışılan </a:t>
            </a:r>
            <a:r>
              <a:rPr lang="tr-TR" dirty="0"/>
              <a:t>alan </a:t>
            </a:r>
            <a:r>
              <a:rPr lang="tr-TR" dirty="0" smtClean="0"/>
              <a:t>«ekoloji» </a:t>
            </a:r>
            <a:r>
              <a:rPr lang="tr-TR" dirty="0"/>
              <a:t>ise ve </a:t>
            </a:r>
            <a:r>
              <a:rPr lang="tr-TR" dirty="0" smtClean="0"/>
              <a:t>kesirlerde toplama değilse</a:t>
            </a:r>
            <a:r>
              <a:rPr lang="tr-TR" dirty="0"/>
              <a:t>, kullanılacak kaynakların türü dışında hiçbir şey </a:t>
            </a:r>
            <a:r>
              <a:rPr lang="tr-TR" dirty="0" smtClean="0"/>
              <a:t>değişmez 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2824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/>
              <a:t>B, bilginin inşasının disiplin özelliklerini dikkate alan bir seviyede öğretimi ele alan </a:t>
            </a:r>
            <a:r>
              <a:rPr lang="tr-TR" dirty="0" smtClean="0"/>
              <a:t>«ince taneli» </a:t>
            </a:r>
            <a:r>
              <a:rPr lang="tr-TR" dirty="0"/>
              <a:t>bir disiplin (bu durumda matematik) analizine dayanmaktadır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Bu analiz</a:t>
            </a:r>
            <a:r>
              <a:rPr lang="tr-TR" dirty="0"/>
              <a:t>; bir öğrenciye beklenen sonuçlara yol açacak bir </a:t>
            </a:r>
            <a:r>
              <a:rPr lang="tr-TR" dirty="0" err="1"/>
              <a:t>epistemik</a:t>
            </a:r>
            <a:r>
              <a:rPr lang="tr-TR" dirty="0"/>
              <a:t> ortam (sistem, akran) çatışmasının nasıl sunulacağını göz önünde </a:t>
            </a:r>
            <a:r>
              <a:rPr lang="tr-TR" dirty="0" smtClean="0"/>
              <a:t>bulundurarak, kavram </a:t>
            </a:r>
            <a:r>
              <a:rPr lang="tr-TR" dirty="0"/>
              <a:t>ve yanlış anlama, </a:t>
            </a:r>
            <a:r>
              <a:rPr lang="tr-TR" dirty="0" err="1"/>
              <a:t>epistemik</a:t>
            </a:r>
            <a:r>
              <a:rPr lang="tr-TR" dirty="0"/>
              <a:t> engel, bilişsel çatışma veya tartışma gibi belirli kavramlar ve bunların etki alanına bağlı örneklemeleri üzerine </a:t>
            </a:r>
            <a:r>
              <a:rPr lang="tr-TR" dirty="0" smtClean="0"/>
              <a:t>kuruludur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 smtClean="0"/>
              <a:t>öğrencilerin </a:t>
            </a:r>
            <a:r>
              <a:rPr lang="tr-TR" dirty="0"/>
              <a:t>bir </a:t>
            </a:r>
            <a:r>
              <a:rPr lang="tr-TR" dirty="0" err="1"/>
              <a:t>kesirin</a:t>
            </a:r>
            <a:r>
              <a:rPr lang="tr-TR" dirty="0"/>
              <a:t> ne olduğunu kavramsallaştırma şekli, kesir eklemeyi öğrenirken öğrencilerin karşılaştığı </a:t>
            </a:r>
            <a:r>
              <a:rPr lang="tr-TR" dirty="0" err="1"/>
              <a:t>epistemik</a:t>
            </a:r>
            <a:r>
              <a:rPr lang="tr-TR" dirty="0"/>
              <a:t> engeller vb.),</a:t>
            </a:r>
          </a:p>
        </p:txBody>
      </p:sp>
    </p:spTree>
    <p:extLst>
      <p:ext uri="{BB962C8B-B14F-4D97-AF65-F5344CB8AC3E}">
        <p14:creationId xmlns:p14="http://schemas.microsoft.com/office/powerpoint/2010/main" val="2277961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tr-TR" dirty="0" smtClean="0"/>
          </a:p>
          <a:p>
            <a:r>
              <a:rPr lang="tr-TR" dirty="0" smtClean="0"/>
              <a:t>Pedagojik </a:t>
            </a:r>
            <a:r>
              <a:rPr lang="tr-TR" dirty="0"/>
              <a:t>Analizler A ve </a:t>
            </a:r>
            <a:r>
              <a:rPr lang="tr-TR" dirty="0" smtClean="0"/>
              <a:t>B, </a:t>
            </a:r>
            <a:r>
              <a:rPr lang="tr-TR" dirty="0"/>
              <a:t>sadece ortamın olası analizleridir (aslında bir analizin öncüsü). </a:t>
            </a:r>
            <a:endParaRPr lang="tr-TR" dirty="0" smtClean="0"/>
          </a:p>
          <a:p>
            <a:r>
              <a:rPr lang="tr-TR" dirty="0" smtClean="0"/>
              <a:t>Her </a:t>
            </a:r>
            <a:r>
              <a:rPr lang="tr-TR" dirty="0"/>
              <a:t>ikisi de </a:t>
            </a:r>
            <a:r>
              <a:rPr lang="tr-TR" dirty="0" smtClean="0"/>
              <a:t>mantıklı </a:t>
            </a:r>
            <a:r>
              <a:rPr lang="tr-TR" dirty="0"/>
              <a:t>ve </a:t>
            </a:r>
            <a:r>
              <a:rPr lang="tr-TR" dirty="0" smtClean="0"/>
              <a:t>tartışılabilir.</a:t>
            </a:r>
          </a:p>
          <a:p>
            <a:endParaRPr lang="tr-TR" dirty="0"/>
          </a:p>
          <a:p>
            <a:r>
              <a:rPr lang="tr-TR" dirty="0"/>
              <a:t>Eğitimi düşünmenin altında yatan örtük </a:t>
            </a:r>
            <a:r>
              <a:rPr lang="tr-TR" dirty="0" smtClean="0"/>
              <a:t>yöntem:</a:t>
            </a:r>
          </a:p>
          <a:p>
            <a:r>
              <a:rPr lang="tr-TR" dirty="0"/>
              <a:t>Ö</a:t>
            </a:r>
            <a:r>
              <a:rPr lang="tr-TR" dirty="0" smtClean="0"/>
              <a:t>ğrencilere </a:t>
            </a:r>
            <a:r>
              <a:rPr lang="tr-TR" dirty="0"/>
              <a:t>ilgili kaynaklara erişim ve işbirliği yöntemleri nasıl sağlanır?</a:t>
            </a:r>
          </a:p>
          <a:p>
            <a:endParaRPr lang="tr-TR" dirty="0" smtClean="0"/>
          </a:p>
          <a:p>
            <a:r>
              <a:rPr lang="tr-TR" dirty="0" smtClean="0"/>
              <a:t>A gibi </a:t>
            </a:r>
            <a:r>
              <a:rPr lang="tr-TR" dirty="0" smtClean="0"/>
              <a:t>analizler, </a:t>
            </a:r>
            <a:r>
              <a:rPr lang="tr-TR" dirty="0" err="1" smtClean="0"/>
              <a:t>LMS'ler</a:t>
            </a:r>
            <a:r>
              <a:rPr lang="tr-TR" dirty="0" smtClean="0"/>
              <a:t> </a:t>
            </a:r>
            <a:r>
              <a:rPr lang="tr-TR" dirty="0"/>
              <a:t>gibi teknik altyapılarla eşleşir ve aslında bu tür analizler genellikle bir </a:t>
            </a:r>
            <a:r>
              <a:rPr lang="tr-TR" dirty="0" err="1"/>
              <a:t>LMS'nin</a:t>
            </a:r>
            <a:r>
              <a:rPr lang="tr-TR" dirty="0"/>
              <a:t> kullanılacağının önceden bilindiği gerçeğinden dolaylı olarak etkilenir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B gibi analizler tercihen örneğin </a:t>
            </a:r>
            <a:r>
              <a:rPr lang="tr-TR" dirty="0" err="1"/>
              <a:t>ITS'ler</a:t>
            </a:r>
            <a:r>
              <a:rPr lang="tr-TR" dirty="0"/>
              <a:t> veya mikro dünyalar oluştururken yapılır.</a:t>
            </a:r>
          </a:p>
        </p:txBody>
      </p:sp>
    </p:spTree>
    <p:extLst>
      <p:ext uri="{BB962C8B-B14F-4D97-AF65-F5344CB8AC3E}">
        <p14:creationId xmlns:p14="http://schemas.microsoft.com/office/powerpoint/2010/main" val="3822378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2.2.3. </a:t>
            </a:r>
            <a:r>
              <a:rPr lang="tr-TR" i="1"/>
              <a:t>Teknik Analizler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Teknik Analizler A ve B yine pedagojik analizlerin olası sonuçlarıdır.</a:t>
            </a:r>
          </a:p>
          <a:p>
            <a:endParaRPr lang="tr-TR" dirty="0"/>
          </a:p>
          <a:p>
            <a:r>
              <a:rPr lang="tr-TR" dirty="0"/>
              <a:t>Her ikisi de mantıklı ve tartışılabilir.</a:t>
            </a:r>
          </a:p>
          <a:p>
            <a:endParaRPr lang="tr-TR" dirty="0"/>
          </a:p>
          <a:p>
            <a:r>
              <a:rPr lang="tr-TR" dirty="0"/>
              <a:t>Bu pedagojik analizlerle tutarlı olmaları açısından sırasıyla Pedagojik Analiz A ve B'ye karşılık </a:t>
            </a:r>
            <a:r>
              <a:rPr lang="tr-TR" dirty="0" smtClean="0"/>
              <a:t>gelirler.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7219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7022151" cy="402336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A ve B analizleri çok farklı </a:t>
            </a:r>
            <a:r>
              <a:rPr lang="tr-TR" dirty="0" smtClean="0"/>
              <a:t>SPR (YPM)'</a:t>
            </a:r>
            <a:r>
              <a:rPr lang="tr-TR" dirty="0" err="1" smtClean="0"/>
              <a:t>lerin</a:t>
            </a:r>
            <a:r>
              <a:rPr lang="tr-TR" dirty="0" smtClean="0"/>
              <a:t> </a:t>
            </a:r>
            <a:r>
              <a:rPr lang="tr-TR" dirty="0"/>
              <a:t>düşünülmesine yol açar.</a:t>
            </a:r>
          </a:p>
          <a:p>
            <a:endParaRPr lang="tr-TR" dirty="0"/>
          </a:p>
          <a:p>
            <a:r>
              <a:rPr lang="tr-TR" dirty="0"/>
              <a:t>A vakasında, verilere erişim ve iletişim araçları açısından sorunlar göz önünde bulundurulur: </a:t>
            </a:r>
            <a:endParaRPr lang="tr-TR" dirty="0" smtClean="0"/>
          </a:p>
          <a:p>
            <a:r>
              <a:rPr lang="tr-TR" dirty="0"/>
              <a:t>akla gelen ilk şey, iş akışı ve veri akışı ile ilgili özelliklerdir, çünkü bu pedagojik analizin ayrıntı </a:t>
            </a:r>
            <a:r>
              <a:rPr lang="tr-TR" dirty="0" smtClean="0"/>
              <a:t>düzeyi</a:t>
            </a:r>
            <a:r>
              <a:rPr lang="tr-TR" dirty="0"/>
              <a:t> </a:t>
            </a:r>
            <a:r>
              <a:rPr lang="tr-TR" dirty="0" smtClean="0"/>
              <a:t>budur.</a:t>
            </a:r>
          </a:p>
          <a:p>
            <a:endParaRPr lang="tr-TR" dirty="0" smtClean="0"/>
          </a:p>
          <a:p>
            <a:r>
              <a:rPr lang="tr-TR" dirty="0"/>
              <a:t>B durumunda, bazı iş akışı ve veri akışı özellikleri de ele alınacaktır. Ancak bunlar </a:t>
            </a:r>
            <a:r>
              <a:rPr lang="tr-TR" dirty="0" smtClean="0"/>
              <a:t>çekirdek unsurlar değildir. Buradaki ana unsur, öğrencilere </a:t>
            </a:r>
            <a:r>
              <a:rPr lang="tr-TR" dirty="0"/>
              <a:t>bazı bilişsel çatışmalarla yüzleşmelerine ve alanın belirli bir şekilde kavramsallaştırılmasına yol açacak kavramsal </a:t>
            </a:r>
            <a:r>
              <a:rPr lang="tr-TR" dirty="0" smtClean="0"/>
              <a:t>bir çerçeve sunmaktır.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146" y="3101074"/>
            <a:ext cx="3990898" cy="13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7066219" cy="4023360"/>
          </a:xfrm>
        </p:spPr>
        <p:txBody>
          <a:bodyPr/>
          <a:lstStyle/>
          <a:p>
            <a:r>
              <a:rPr lang="tr-TR" dirty="0" smtClean="0"/>
              <a:t>Bunlara ek olarak, tasarım </a:t>
            </a:r>
            <a:r>
              <a:rPr lang="tr-TR" dirty="0"/>
              <a:t>sorunlarının diğer örneklerine farklı şekillerde etki eden:</a:t>
            </a:r>
          </a:p>
          <a:p>
            <a:endParaRPr lang="tr-TR" dirty="0"/>
          </a:p>
          <a:p>
            <a:r>
              <a:rPr lang="tr-TR" dirty="0"/>
              <a:t>• 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Yazılımın jenerikliği ve yeniden kullanılabilirlik boyutları. </a:t>
            </a:r>
            <a:r>
              <a:rPr lang="tr-TR" dirty="0"/>
              <a:t>Tipik olarak Analiz A, jenerik yapılar (</a:t>
            </a:r>
            <a:r>
              <a:rPr lang="tr-TR" dirty="0" err="1"/>
              <a:t>örn</a:t>
            </a:r>
            <a:r>
              <a:rPr lang="tr-TR" dirty="0"/>
              <a:t>., Bir LMS) kullanılarak uygulanabilir. Buna karşılık, Analiz B, spektrumu kısmen alanla ve kısmen öğrencilerin modellemesi gibi sorunların uygulanış şekliyle ilgili olan belirli özellikler gerektirir.</a:t>
            </a:r>
          </a:p>
        </p:txBody>
      </p:sp>
      <p:pic>
        <p:nvPicPr>
          <p:cNvPr id="1026" name="Picture 2" descr="Courses module development: LMS (discussing tools and techniqu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10" y="193116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aptive learning' in Higher Education | Scoop.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10" y="4354619"/>
            <a:ext cx="30194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14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Sistemin nasıl kullanıldığına verilen önem. </a:t>
            </a:r>
            <a:r>
              <a:rPr lang="tr-TR" dirty="0"/>
              <a:t>A durumunda, öğrencilerin bir iletişim aracını veya başka bir aracı kullanıp kullanmadığı, bu araçların kullanımının altında yatan belirli varsayımlar olmadığından büyük önem taşımamaktadır.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B </a:t>
            </a:r>
            <a:r>
              <a:rPr lang="tr-TR" dirty="0"/>
              <a:t>durumunda, sağlanan araçların özel anlamlar taşıdığı düşünülmektedir: öğrencilerin bu araçları kullanıp kullanmadıkları ve nasıl kullandıkları özellikle önemlidir.</a:t>
            </a:r>
          </a:p>
        </p:txBody>
      </p:sp>
    </p:spTree>
    <p:extLst>
      <p:ext uri="{BB962C8B-B14F-4D97-AF65-F5344CB8AC3E}">
        <p14:creationId xmlns:p14="http://schemas.microsoft.com/office/powerpoint/2010/main" val="3429231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Değerlendirme. </a:t>
            </a:r>
            <a:r>
              <a:rPr lang="tr-TR" dirty="0" smtClean="0"/>
              <a:t>Değerlendirmenin </a:t>
            </a:r>
            <a:r>
              <a:rPr lang="tr-TR" dirty="0"/>
              <a:t>işlenme şekli A ve B vakalarında çok farklıdır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(inşa edilen sistemin, elde edilen </a:t>
            </a:r>
            <a:r>
              <a:rPr lang="tr-TR" dirty="0" err="1" smtClean="0"/>
              <a:t>BTPO’nun</a:t>
            </a:r>
            <a:r>
              <a:rPr lang="tr-TR" dirty="0" smtClean="0"/>
              <a:t>, </a:t>
            </a:r>
            <a:r>
              <a:rPr lang="tr-TR" dirty="0"/>
              <a:t>öğrencilerin önerilen araçları kullanması veya tasarım kararlarının </a:t>
            </a:r>
            <a:r>
              <a:rPr lang="tr-TR" dirty="0" smtClean="0"/>
              <a:t>etkisi gibi)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9683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Pedagojik Analiz B'nin tasarım </a:t>
            </a:r>
            <a:r>
              <a:rPr lang="tr-TR" dirty="0" smtClean="0"/>
              <a:t>konularını nasıl </a:t>
            </a:r>
            <a:r>
              <a:rPr lang="tr-TR" dirty="0"/>
              <a:t>etkilediği göz önüne alındığında, bazı boyutların genel yaklaşımı kavramsallaştırmasına ve bazı yazılım bileşenlerinin </a:t>
            </a:r>
            <a:r>
              <a:rPr lang="tr-TR" dirty="0" smtClean="0"/>
              <a:t>detaylandırılmasına yardımcı </a:t>
            </a:r>
            <a:r>
              <a:rPr lang="tr-TR" dirty="0"/>
              <a:t>olduğu fark </a:t>
            </a:r>
            <a:r>
              <a:rPr lang="tr-TR" dirty="0" smtClean="0"/>
              <a:t>edilebilir </a:t>
            </a:r>
          </a:p>
          <a:p>
            <a:r>
              <a:rPr lang="tr-TR" dirty="0" smtClean="0"/>
              <a:t>(ör</a:t>
            </a:r>
            <a:r>
              <a:rPr lang="tr-TR" dirty="0"/>
              <a:t>. alan adı kavramlarının veya bilgi oluşturma süreçlerinin modellenmesi, </a:t>
            </a:r>
            <a:r>
              <a:rPr lang="tr-TR" dirty="0" smtClean="0"/>
              <a:t>öğrencilerin </a:t>
            </a:r>
            <a:r>
              <a:rPr lang="tr-TR" dirty="0"/>
              <a:t>bilişsel çatışmalarla nasıl karşılaşabileceğini veya bunları nasıl gruplandıracağını kavramsallaştırmasına yardımcı olur)</a:t>
            </a:r>
          </a:p>
          <a:p>
            <a:endParaRPr lang="tr-TR" dirty="0"/>
          </a:p>
          <a:p>
            <a:r>
              <a:rPr lang="tr-TR" dirty="0"/>
              <a:t>ve ayrıca, bazı boyutlar yazılımda birleştirilir</a:t>
            </a:r>
          </a:p>
          <a:p>
            <a:endParaRPr lang="tr-TR" dirty="0"/>
          </a:p>
          <a:p>
            <a:r>
              <a:rPr lang="tr-TR" dirty="0"/>
              <a:t>(örneğin, cümle açıcılar).</a:t>
            </a:r>
          </a:p>
        </p:txBody>
      </p:sp>
    </p:spTree>
    <p:extLst>
      <p:ext uri="{BB962C8B-B14F-4D97-AF65-F5344CB8AC3E}">
        <p14:creationId xmlns:p14="http://schemas.microsoft.com/office/powerpoint/2010/main" val="355150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 Kavramlar ve Tanımlar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6889949" cy="4023360"/>
          </a:xfrm>
        </p:spPr>
        <p:txBody>
          <a:bodyPr/>
          <a:lstStyle/>
          <a:p>
            <a:r>
              <a:rPr lang="tr-TR" dirty="0"/>
              <a:t>Birçok öğretme veya öğrenme yaklaşımı vardır.</a:t>
            </a:r>
          </a:p>
          <a:p>
            <a:endParaRPr lang="tr-TR" dirty="0"/>
          </a:p>
          <a:p>
            <a:r>
              <a:rPr lang="tr-TR" dirty="0"/>
              <a:t>Farklı yaklaşımların farklı </a:t>
            </a:r>
            <a:r>
              <a:rPr lang="tr-TR" dirty="0" smtClean="0"/>
              <a:t>anlamları, birçok </a:t>
            </a:r>
            <a:r>
              <a:rPr lang="tr-TR" dirty="0"/>
              <a:t>yanlış </a:t>
            </a:r>
            <a:r>
              <a:rPr lang="tr-TR" dirty="0" smtClean="0"/>
              <a:t>anlamaya yol açabilir Dahası</a:t>
            </a:r>
            <a:r>
              <a:rPr lang="tr-TR" dirty="0"/>
              <a:t>, farklı kültürel boyutlar da </a:t>
            </a:r>
            <a:r>
              <a:rPr lang="tr-TR" dirty="0" smtClean="0"/>
              <a:t>karışıklık meydana getirmektedir.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Bundan sonra birkaç örnek inceleyeceğiz.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229" y="2238845"/>
            <a:ext cx="4073159" cy="171873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229" y="4350687"/>
            <a:ext cx="4115312" cy="17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38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 smtClean="0"/>
              <a:t>2.3. Sonuç</a:t>
            </a:r>
            <a:endParaRPr lang="tr-TR" i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6129785" cy="4023360"/>
          </a:xfrm>
        </p:spPr>
        <p:txBody>
          <a:bodyPr/>
          <a:lstStyle/>
          <a:p>
            <a:r>
              <a:rPr lang="tr-TR" dirty="0"/>
              <a:t>Bu bölümde, bir </a:t>
            </a:r>
            <a:r>
              <a:rPr lang="tr-TR" dirty="0" smtClean="0"/>
              <a:t>TZO projesinin </a:t>
            </a:r>
            <a:r>
              <a:rPr lang="tr-TR" dirty="0"/>
              <a:t>çok genel bir tanımını yaptık ve </a:t>
            </a:r>
            <a:r>
              <a:rPr lang="tr-TR" dirty="0" smtClean="0"/>
              <a:t>bunların farklı konu, durum </a:t>
            </a:r>
            <a:r>
              <a:rPr lang="tr-TR" dirty="0"/>
              <a:t>ve kavramları içeren çok farklı analiz türlerine yol açabileceğini gösterdik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A ve B analizleri birbirlerine göre kıyaslanarak eksiklikler ve farklılıklar görülebilir.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530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1.1 Örnekler</a:t>
            </a:r>
            <a:br>
              <a:rPr lang="tr-TR" dirty="0" smtClean="0"/>
            </a:br>
            <a:r>
              <a:rPr lang="tr-TR" sz="3200" i="1" dirty="0" smtClean="0"/>
              <a:t>1.1.1. Aktivite/Etkinlik</a:t>
            </a:r>
            <a:endParaRPr lang="tr-TR" sz="3200" i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7925534" cy="4023360"/>
          </a:xfrm>
        </p:spPr>
        <p:txBody>
          <a:bodyPr/>
          <a:lstStyle/>
          <a:p>
            <a:r>
              <a:rPr lang="tr-TR" dirty="0" smtClean="0"/>
              <a:t>Aktivite daha önce tanımlanmıştı!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Bu tanıma göre, bu kavram öğrencilerden ne istendiği ile öğrencilerin ne yaptığının bir ayrımı olarak görülebilir.</a:t>
            </a:r>
          </a:p>
          <a:p>
            <a:endParaRPr lang="tr-TR" dirty="0" smtClean="0"/>
          </a:p>
          <a:p>
            <a:r>
              <a:rPr lang="tr-TR" dirty="0" smtClean="0"/>
              <a:t>Bu kavram çoğu zaman da «pedagojik aktivite» olarak adlandırılır. </a:t>
            </a:r>
          </a:p>
          <a:p>
            <a:r>
              <a:rPr lang="tr-TR" dirty="0"/>
              <a:t>Bu kullanım, öğrencilere sunulanlar ile gerçekte ne yaptıkları arasında ayrım yapar.</a:t>
            </a:r>
          </a:p>
        </p:txBody>
      </p:sp>
    </p:spTree>
    <p:extLst>
      <p:ext uri="{BB962C8B-B14F-4D97-AF65-F5344CB8AC3E}">
        <p14:creationId xmlns:p14="http://schemas.microsoft.com/office/powerpoint/2010/main" val="265261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i="1" dirty="0" smtClean="0"/>
              <a:t>1.1.2. Didaktikler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7793332" cy="4023360"/>
          </a:xfrm>
        </p:spPr>
        <p:txBody>
          <a:bodyPr/>
          <a:lstStyle/>
          <a:p>
            <a:r>
              <a:rPr lang="tr-TR" dirty="0"/>
              <a:t>Didaktik, genellikle, nasıl öğretileceğine ilişkin bilimsel çalışmayı belirten geniş bir terim olarak kullanılır.</a:t>
            </a:r>
          </a:p>
          <a:p>
            <a:endParaRPr lang="tr-TR" dirty="0"/>
          </a:p>
          <a:p>
            <a:r>
              <a:rPr lang="tr-TR" dirty="0" smtClean="0"/>
              <a:t>Alternatif </a:t>
            </a:r>
            <a:r>
              <a:rPr lang="tr-TR" dirty="0"/>
              <a:t>olarak, özellikle bazı Avrupa ülkelerinde, didaktik, belirli bir bilgi alanı içerisinde öğretim ve öğrenme sürecini ifade eder. Bu durum perspektifi önemli ölçüde </a:t>
            </a:r>
            <a:r>
              <a:rPr lang="tr-TR" dirty="0" smtClean="0"/>
              <a:t>değiştirmektedir.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043" y="2290379"/>
            <a:ext cx="3398957" cy="28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5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i="1" dirty="0" smtClean="0"/>
              <a:t>1.1.3. Ortam (</a:t>
            </a:r>
            <a:r>
              <a:rPr lang="tr-TR" sz="3200" i="1" dirty="0" err="1" smtClean="0"/>
              <a:t>Setting</a:t>
            </a:r>
            <a:r>
              <a:rPr lang="tr-TR" sz="3200" i="1" dirty="0" smtClean="0"/>
              <a:t>, Environment, </a:t>
            </a:r>
            <a:r>
              <a:rPr lang="tr-TR" sz="3200" i="1" dirty="0" err="1" smtClean="0"/>
              <a:t>Milieu</a:t>
            </a:r>
            <a:r>
              <a:rPr lang="tr-TR" sz="3200" i="1" dirty="0" smtClean="0"/>
              <a:t>)</a:t>
            </a:r>
            <a:endParaRPr lang="tr-TR" sz="3200" i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3"/>
            <a:ext cx="7143337" cy="4415729"/>
          </a:xfrm>
        </p:spPr>
        <p:txBody>
          <a:bodyPr>
            <a:normAutofit/>
          </a:bodyPr>
          <a:lstStyle/>
          <a:p>
            <a:r>
              <a:rPr lang="tr-TR" dirty="0" err="1" smtClean="0"/>
              <a:t>TZO’larda</a:t>
            </a:r>
            <a:r>
              <a:rPr lang="tr-TR" dirty="0" smtClean="0"/>
              <a:t> ortam (</a:t>
            </a:r>
            <a:r>
              <a:rPr lang="tr-TR" dirty="0" err="1" smtClean="0"/>
              <a:t>setting</a:t>
            </a:r>
            <a:r>
              <a:rPr lang="tr-TR" dirty="0" smtClean="0"/>
              <a:t>) kavramı çok geniş bir kavram olarak (aktivitenin gerçekleştiği genel bağlam) kullanılır. </a:t>
            </a:r>
          </a:p>
          <a:p>
            <a:r>
              <a:rPr lang="tr-TR" dirty="0" smtClean="0"/>
              <a:t>Pedagojik </a:t>
            </a:r>
            <a:r>
              <a:rPr lang="tr-TR" dirty="0"/>
              <a:t>amaçlar, görevler, aktörler, zamanlama, yer ya da öğretim ortamı </a:t>
            </a:r>
            <a:r>
              <a:rPr lang="tr-TR" dirty="0" smtClean="0"/>
              <a:t>gibi BTPO (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Pedagojical</a:t>
            </a:r>
            <a:r>
              <a:rPr lang="tr-TR" dirty="0" smtClean="0"/>
              <a:t> </a:t>
            </a:r>
            <a:r>
              <a:rPr lang="tr-TR" dirty="0" err="1" smtClean="0"/>
              <a:t>Setting</a:t>
            </a:r>
            <a:r>
              <a:rPr lang="tr-TR" dirty="0" smtClean="0"/>
              <a:t>) kavramlarına atıf yaparken bu kavram kullanılmaktadır.</a:t>
            </a:r>
          </a:p>
          <a:p>
            <a:endParaRPr lang="tr-TR" dirty="0" smtClean="0"/>
          </a:p>
          <a:p>
            <a:r>
              <a:rPr lang="tr-TR" dirty="0" smtClean="0"/>
              <a:t>Diğer bir bakış açısı ile, «</a:t>
            </a:r>
            <a:r>
              <a:rPr lang="tr-TR" dirty="0" err="1" smtClean="0"/>
              <a:t>epistemik</a:t>
            </a:r>
            <a:r>
              <a:rPr lang="tr-TR" dirty="0" smtClean="0"/>
              <a:t> ortam (</a:t>
            </a:r>
            <a:r>
              <a:rPr lang="tr-TR" dirty="0" err="1" smtClean="0"/>
              <a:t>milieu</a:t>
            </a:r>
            <a:r>
              <a:rPr lang="tr-TR" dirty="0" smtClean="0"/>
              <a:t>)» özellikle bir alana özgü öğrencilere sunulan kaynaklar veya </a:t>
            </a:r>
            <a:r>
              <a:rPr lang="tr-TR" dirty="0" err="1" smtClean="0"/>
              <a:t>organizasyonel</a:t>
            </a:r>
            <a:r>
              <a:rPr lang="tr-TR" dirty="0" smtClean="0"/>
              <a:t> özellikler olarak değerlendirilebilir. Böyle bir bağlamda, yapılandırmacı </a:t>
            </a:r>
            <a:r>
              <a:rPr lang="tr-TR" dirty="0"/>
              <a:t>bakış açısı “öğrenenler ortama uyum sağlayarak öğrenir” özel bir anlam kazanır ve yazılım </a:t>
            </a:r>
            <a:r>
              <a:rPr lang="tr-TR" dirty="0" err="1"/>
              <a:t>arayüzlerinin</a:t>
            </a:r>
            <a:r>
              <a:rPr lang="tr-TR" dirty="0"/>
              <a:t> </a:t>
            </a:r>
            <a:r>
              <a:rPr lang="tr-TR" dirty="0" err="1"/>
              <a:t>epistemik</a:t>
            </a:r>
            <a:r>
              <a:rPr lang="tr-TR" dirty="0"/>
              <a:t> boyutlarını öğrencilerin eylemlerinin veya önerilen ipuçlarının kontrolünü ele almaya yönlendirir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764" y="1845733"/>
            <a:ext cx="3057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3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Bilgisayar bilimlerinde;</a:t>
            </a:r>
          </a:p>
          <a:p>
            <a:r>
              <a:rPr lang="tr-TR" dirty="0" smtClean="0"/>
              <a:t>yazılım</a:t>
            </a:r>
            <a:r>
              <a:rPr lang="tr-TR" dirty="0"/>
              <a:t>, </a:t>
            </a:r>
            <a:endParaRPr lang="tr-TR" dirty="0" smtClean="0"/>
          </a:p>
          <a:p>
            <a:r>
              <a:rPr lang="tr-TR" dirty="0" smtClean="0"/>
              <a:t>bilgisayar </a:t>
            </a:r>
            <a:r>
              <a:rPr lang="tr-TR" dirty="0"/>
              <a:t>tabanlı sistem, </a:t>
            </a:r>
            <a:endParaRPr lang="tr-TR" dirty="0" smtClean="0"/>
          </a:p>
          <a:p>
            <a:r>
              <a:rPr lang="tr-TR" dirty="0" smtClean="0"/>
              <a:t>program </a:t>
            </a:r>
            <a:r>
              <a:rPr lang="tr-TR" dirty="0"/>
              <a:t>veya bilgisayar tabanlı ortam </a:t>
            </a:r>
            <a:r>
              <a:rPr lang="tr-TR" dirty="0" smtClean="0"/>
              <a:t>(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environment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terimleri </a:t>
            </a:r>
            <a:r>
              <a:rPr lang="tr-TR" dirty="0"/>
              <a:t>genellikle eşanlamlı olarak kullanılır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605" y="2425030"/>
            <a:ext cx="21240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i="1" dirty="0" smtClean="0"/>
              <a:t>1.1.4. Etkileşim</a:t>
            </a:r>
            <a:endParaRPr lang="tr-TR" sz="3200" i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6250971" cy="4023360"/>
          </a:xfrm>
        </p:spPr>
        <p:txBody>
          <a:bodyPr>
            <a:normAutofit/>
          </a:bodyPr>
          <a:lstStyle/>
          <a:p>
            <a:r>
              <a:rPr lang="tr-TR" dirty="0" smtClean="0"/>
              <a:t>Nihai örnek </a:t>
            </a:r>
            <a:r>
              <a:rPr lang="tr-TR" dirty="0"/>
              <a:t>olarak, etkileşim aşağıdakiler gibi çeşitli gerçekleri ifade edebilir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r>
              <a:rPr lang="tr-TR" dirty="0" smtClean="0"/>
              <a:t>Öğrenci-öğretmeni veya öğrenci-öğrenci </a:t>
            </a:r>
            <a:r>
              <a:rPr lang="tr-TR" dirty="0"/>
              <a:t>etkileşimi, </a:t>
            </a:r>
            <a:endParaRPr lang="tr-TR" dirty="0" smtClean="0"/>
          </a:p>
          <a:p>
            <a:r>
              <a:rPr lang="tr-TR" dirty="0" smtClean="0"/>
              <a:t>öğrenci-yazılım </a:t>
            </a:r>
            <a:r>
              <a:rPr lang="tr-TR" dirty="0"/>
              <a:t>etkileşimi veya </a:t>
            </a:r>
            <a:r>
              <a:rPr lang="tr-TR" dirty="0" smtClean="0"/>
              <a:t>öğrenen-</a:t>
            </a:r>
            <a:r>
              <a:rPr lang="tr-TR" dirty="0" err="1" smtClean="0"/>
              <a:t>epistemik</a:t>
            </a:r>
            <a:r>
              <a:rPr lang="tr-TR" dirty="0" smtClean="0"/>
              <a:t> </a:t>
            </a:r>
            <a:r>
              <a:rPr lang="tr-TR" dirty="0"/>
              <a:t>çevre etkileşimi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gibi </a:t>
            </a:r>
            <a:r>
              <a:rPr lang="tr-TR" dirty="0"/>
              <a:t>çeşitli gerçeklere atıfta bulunabilir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730" y="1886803"/>
            <a:ext cx="2428548" cy="181906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998" y="137160"/>
            <a:ext cx="2857500" cy="16002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254" y="426889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7319607" cy="4023360"/>
          </a:xfrm>
        </p:spPr>
        <p:txBody>
          <a:bodyPr>
            <a:normAutofit/>
          </a:bodyPr>
          <a:lstStyle/>
          <a:p>
            <a:r>
              <a:rPr lang="tr-TR" dirty="0"/>
              <a:t>Göz önüne alınan seviye de değişebilir. 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Örneğin, öğrenci-öğrenci etkileşimi ile ilgili olarak, 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eğer öğrencilerin bazı veri alışverişi yaptıklarını (örneğin, birbirlerine e-posta göndermeleri) göz önüne alırsa, “etkileşim” in ifade ettiği şey çok </a:t>
            </a:r>
            <a:r>
              <a:rPr lang="tr-TR" dirty="0" smtClean="0"/>
              <a:t>farklı; </a:t>
            </a:r>
            <a:endParaRPr lang="tr-TR" dirty="0"/>
          </a:p>
          <a:p>
            <a:r>
              <a:rPr lang="tr-TR" dirty="0" smtClean="0"/>
              <a:t>verilerin </a:t>
            </a:r>
            <a:r>
              <a:rPr lang="tr-TR" dirty="0"/>
              <a:t>ve temeldeki sürecin içeriği ve niteliği göz önünde bulundurulursa (örneğin, öğrencilerin söz konusu bilgi ile ilgili bazı konuları tartışmaları veya birbirlerinin önerileri üzerine inşa ettikleri gerçeği</a:t>
            </a:r>
            <a:r>
              <a:rPr lang="tr-TR" dirty="0" smtClean="0"/>
              <a:t>) çok farklıdır.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5391107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1532</TotalTime>
  <Words>1868</Words>
  <Application>Microsoft Office PowerPoint</Application>
  <PresentationFormat>Geniş ekran</PresentationFormat>
  <Paragraphs>185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Geçmişe bakış</vt:lpstr>
      <vt:lpstr>Perspektiflerdeki Farkları Anlamak-1 Bu bölüm, eğitsel yazılım tasarımı konuları göz önüne alındığında özellikle yanlış anlamalara yol açabilecek belirli boyutları vurgular ve analiz eder.</vt:lpstr>
      <vt:lpstr>Giriş</vt:lpstr>
      <vt:lpstr>1. Kavramlar ve Tanımlar</vt:lpstr>
      <vt:lpstr>1.1 Örnekler 1.1.1. Aktivite/Etkinlik</vt:lpstr>
      <vt:lpstr>1.1.2. Didaktikler</vt:lpstr>
      <vt:lpstr>1.1.3. Ortam (Setting, Environment, Milieu)</vt:lpstr>
      <vt:lpstr>PowerPoint Sunusu</vt:lpstr>
      <vt:lpstr>1.1.4. Etkileşim</vt:lpstr>
      <vt:lpstr>PowerPoint Sunusu</vt:lpstr>
      <vt:lpstr>2. Ortamların Analizi: Bir örnek</vt:lpstr>
      <vt:lpstr>PowerPoint Sunusu</vt:lpstr>
      <vt:lpstr>2.1 Genel ve Alana Özgü Bir Analiz 2.1.1 Analiz A</vt:lpstr>
      <vt:lpstr>PowerPoint Sunusu</vt:lpstr>
      <vt:lpstr>2.1.2 Analiz B</vt:lpstr>
      <vt:lpstr>PowerPoint Sunusu</vt:lpstr>
      <vt:lpstr>2.2 Farklılıklar ve Öneriler 2.2.1 Ortamın Tanımı ve Dikkate Alınan Hedefler</vt:lpstr>
      <vt:lpstr>PowerPoint Sunusu</vt:lpstr>
      <vt:lpstr>PowerPoint Sunusu</vt:lpstr>
      <vt:lpstr>PowerPoint Sunusu</vt:lpstr>
      <vt:lpstr>PowerPoint Sunusu</vt:lpstr>
      <vt:lpstr>2.2.2 Pedagojik Analizlerin Doğası</vt:lpstr>
      <vt:lpstr>PowerPoint Sunusu</vt:lpstr>
      <vt:lpstr>PowerPoint Sunusu</vt:lpstr>
      <vt:lpstr>2.2.3. Teknik Analizler</vt:lpstr>
      <vt:lpstr>PowerPoint Sunusu</vt:lpstr>
      <vt:lpstr>PowerPoint Sunusu</vt:lpstr>
      <vt:lpstr>PowerPoint Sunusu</vt:lpstr>
      <vt:lpstr>PowerPoint Sunusu</vt:lpstr>
      <vt:lpstr>PowerPoint Sunusu</vt:lpstr>
      <vt:lpstr>2.3. 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Bilimleri ve Eğitim Yazılımı Tasarımı</dc:title>
  <dc:creator>win8</dc:creator>
  <cp:lastModifiedBy>Toshiba</cp:lastModifiedBy>
  <cp:revision>175</cp:revision>
  <dcterms:created xsi:type="dcterms:W3CDTF">2017-03-04T09:15:55Z</dcterms:created>
  <dcterms:modified xsi:type="dcterms:W3CDTF">2021-03-24T12:50:00Z</dcterms:modified>
</cp:coreProperties>
</file>