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2" r:id="rId5"/>
    <p:sldId id="256" r:id="rId6"/>
    <p:sldId id="310" r:id="rId7"/>
    <p:sldId id="258" r:id="rId8"/>
    <p:sldId id="259" r:id="rId9"/>
    <p:sldId id="260" r:id="rId10"/>
    <p:sldId id="261" r:id="rId11"/>
    <p:sldId id="262" r:id="rId12"/>
    <p:sldId id="311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57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12F7A-7246-D013-9F2F-E5EAC972530A}" v="1" dt="2022-04-25T16:34:04.561"/>
    <p1510:client id="{B7DC3360-2AA6-4DCC-A856-0258951BB38A}" v="24" dt="2022-04-08T20:38:04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95D87C-17C1-4BC3-8AED-BD8960B0E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AE19A96-78F1-41D0-B625-C0D4001A9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BD08CB-CAE9-4486-B423-6C1986C8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4D04-F028-4A88-A0A2-28AE41248CA7}" type="datetimeFigureOut">
              <a:rPr lang="tr-TR" smtClean="0"/>
              <a:t>19.09.2024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DAA60F-3E71-4D0D-BC0A-D702C4E8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1B557FD-9A09-49C4-9887-064E288F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5B5-0CAB-46B5-805F-AEDC4C36FD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627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346B8D-16A2-45EC-9F6B-397E0BB4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A9AAFE7-9F10-4F3E-A7A6-6000D6751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8590EE-FF2B-4336-AD8C-1C4716A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4D04-F028-4A88-A0A2-28AE41248CA7}" type="datetimeFigureOut">
              <a:rPr lang="tr-TR" smtClean="0"/>
              <a:t>19.09.2024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BCE4D0-3EE1-4EB6-98BB-93BFB5C8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5671BB-2B22-4C2E-A28D-F1073BE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5B5-0CAB-46B5-805F-AEDC4C36FD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81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2628F90-E549-49CE-B832-3C515BC6E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8D47F60-9608-4BC0-9481-8FD37618E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AA0345-E472-4C06-AE34-23AD058B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4D04-F028-4A88-A0A2-28AE41248CA7}" type="datetimeFigureOut">
              <a:rPr lang="tr-TR" smtClean="0"/>
              <a:t>19.09.2024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F6EA38-D6A0-4443-AF5D-999DEA53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D85AD2-0BAD-457B-9CF6-64D51FD1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5B5-0CAB-46B5-805F-AEDC4C36FD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71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ABB0D-90AB-472D-BBA6-0215D1AC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44C4EB-620A-4EF7-A46E-51233CA8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B2F934-3BB9-4433-8CBD-A712798D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4D04-F028-4A88-A0A2-28AE41248CA7}" type="datetimeFigureOut">
              <a:rPr lang="tr-TR" smtClean="0"/>
              <a:t>19.09.2024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124FBF-A602-49D0-BEFB-BF77FA7D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5B85AF-ECE3-4EED-A3BE-0068A0F4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5B5-0CAB-46B5-805F-AEDC4C36FD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53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114A28-0778-4167-A5A6-5C9BFE6B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3D5BA1-4148-4E72-95E4-5EA33ABD6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0C8931-D34E-4A0C-A5FE-CCA22882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4D04-F028-4A88-A0A2-28AE41248CA7}" type="datetimeFigureOut">
              <a:rPr lang="tr-TR" smtClean="0"/>
              <a:t>19.09.2024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404B6B-4E20-4B35-BE73-7E310C2E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C2D8AC-4C3B-408A-B4D8-64C50177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5B5-0CAB-46B5-805F-AEDC4C36FD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33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286195-5D9D-48A3-9628-0EE40E1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1D9ED4-F4AC-4C25-A68E-044663BD1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C43006D-CC06-4E83-B5D8-B5567AB66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DDACA9C-A08C-431F-8E90-2EC484B5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4D04-F028-4A88-A0A2-28AE41248CA7}" type="datetimeFigureOut">
              <a:rPr lang="tr-TR" smtClean="0"/>
              <a:t>19.09.2024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C18CE8-082F-489C-8598-EC477DDE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A1D80C7-45B1-4DE6-A73B-16AE2AA5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5B5-0CAB-46B5-805F-AEDC4C36FD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67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EF5B7D-D4C2-445D-AD3A-7D6A8D7D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BD38448-820C-4BF8-AC9C-B346600C3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E4D8803-B887-4E60-8BFE-2583D2345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2F46F5C-2F07-4B4A-AA6A-E94F6434D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FF5FA94-3BF3-42B9-B47C-8A33C2B98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C24510D-BB2A-4349-AE1F-82FA0FC1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4D04-F028-4A88-A0A2-28AE41248CA7}" type="datetimeFigureOut">
              <a:rPr lang="tr-TR" smtClean="0"/>
              <a:t>19.09.2024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FBA4B85-C19D-4C97-95C6-185E0878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EE69B94-B0A0-407F-A5CA-ECD01122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5B5-0CAB-46B5-805F-AEDC4C36FD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099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E549C4-A733-41AC-97F4-4B244D43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7337407-C839-4270-B35E-0547EBDB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4D04-F028-4A88-A0A2-28AE41248CA7}" type="datetimeFigureOut">
              <a:rPr lang="tr-TR" smtClean="0"/>
              <a:t>19.09.2024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C24E9BE-99DA-489D-AFC4-B221D980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83D2135-1A27-4BAC-9608-69BA967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5B5-0CAB-46B5-805F-AEDC4C36FD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311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226AD45-CEC6-4B9C-A2EB-70285545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4D04-F028-4A88-A0A2-28AE41248CA7}" type="datetimeFigureOut">
              <a:rPr lang="tr-TR" smtClean="0"/>
              <a:t>19.09.2024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4334959-F5F6-4926-8316-FF0B6831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DF116A-002A-4C0A-9E05-28FCF6EF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5B5-0CAB-46B5-805F-AEDC4C36FD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875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2C4C6F-A345-4263-839B-8AF54250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E296C9-86A5-477F-80AC-25D4F800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5AB40BA-A999-4FDB-97A8-036E382FF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F917DA7-1A7D-42DD-9136-68FBAD0B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4D04-F028-4A88-A0A2-28AE41248CA7}" type="datetimeFigureOut">
              <a:rPr lang="tr-TR" smtClean="0"/>
              <a:t>19.09.2024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BAF47D-E762-49FD-9378-20D83CF9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0E08060-53D3-4E42-BB6F-12014996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5B5-0CAB-46B5-805F-AEDC4C36FD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151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5668E0-7EAD-4F4A-AB5F-41B4778A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5CEC4CC-8D4C-42B6-B551-98F7DD3CB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EC01467-E3BB-411B-96DA-ED9265BF8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81C56FB-AA4B-44F9-8D7D-1E57DB6E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4D04-F028-4A88-A0A2-28AE41248CA7}" type="datetimeFigureOut">
              <a:rPr lang="tr-TR" smtClean="0"/>
              <a:t>19.09.2024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509EA4D-E245-46A6-A323-5C4A9835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FF0146A-3C1C-4A5A-A35C-07C8AE7C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25B5-0CAB-46B5-805F-AEDC4C36FD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04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F23C7EA-0924-4AA0-9017-A9183A60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CC6A58C-30DA-4F43-822E-95502CF12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30AF1B-1FC5-45D9-AD33-1AE0ABD7E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D4D04-F028-4A88-A0A2-28AE41248CA7}" type="datetimeFigureOut">
              <a:rPr lang="tr-TR" smtClean="0"/>
              <a:t>19.09.2024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1BAC46-914B-42DA-9B1E-810C49F99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0D6830-9061-47BA-B6CB-3CF156443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25B5-0CAB-46B5-805F-AEDC4C36FD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32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7223F0C-7C52-4209-964D-6192E4E8176D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MANUEL HAREKETLER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1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A0288BD-7644-49A3-B477-EC11FBA00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983"/>
            <a:ext cx="12192000" cy="616585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D5B919A-BC06-4298-BEBF-F0EE9A128C40}"/>
              </a:ext>
            </a:extLst>
          </p:cNvPr>
          <p:cNvSpPr txBox="1"/>
          <p:nvPr/>
        </p:nvSpPr>
        <p:spPr>
          <a:xfrm>
            <a:off x="2013439" y="2971800"/>
            <a:ext cx="231237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Sistemde kayıtlı toplam hareket sayısı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0944E2B-6B99-455B-8751-A5ACE67C7497}"/>
              </a:ext>
            </a:extLst>
          </p:cNvPr>
          <p:cNvSpPr txBox="1"/>
          <p:nvPr/>
        </p:nvSpPr>
        <p:spPr>
          <a:xfrm>
            <a:off x="4537563" y="3695699"/>
            <a:ext cx="231237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Sebebi girilmiş toplam hareket sayısı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284D6BD-DA90-4A49-AF2B-BF97A5E09B6A}"/>
              </a:ext>
            </a:extLst>
          </p:cNvPr>
          <p:cNvSpPr txBox="1"/>
          <p:nvPr/>
        </p:nvSpPr>
        <p:spPr>
          <a:xfrm>
            <a:off x="7178919" y="3006969"/>
            <a:ext cx="2312377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Yönlendirilmiş toplam hareket sayısı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85531BA-5190-42CD-A5C6-B89D837BDFC8}"/>
              </a:ext>
            </a:extLst>
          </p:cNvPr>
          <p:cNvSpPr txBox="1"/>
          <p:nvPr/>
        </p:nvSpPr>
        <p:spPr>
          <a:xfrm>
            <a:off x="9762393" y="3695700"/>
            <a:ext cx="231237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Daha sebep girilmemiş hareket sayısı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3103AB70-3D76-4626-8C90-B06027864D14}"/>
              </a:ext>
            </a:extLst>
          </p:cNvPr>
          <p:cNvCxnSpPr/>
          <p:nvPr/>
        </p:nvCxnSpPr>
        <p:spPr>
          <a:xfrm flipH="1" flipV="1">
            <a:off x="3068515" y="1872762"/>
            <a:ext cx="101112" cy="109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87664566-EB16-4C96-A2EE-20C052C8EAF2}"/>
              </a:ext>
            </a:extLst>
          </p:cNvPr>
          <p:cNvCxnSpPr/>
          <p:nvPr/>
        </p:nvCxnSpPr>
        <p:spPr>
          <a:xfrm flipH="1" flipV="1">
            <a:off x="5547946" y="1872762"/>
            <a:ext cx="145805" cy="182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4BCBECE2-A30A-4CC8-B611-2A08723EEBE3}"/>
              </a:ext>
            </a:extLst>
          </p:cNvPr>
          <p:cNvCxnSpPr/>
          <p:nvPr/>
        </p:nvCxnSpPr>
        <p:spPr>
          <a:xfrm flipH="1" flipV="1">
            <a:off x="8106508" y="1872762"/>
            <a:ext cx="228599" cy="109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92257595-FAA3-454E-A69D-AD0FFF026F19}"/>
              </a:ext>
            </a:extLst>
          </p:cNvPr>
          <p:cNvCxnSpPr/>
          <p:nvPr/>
        </p:nvCxnSpPr>
        <p:spPr>
          <a:xfrm flipH="1" flipV="1">
            <a:off x="10779369" y="1872762"/>
            <a:ext cx="228600" cy="182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7CC7A01-B66B-45F9-871E-86C8291D60F2}"/>
              </a:ext>
            </a:extLst>
          </p:cNvPr>
          <p:cNvSpPr txBox="1"/>
          <p:nvPr/>
        </p:nvSpPr>
        <p:spPr>
          <a:xfrm>
            <a:off x="192698" y="3142305"/>
            <a:ext cx="15078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200" dirty="0"/>
              <a:t>Çıkış yapabilir buton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A40FDB78-4C7A-4B9B-AAC8-C0DFCDE06837}"/>
              </a:ext>
            </a:extLst>
          </p:cNvPr>
          <p:cNvCxnSpPr/>
          <p:nvPr/>
        </p:nvCxnSpPr>
        <p:spPr>
          <a:xfrm flipH="1" flipV="1">
            <a:off x="473319" y="2642476"/>
            <a:ext cx="252047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2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ekran görüntüsü, ekran, bilgisayar içeren bir resim&#10;&#10;Açıklama otomatik olarak oluşturuldu">
            <a:extLst>
              <a:ext uri="{FF2B5EF4-FFF2-40B4-BE49-F238E27FC236}">
                <a16:creationId xmlns:a16="http://schemas.microsoft.com/office/drawing/2014/main" id="{EC8F71B8-232C-49C9-9A4C-3392FE1CE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" y="0"/>
            <a:ext cx="12033447" cy="68580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D631EA2-7994-40AB-89D1-35C60ED01ABC}"/>
              </a:ext>
            </a:extLst>
          </p:cNvPr>
          <p:cNvSpPr txBox="1"/>
          <p:nvPr/>
        </p:nvSpPr>
        <p:spPr>
          <a:xfrm>
            <a:off x="8064718" y="2721830"/>
            <a:ext cx="1932603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İki tarih arasındaki hareketleri getirir. Excel’ e aktarır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CEC14357-693F-4ECB-935F-E4C722619B25}"/>
              </a:ext>
            </a:extLst>
          </p:cNvPr>
          <p:cNvCxnSpPr>
            <a:cxnSpLocks/>
          </p:cNvCxnSpPr>
          <p:nvPr/>
        </p:nvCxnSpPr>
        <p:spPr>
          <a:xfrm flipV="1">
            <a:off x="9031020" y="1112528"/>
            <a:ext cx="1352120" cy="1629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C026E9DF-CB0E-429B-AC92-6A6B73EF436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9031020" y="1092809"/>
            <a:ext cx="760101" cy="1629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F28181D1-EDDB-4FD2-AA13-5C9B1889913B}"/>
              </a:ext>
            </a:extLst>
          </p:cNvPr>
          <p:cNvSpPr txBox="1"/>
          <p:nvPr/>
        </p:nvSpPr>
        <p:spPr>
          <a:xfrm>
            <a:off x="5162187" y="326220"/>
            <a:ext cx="301666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Tüm hareketleri getirir. Excel’ e aktarır.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9057D226-3FDD-44E1-A8CE-B717DAB8C46D}"/>
              </a:ext>
            </a:extLst>
          </p:cNvPr>
          <p:cNvCxnSpPr>
            <a:cxnSpLocks/>
          </p:cNvCxnSpPr>
          <p:nvPr/>
        </p:nvCxnSpPr>
        <p:spPr>
          <a:xfrm>
            <a:off x="6670520" y="651089"/>
            <a:ext cx="2723842" cy="23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C58A7E69-BB63-49C8-9E32-A0FD2EB6872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670520" y="633997"/>
            <a:ext cx="1642665" cy="25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C664D9A2-8E85-4F33-B649-02039B65A2C2}"/>
              </a:ext>
            </a:extLst>
          </p:cNvPr>
          <p:cNvSpPr txBox="1"/>
          <p:nvPr/>
        </p:nvSpPr>
        <p:spPr>
          <a:xfrm>
            <a:off x="1384845" y="1112528"/>
            <a:ext cx="1508461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tr-TR" sz="1200" dirty="0"/>
              <a:t>Filtreleme yapar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2DD73681-95F2-446F-B628-81A8E92BADBE}"/>
              </a:ext>
            </a:extLst>
          </p:cNvPr>
          <p:cNvSpPr txBox="1"/>
          <p:nvPr/>
        </p:nvSpPr>
        <p:spPr>
          <a:xfrm>
            <a:off x="7404644" y="4918103"/>
            <a:ext cx="4639113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200" dirty="0"/>
              <a:t>Daha önce sebep girilmiş hareketlerin gizlenmesini/saklanmasını sağlar.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191ED90C-E436-47C3-AFDB-85DB231CA081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724201" y="1112528"/>
            <a:ext cx="1571455" cy="380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09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5A805A5-4B4E-4BE5-895F-86E011139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426"/>
            <a:ext cx="12192000" cy="6246599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9EC33B6B-061D-4E3A-93D5-734B4BAD7C6F}"/>
              </a:ext>
            </a:extLst>
          </p:cNvPr>
          <p:cNvSpPr txBox="1"/>
          <p:nvPr/>
        </p:nvSpPr>
        <p:spPr>
          <a:xfrm>
            <a:off x="9719753" y="617056"/>
            <a:ext cx="234406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İncele Butonuna tıklayınca şekildeki pencere açılır</a:t>
            </a:r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0D3B2F69-95EE-4EA5-A796-D96A151A9F1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891783" y="1140276"/>
            <a:ext cx="576673" cy="12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Bağlayıcı: Dirsek 11">
            <a:extLst>
              <a:ext uri="{FF2B5EF4-FFF2-40B4-BE49-F238E27FC236}">
                <a16:creationId xmlns:a16="http://schemas.microsoft.com/office/drawing/2014/main" id="{0765C623-10EE-4D53-9F0E-A89A3308EBEF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8639803" y="878665"/>
            <a:ext cx="1079951" cy="753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5883EB9-3FF7-4D17-9777-5AE1B8888FA1}"/>
              </a:ext>
            </a:extLst>
          </p:cNvPr>
          <p:cNvSpPr txBox="1"/>
          <p:nvPr/>
        </p:nvSpPr>
        <p:spPr>
          <a:xfrm>
            <a:off x="463234" y="3025485"/>
            <a:ext cx="3057633" cy="738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Her bir hareketin geçmişi tutulmaktadır. Yönlendirildiği tarih ve zaman da yanında belirtilmiştir.</a:t>
            </a:r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14BBFFEF-E1DE-4544-BE64-7240864681D5}"/>
              </a:ext>
            </a:extLst>
          </p:cNvPr>
          <p:cNvCxnSpPr>
            <a:stCxn id="16" idx="0"/>
          </p:cNvCxnSpPr>
          <p:nvPr/>
        </p:nvCxnSpPr>
        <p:spPr>
          <a:xfrm flipV="1">
            <a:off x="1992051" y="1435693"/>
            <a:ext cx="1204076" cy="158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4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259C3A58-2D7A-43BF-8769-69844A6C3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291"/>
            <a:ext cx="12192000" cy="4273417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2D49499-7754-418E-B2D9-F5B8A19EB897}"/>
              </a:ext>
            </a:extLst>
          </p:cNvPr>
          <p:cNvSpPr txBox="1"/>
          <p:nvPr/>
        </p:nvSpPr>
        <p:spPr>
          <a:xfrm>
            <a:off x="8796808" y="317953"/>
            <a:ext cx="234406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İncele Butonuna tıklayınca şekildeki pencere açılır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DE82C2AF-C257-4BD4-9EF0-BDC0ABB73BC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968838" y="841173"/>
            <a:ext cx="1619259" cy="225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Bağlayıcı: Dirsek 6">
            <a:extLst>
              <a:ext uri="{FF2B5EF4-FFF2-40B4-BE49-F238E27FC236}">
                <a16:creationId xmlns:a16="http://schemas.microsoft.com/office/drawing/2014/main" id="{28B45381-3075-4BAF-81B4-DA9F527AD2C8}"/>
              </a:ext>
            </a:extLst>
          </p:cNvPr>
          <p:cNvCxnSpPr>
            <a:cxnSpLocks/>
            <a:stCxn id="5" idx="1"/>
            <a:endCxn id="3" idx="0"/>
          </p:cNvCxnSpPr>
          <p:nvPr/>
        </p:nvCxnSpPr>
        <p:spPr>
          <a:xfrm rot="10800000" flipV="1">
            <a:off x="6096000" y="579563"/>
            <a:ext cx="2700808" cy="712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AFA931DD-8530-4C7F-A60E-5351C41A9DDB}"/>
              </a:ext>
            </a:extLst>
          </p:cNvPr>
          <p:cNvSpPr txBox="1"/>
          <p:nvPr/>
        </p:nvSpPr>
        <p:spPr>
          <a:xfrm>
            <a:off x="603903" y="5341708"/>
            <a:ext cx="3057633" cy="11695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Her bir hareketin geçmişi tutulmaktadır. Yönlendirildiği tarih ve zaman da yanında belirtilmiştir. Hareketi kapatıldığında yeşil yorum satır olarak gösterilmektedir.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AC5601B7-D8A1-40E3-929A-CED146CB6F0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132720" y="2965391"/>
            <a:ext cx="1012132" cy="237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3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208EA66-54A4-456A-A3D5-08DAA0339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710"/>
            <a:ext cx="12192000" cy="269258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7823A80-87AF-4BC8-A883-D8239F7D96AF}"/>
              </a:ext>
            </a:extLst>
          </p:cNvPr>
          <p:cNvSpPr txBox="1"/>
          <p:nvPr/>
        </p:nvSpPr>
        <p:spPr>
          <a:xfrm>
            <a:off x="7478075" y="645122"/>
            <a:ext cx="234406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Yıllara göre filtreleme yapmaktadır.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CF64FA90-7E26-44A4-B072-1FF7C0D04E7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494520" y="1168342"/>
            <a:ext cx="155585" cy="175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66859202-3AEF-4330-8AE8-8E9EB43320EA}"/>
              </a:ext>
            </a:extLst>
          </p:cNvPr>
          <p:cNvSpPr txBox="1"/>
          <p:nvPr/>
        </p:nvSpPr>
        <p:spPr>
          <a:xfrm>
            <a:off x="1142289" y="645122"/>
            <a:ext cx="3057633" cy="738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Aya göre filtreleme </a:t>
            </a:r>
            <a:r>
              <a:rPr lang="tr-TR" sz="1400" dirty="0" err="1"/>
              <a:t>yapabilrisiniz</a:t>
            </a:r>
            <a:r>
              <a:rPr lang="tr-TR" sz="1400" dirty="0"/>
              <a:t>. Tüm ayları yıllara göre kıyaslamak isterseniz ‘Tümü’ seçeneğini seçiniz.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B2220DA2-268C-45C7-A977-1FD557455E4A}"/>
              </a:ext>
            </a:extLst>
          </p:cNvPr>
          <p:cNvCxnSpPr>
            <a:cxnSpLocks/>
          </p:cNvCxnSpPr>
          <p:nvPr/>
        </p:nvCxnSpPr>
        <p:spPr>
          <a:xfrm>
            <a:off x="2585647" y="1168342"/>
            <a:ext cx="448110" cy="175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9422F23E-B9C4-46BD-97E3-653F890E1093}"/>
              </a:ext>
            </a:extLst>
          </p:cNvPr>
          <p:cNvSpPr txBox="1"/>
          <p:nvPr/>
        </p:nvSpPr>
        <p:spPr>
          <a:xfrm>
            <a:off x="4302808" y="4932734"/>
            <a:ext cx="3057633" cy="11695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Veritabanındaki tüm hareketler aya göre her bir sebepten ne kadar maliyet yapmış onu raporlamasını görmemizi sağlar. Tabloyu kopyala/yapıştır yaparak excel dosyasına aktarabilirsiniz.</a:t>
            </a:r>
          </a:p>
        </p:txBody>
      </p:sp>
    </p:spTree>
    <p:extLst>
      <p:ext uri="{BB962C8B-B14F-4D97-AF65-F5344CB8AC3E}">
        <p14:creationId xmlns:p14="http://schemas.microsoft.com/office/powerpoint/2010/main" val="339266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1C9FA54-7E46-4163-88F2-909FB9A24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95"/>
            <a:ext cx="12192000" cy="682101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46AD291F-AA51-40BA-A6B6-27A64D8C65A7}"/>
              </a:ext>
            </a:extLst>
          </p:cNvPr>
          <p:cNvSpPr txBox="1"/>
          <p:nvPr/>
        </p:nvSpPr>
        <p:spPr>
          <a:xfrm>
            <a:off x="1286143" y="924757"/>
            <a:ext cx="3057633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Raporlama tablosundaki verilerin sütun grafiğine dökülmüş halidir.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6BAFF15-3596-4F01-816A-38FB45E6A7E6}"/>
              </a:ext>
            </a:extLst>
          </p:cNvPr>
          <p:cNvSpPr txBox="1"/>
          <p:nvPr/>
        </p:nvSpPr>
        <p:spPr>
          <a:xfrm>
            <a:off x="1635097" y="2656540"/>
            <a:ext cx="3057633" cy="738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Sütunların üstüne tıklayarak aylara göre her bir sebepten ne kadar maliyet yapılmış gösterebilirsiniz.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E2F4A00-C828-47BE-ACCB-E19152933028}"/>
              </a:ext>
            </a:extLst>
          </p:cNvPr>
          <p:cNvSpPr txBox="1"/>
          <p:nvPr/>
        </p:nvSpPr>
        <p:spPr>
          <a:xfrm>
            <a:off x="5993452" y="1186367"/>
            <a:ext cx="3057633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Grafikte görmek istemediğiniz sebebi üstüne tıklayarak kaldırabilirsiniz.</a:t>
            </a:r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9BAF39E8-C15C-4DEF-9C62-77B5CC9BC9E8}"/>
              </a:ext>
            </a:extLst>
          </p:cNvPr>
          <p:cNvCxnSpPr/>
          <p:nvPr/>
        </p:nvCxnSpPr>
        <p:spPr>
          <a:xfrm flipH="1">
            <a:off x="2136449" y="3429000"/>
            <a:ext cx="1016949" cy="85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518CE2CE-A555-4EF8-AB7F-4FF41F71677A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810998" y="803305"/>
            <a:ext cx="711271" cy="38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07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599EF53-567F-4593-8916-D7EF3B0D9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8" b="3889"/>
          <a:stretch/>
        </p:blipFill>
        <p:spPr>
          <a:xfrm>
            <a:off x="0" y="305914"/>
            <a:ext cx="12192000" cy="614362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F016BA2-23C2-4BCB-8CB9-B6977F619C9F}"/>
              </a:ext>
            </a:extLst>
          </p:cNvPr>
          <p:cNvSpPr txBox="1"/>
          <p:nvPr/>
        </p:nvSpPr>
        <p:spPr>
          <a:xfrm>
            <a:off x="3753364" y="547"/>
            <a:ext cx="3057633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Raporlama tablosundaki aya ve sebebe göre toplam ne kadar maliyet yapılmış onu görmenizi sağlar. 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A0D03A8-DC8A-42DC-8E3C-0E52B6742098}"/>
              </a:ext>
            </a:extLst>
          </p:cNvPr>
          <p:cNvSpPr txBox="1"/>
          <p:nvPr/>
        </p:nvSpPr>
        <p:spPr>
          <a:xfrm>
            <a:off x="5282181" y="4403536"/>
            <a:ext cx="3057633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Sütunların veya dilimlerin üstüne tıklayarak aylara göre yada sebeplere göre toplam kadar maliyet yapılmış görebilirsiniz.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3857AD76-3AC3-4D47-9037-E3579075723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55806" y="5357643"/>
            <a:ext cx="2555192" cy="7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0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00DA94F7-DE9C-446F-9914-3D8118879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333"/>
            <a:ext cx="12192000" cy="543533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12ABB1B-6FC2-4DAA-8EBC-9FD43A147146}"/>
              </a:ext>
            </a:extLst>
          </p:cNvPr>
          <p:cNvSpPr txBox="1"/>
          <p:nvPr/>
        </p:nvSpPr>
        <p:spPr>
          <a:xfrm>
            <a:off x="7472210" y="215403"/>
            <a:ext cx="234406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Yeni bir hareket sebebi ekleyebilirsiniz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054D4F18-54DF-461D-927A-1BED20AA3E38}"/>
              </a:ext>
            </a:extLst>
          </p:cNvPr>
          <p:cNvCxnSpPr>
            <a:cxnSpLocks/>
          </p:cNvCxnSpPr>
          <p:nvPr/>
        </p:nvCxnSpPr>
        <p:spPr>
          <a:xfrm>
            <a:off x="8644240" y="772806"/>
            <a:ext cx="2328560" cy="7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158F2175-6E95-4850-AA6D-717C437F5600}"/>
              </a:ext>
            </a:extLst>
          </p:cNvPr>
          <p:cNvSpPr txBox="1"/>
          <p:nvPr/>
        </p:nvSpPr>
        <p:spPr>
          <a:xfrm>
            <a:off x="3372741" y="1362090"/>
            <a:ext cx="305763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İlgili satırdaki hareket sebebini yenileyebilirsiniz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927C646F-869C-4669-9F9B-82B0DB57CA24}"/>
              </a:ext>
            </a:extLst>
          </p:cNvPr>
          <p:cNvCxnSpPr>
            <a:cxnSpLocks/>
          </p:cNvCxnSpPr>
          <p:nvPr/>
        </p:nvCxnSpPr>
        <p:spPr>
          <a:xfrm>
            <a:off x="4901557" y="1885310"/>
            <a:ext cx="2764020" cy="12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88E5DA1-C5B0-4826-80E7-F7B55CE790A5}"/>
              </a:ext>
            </a:extLst>
          </p:cNvPr>
          <p:cNvSpPr txBox="1"/>
          <p:nvPr/>
        </p:nvSpPr>
        <p:spPr>
          <a:xfrm>
            <a:off x="5277029" y="5495910"/>
            <a:ext cx="3057633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</a:rPr>
              <a:t>İlgili satırdaki hareket sebebini silebilirsiniz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E1AC156F-E369-41FA-9C72-00F067F5C5C3}"/>
              </a:ext>
            </a:extLst>
          </p:cNvPr>
          <p:cNvCxnSpPr/>
          <p:nvPr/>
        </p:nvCxnSpPr>
        <p:spPr>
          <a:xfrm flipV="1">
            <a:off x="8334662" y="3561251"/>
            <a:ext cx="2068082" cy="2196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8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EB4AD73-679B-4A31-A656-0735D247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365"/>
            <a:ext cx="12192000" cy="356631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16B162F-25CE-4530-BF5F-054416D51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6858"/>
            <a:ext cx="12192000" cy="571384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07EF77B-CD61-4C81-8CF3-1A3ED8B1EBC5}"/>
              </a:ext>
            </a:extLst>
          </p:cNvPr>
          <p:cNvSpPr txBox="1"/>
          <p:nvPr/>
        </p:nvSpPr>
        <p:spPr>
          <a:xfrm>
            <a:off x="1797803" y="5769362"/>
            <a:ext cx="2344060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Yüklenen excel dosyasının içeriği şekildeki gibi olmalıdır. Bu sıra önemlidir. Aralarda boşluk olmamalıdır.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8E7D970A-ACBA-4E72-BFCB-57954219EDD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141863" y="5537675"/>
            <a:ext cx="1558182" cy="70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41F1C1CB-F260-4328-8152-A0D974597A00}"/>
              </a:ext>
            </a:extLst>
          </p:cNvPr>
          <p:cNvSpPr txBox="1"/>
          <p:nvPr/>
        </p:nvSpPr>
        <p:spPr>
          <a:xfrm>
            <a:off x="7346871" y="717260"/>
            <a:ext cx="2344060" cy="1384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Yüklenen excel dosyasının uzantısı ‘.xlsx’ olduğundan emin olmalısınız. Yanlış uzantılı veri yüklerseniz eski verileri kaybetmezsiniz. Uyarı verir yeniden yüklersiniz.</a:t>
            </a: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65B3A12B-B207-44A9-91BE-9126BFD4E920}"/>
              </a:ext>
            </a:extLst>
          </p:cNvPr>
          <p:cNvCxnSpPr/>
          <p:nvPr/>
        </p:nvCxnSpPr>
        <p:spPr>
          <a:xfrm flipH="1">
            <a:off x="2401368" y="1409758"/>
            <a:ext cx="4922378" cy="410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BD764557-3CCB-47B4-A48A-F8E64D29C5D5}"/>
              </a:ext>
            </a:extLst>
          </p:cNvPr>
          <p:cNvSpPr txBox="1"/>
          <p:nvPr/>
        </p:nvSpPr>
        <p:spPr>
          <a:xfrm>
            <a:off x="3449109" y="4245915"/>
            <a:ext cx="4501872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Geriye dönük verileri aya veya yıla göre silebilirsiniz.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3F5BEACF-13EA-43EA-B05D-3645B8EF8913}"/>
              </a:ext>
            </a:extLst>
          </p:cNvPr>
          <p:cNvCxnSpPr>
            <a:stCxn id="11" idx="0"/>
          </p:cNvCxnSpPr>
          <p:nvPr/>
        </p:nvCxnSpPr>
        <p:spPr>
          <a:xfrm flipV="1">
            <a:off x="5700045" y="3429000"/>
            <a:ext cx="0" cy="816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51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29D2397-890E-4581-9EA7-63A7EC53C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891"/>
            <a:ext cx="12192000" cy="61658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B830FFD-5A5C-4291-AE7A-5C55A546F43F}"/>
              </a:ext>
            </a:extLst>
          </p:cNvPr>
          <p:cNvSpPr txBox="1"/>
          <p:nvPr/>
        </p:nvSpPr>
        <p:spPr>
          <a:xfrm>
            <a:off x="2013439" y="2971800"/>
            <a:ext cx="231237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Size atanmış toplam hareket sayısı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06C1233-0C58-4254-A694-60F9CAD732D0}"/>
              </a:ext>
            </a:extLst>
          </p:cNvPr>
          <p:cNvSpPr txBox="1"/>
          <p:nvPr/>
        </p:nvSpPr>
        <p:spPr>
          <a:xfrm>
            <a:off x="4537563" y="3695699"/>
            <a:ext cx="231237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Sebep girdiğiniz toplam hareket sayısı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888CD32-FD8B-46B1-B678-BBCAB82F7BE4}"/>
              </a:ext>
            </a:extLst>
          </p:cNvPr>
          <p:cNvSpPr txBox="1"/>
          <p:nvPr/>
        </p:nvSpPr>
        <p:spPr>
          <a:xfrm>
            <a:off x="7178919" y="3006969"/>
            <a:ext cx="2312377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Size yönlendirilmiş toplam hareket sayısı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80F5422-E457-44CF-B00B-E42ADF57337E}"/>
              </a:ext>
            </a:extLst>
          </p:cNvPr>
          <p:cNvSpPr txBox="1"/>
          <p:nvPr/>
        </p:nvSpPr>
        <p:spPr>
          <a:xfrm>
            <a:off x="9762393" y="3695700"/>
            <a:ext cx="2312377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Henüz sebep girmediğiniz hareket sayısı</a:t>
            </a:r>
          </a:p>
        </p:txBody>
      </p: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959A77C3-579D-456B-98E5-2650705C04C0}"/>
              </a:ext>
            </a:extLst>
          </p:cNvPr>
          <p:cNvCxnSpPr/>
          <p:nvPr/>
        </p:nvCxnSpPr>
        <p:spPr>
          <a:xfrm flipH="1" flipV="1">
            <a:off x="3068515" y="1872762"/>
            <a:ext cx="101112" cy="109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92D595F9-A8E6-4B32-84C1-ED6F6CCFABB1}"/>
              </a:ext>
            </a:extLst>
          </p:cNvPr>
          <p:cNvCxnSpPr/>
          <p:nvPr/>
        </p:nvCxnSpPr>
        <p:spPr>
          <a:xfrm flipH="1" flipV="1">
            <a:off x="5547946" y="1872762"/>
            <a:ext cx="145805" cy="182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613E2CCF-A783-42E8-A7B9-F744C437A737}"/>
              </a:ext>
            </a:extLst>
          </p:cNvPr>
          <p:cNvCxnSpPr/>
          <p:nvPr/>
        </p:nvCxnSpPr>
        <p:spPr>
          <a:xfrm flipH="1" flipV="1">
            <a:off x="8106508" y="1872762"/>
            <a:ext cx="228599" cy="109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327E80B0-C298-4EB2-A0DA-CC2EC729DBBA}"/>
              </a:ext>
            </a:extLst>
          </p:cNvPr>
          <p:cNvCxnSpPr/>
          <p:nvPr/>
        </p:nvCxnSpPr>
        <p:spPr>
          <a:xfrm flipH="1" flipV="1">
            <a:off x="10779369" y="1872762"/>
            <a:ext cx="228600" cy="182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521ADA36-ED35-4340-978B-95332C45D776}"/>
              </a:ext>
            </a:extLst>
          </p:cNvPr>
          <p:cNvSpPr txBox="1"/>
          <p:nvPr/>
        </p:nvSpPr>
        <p:spPr>
          <a:xfrm>
            <a:off x="122360" y="2833300"/>
            <a:ext cx="15078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200" dirty="0"/>
              <a:t>Çıkış yapabilir buton</a:t>
            </a:r>
          </a:p>
        </p:txBody>
      </p: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06FAFF4E-A74C-42DE-AD72-A5F3AFB8935F}"/>
              </a:ext>
            </a:extLst>
          </p:cNvPr>
          <p:cNvCxnSpPr/>
          <p:nvPr/>
        </p:nvCxnSpPr>
        <p:spPr>
          <a:xfrm flipH="1" flipV="1">
            <a:off x="624253" y="2309425"/>
            <a:ext cx="252047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5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Resim 84">
            <a:extLst>
              <a:ext uri="{FF2B5EF4-FFF2-40B4-BE49-F238E27FC236}">
                <a16:creationId xmlns:a16="http://schemas.microsoft.com/office/drawing/2014/main" id="{9F6EEB47-B246-4E80-A5B2-9981C7E72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64" y="647312"/>
            <a:ext cx="6249272" cy="5563376"/>
          </a:xfrm>
          <a:prstGeom prst="rect">
            <a:avLst/>
          </a:prstGeom>
        </p:spPr>
      </p:pic>
      <p:sp>
        <p:nvSpPr>
          <p:cNvPr id="86" name="Metin kutusu 85">
            <a:extLst>
              <a:ext uri="{FF2B5EF4-FFF2-40B4-BE49-F238E27FC236}">
                <a16:creationId xmlns:a16="http://schemas.microsoft.com/office/drawing/2014/main" id="{55721559-434D-4B68-A91B-DA1899815BD7}"/>
              </a:ext>
            </a:extLst>
          </p:cNvPr>
          <p:cNvSpPr txBox="1"/>
          <p:nvPr/>
        </p:nvSpPr>
        <p:spPr>
          <a:xfrm>
            <a:off x="3241100" y="1806098"/>
            <a:ext cx="1717964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Siciliniz ve şifrenizle giriş yapınız</a:t>
            </a:r>
          </a:p>
        </p:txBody>
      </p:sp>
      <p:cxnSp>
        <p:nvCxnSpPr>
          <p:cNvPr id="88" name="Düz Ok Bağlayıcısı 87">
            <a:extLst>
              <a:ext uri="{FF2B5EF4-FFF2-40B4-BE49-F238E27FC236}">
                <a16:creationId xmlns:a16="http://schemas.microsoft.com/office/drawing/2014/main" id="{E690F095-D8A0-4A57-A05C-F279169451F7}"/>
              </a:ext>
            </a:extLst>
          </p:cNvPr>
          <p:cNvCxnSpPr/>
          <p:nvPr/>
        </p:nvCxnSpPr>
        <p:spPr>
          <a:xfrm>
            <a:off x="4067798" y="2751746"/>
            <a:ext cx="418744" cy="101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4" name="Düz Ok Bağlayıcısı 123">
            <a:extLst>
              <a:ext uri="{FF2B5EF4-FFF2-40B4-BE49-F238E27FC236}">
                <a16:creationId xmlns:a16="http://schemas.microsoft.com/office/drawing/2014/main" id="{D22151F1-53ED-4606-9A23-973BFF4EA36C}"/>
              </a:ext>
            </a:extLst>
          </p:cNvPr>
          <p:cNvCxnSpPr>
            <a:cxnSpLocks/>
          </p:cNvCxnSpPr>
          <p:nvPr/>
        </p:nvCxnSpPr>
        <p:spPr>
          <a:xfrm>
            <a:off x="4067798" y="2751746"/>
            <a:ext cx="494944" cy="171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7223F0C-7C52-4209-964D-6192E4E8176D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Departmanı Mali İşler Olmayan Kullanıcı Fonksiyonları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26903FA-911E-4551-BD5E-11191C215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84"/>
            <a:ext cx="12192000" cy="619125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9A782B7-0740-4E51-8E70-268B0B5DFF90}"/>
              </a:ext>
            </a:extLst>
          </p:cNvPr>
          <p:cNvSpPr txBox="1"/>
          <p:nvPr/>
        </p:nvSpPr>
        <p:spPr>
          <a:xfrm>
            <a:off x="5707337" y="512364"/>
            <a:ext cx="1932603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İki tarih arasındaki hareketleri getirir. Excel’ e aktarır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DBC609E-5C53-46D7-931B-D0239810C10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673639" y="1251028"/>
            <a:ext cx="3641135" cy="519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95EB2B0-0A37-4926-9882-7F33D129C434}"/>
              </a:ext>
            </a:extLst>
          </p:cNvPr>
          <p:cNvCxnSpPr>
            <a:cxnSpLocks/>
          </p:cNvCxnSpPr>
          <p:nvPr/>
        </p:nvCxnSpPr>
        <p:spPr>
          <a:xfrm>
            <a:off x="6670520" y="1236634"/>
            <a:ext cx="3285330" cy="651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5C62A25F-1F49-417B-BF6F-4028639926CA}"/>
              </a:ext>
            </a:extLst>
          </p:cNvPr>
          <p:cNvSpPr txBox="1"/>
          <p:nvPr/>
        </p:nvSpPr>
        <p:spPr>
          <a:xfrm>
            <a:off x="8631252" y="881696"/>
            <a:ext cx="301666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Tüm hareketleri getirir. Excel’ e aktarır.</a:t>
            </a:r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79737E1C-9B52-4BF4-B3F9-E5D2E46D436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139585" y="1189473"/>
            <a:ext cx="1622632" cy="58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A172B9FC-B7EF-404F-82F0-47A2860613E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139585" y="1189473"/>
            <a:ext cx="823016" cy="58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5B79968E-AFCB-433F-A55B-2DB642D5BEF4}"/>
              </a:ext>
            </a:extLst>
          </p:cNvPr>
          <p:cNvSpPr txBox="1"/>
          <p:nvPr/>
        </p:nvSpPr>
        <p:spPr>
          <a:xfrm>
            <a:off x="1260734" y="1375872"/>
            <a:ext cx="1508461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tr-TR" sz="1200" dirty="0"/>
              <a:t>Filtreleme yapar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899539BA-1FF6-4845-9A90-D4B4D011B2E0}"/>
              </a:ext>
            </a:extLst>
          </p:cNvPr>
          <p:cNvSpPr txBox="1"/>
          <p:nvPr/>
        </p:nvSpPr>
        <p:spPr>
          <a:xfrm>
            <a:off x="1598064" y="4641104"/>
            <a:ext cx="330596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200" dirty="0"/>
              <a:t>Birden fazla harekete yönlendirme işlemini yapılır.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2E3BA616-BBB4-4F09-991F-269012E913AF}"/>
              </a:ext>
            </a:extLst>
          </p:cNvPr>
          <p:cNvSpPr txBox="1"/>
          <p:nvPr/>
        </p:nvSpPr>
        <p:spPr>
          <a:xfrm>
            <a:off x="4267826" y="5435819"/>
            <a:ext cx="3305969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tr-TR" sz="1200" dirty="0"/>
              <a:t>Birden fazla harekete sebep girmesini sağlar.</a:t>
            </a:r>
          </a:p>
        </p:txBody>
      </p: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9627AF4E-7447-41E0-8F53-094B8E860552}"/>
              </a:ext>
            </a:extLst>
          </p:cNvPr>
          <p:cNvCxnSpPr/>
          <p:nvPr/>
        </p:nvCxnSpPr>
        <p:spPr>
          <a:xfrm flipV="1">
            <a:off x="3247402" y="1652871"/>
            <a:ext cx="435835" cy="298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62F511A5-AE88-4929-9805-8807539755ED}"/>
              </a:ext>
            </a:extLst>
          </p:cNvPr>
          <p:cNvCxnSpPr/>
          <p:nvPr/>
        </p:nvCxnSpPr>
        <p:spPr>
          <a:xfrm flipH="1" flipV="1">
            <a:off x="4904033" y="1652871"/>
            <a:ext cx="1043840" cy="377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262C2733-C4F6-4B7A-AA2D-DF2AA82E7E15}"/>
              </a:ext>
            </a:extLst>
          </p:cNvPr>
          <p:cNvSpPr txBox="1"/>
          <p:nvPr/>
        </p:nvSpPr>
        <p:spPr>
          <a:xfrm>
            <a:off x="6311788" y="4598171"/>
            <a:ext cx="4639113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200" dirty="0"/>
              <a:t>Daha önce sebep girilmiş hareketlerin gizlenmesini/saklanmasını sağlar.</a:t>
            </a:r>
          </a:p>
        </p:txBody>
      </p: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835952FC-1CAC-40FC-A554-B54031252596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5819686" y="1652871"/>
            <a:ext cx="2811659" cy="294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2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E3A8619-F9DE-4FE9-94B8-0D0C5D5A4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348"/>
            <a:ext cx="12192000" cy="4801304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ADAA4043-D10B-4CD8-82D3-B190AFCF7036}"/>
              </a:ext>
            </a:extLst>
          </p:cNvPr>
          <p:cNvSpPr txBox="1"/>
          <p:nvPr/>
        </p:nvSpPr>
        <p:spPr>
          <a:xfrm>
            <a:off x="269323" y="2030360"/>
            <a:ext cx="2576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Yönlendirmek istediğiniz bireyin departmanını seçiniz.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D4F72450-04D1-4EB2-BBF5-B1771CFFE252}"/>
              </a:ext>
            </a:extLst>
          </p:cNvPr>
          <p:cNvCxnSpPr/>
          <p:nvPr/>
        </p:nvCxnSpPr>
        <p:spPr>
          <a:xfrm>
            <a:off x="1572426" y="2982482"/>
            <a:ext cx="2691925" cy="95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BEB213B-AFF5-4D9A-99AF-72A2ABA80F2A}"/>
              </a:ext>
            </a:extLst>
          </p:cNvPr>
          <p:cNvSpPr txBox="1"/>
          <p:nvPr/>
        </p:nvSpPr>
        <p:spPr>
          <a:xfrm>
            <a:off x="9129888" y="2953690"/>
            <a:ext cx="18941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Birey seçiniz.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5ACB25D4-6A83-4F37-9739-296997963DB2}"/>
              </a:ext>
            </a:extLst>
          </p:cNvPr>
          <p:cNvCxnSpPr/>
          <p:nvPr/>
        </p:nvCxnSpPr>
        <p:spPr>
          <a:xfrm flipH="1">
            <a:off x="8460336" y="3332860"/>
            <a:ext cx="1615156" cy="60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81350017-DE7A-4A9D-9A2C-9C150A58DFDE}"/>
              </a:ext>
            </a:extLst>
          </p:cNvPr>
          <p:cNvSpPr txBox="1"/>
          <p:nvPr/>
        </p:nvSpPr>
        <p:spPr>
          <a:xfrm>
            <a:off x="1054112" y="5028509"/>
            <a:ext cx="30051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Açıklamanızı buraya yazınız.</a:t>
            </a: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7C403478-D5DB-421C-AECA-C222A6C6B7EE}"/>
              </a:ext>
            </a:extLst>
          </p:cNvPr>
          <p:cNvCxnSpPr/>
          <p:nvPr/>
        </p:nvCxnSpPr>
        <p:spPr>
          <a:xfrm flipV="1">
            <a:off x="2606467" y="4207005"/>
            <a:ext cx="2033899" cy="80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9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34629EF-948A-44BA-BB45-9ACC20A4F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564"/>
            <a:ext cx="12192000" cy="4834872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2F875929-7359-41E5-B3C8-D121952EB3EA}"/>
              </a:ext>
            </a:extLst>
          </p:cNvPr>
          <p:cNvSpPr txBox="1"/>
          <p:nvPr/>
        </p:nvSpPr>
        <p:spPr>
          <a:xfrm>
            <a:off x="290945" y="2041359"/>
            <a:ext cx="257694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Hareket sebebini seçiniz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B24E2A51-DFEA-470D-AA10-9981CD0B5E13}"/>
              </a:ext>
            </a:extLst>
          </p:cNvPr>
          <p:cNvCxnSpPr/>
          <p:nvPr/>
        </p:nvCxnSpPr>
        <p:spPr>
          <a:xfrm>
            <a:off x="1579418" y="2410691"/>
            <a:ext cx="2789382" cy="157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ED8E78D2-B731-48F7-8397-0C4E7E1BB288}"/>
              </a:ext>
            </a:extLst>
          </p:cNvPr>
          <p:cNvSpPr txBox="1"/>
          <p:nvPr/>
        </p:nvSpPr>
        <p:spPr>
          <a:xfrm>
            <a:off x="8990306" y="3558852"/>
            <a:ext cx="320169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Açıklama girilmesi zorunludur.</a:t>
            </a:r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B18CC43E-612F-475E-9F5D-CC4A7A559658}"/>
              </a:ext>
            </a:extLst>
          </p:cNvPr>
          <p:cNvCxnSpPr>
            <a:stCxn id="15" idx="2"/>
          </p:cNvCxnSpPr>
          <p:nvPr/>
        </p:nvCxnSpPr>
        <p:spPr>
          <a:xfrm flipH="1">
            <a:off x="7110101" y="3928184"/>
            <a:ext cx="3481052" cy="51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0A5D7AC-202C-4C97-AC41-9BFC0B53AFF0}"/>
              </a:ext>
            </a:extLst>
          </p:cNvPr>
          <p:cNvSpPr txBox="1"/>
          <p:nvPr/>
        </p:nvSpPr>
        <p:spPr>
          <a:xfrm>
            <a:off x="6660153" y="5370341"/>
            <a:ext cx="442374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Hareket sebep girilmiş olarak yeşile boyanacaktır.</a:t>
            </a:r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4C252DD3-48E0-4CBC-A413-CD661A2965BE}"/>
              </a:ext>
            </a:extLst>
          </p:cNvPr>
          <p:cNvCxnSpPr/>
          <p:nvPr/>
        </p:nvCxnSpPr>
        <p:spPr>
          <a:xfrm flipH="1" flipV="1">
            <a:off x="8614161" y="4990744"/>
            <a:ext cx="222190" cy="36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89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2C9094E9-8171-41F7-B58C-4E35D6B20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555"/>
            <a:ext cx="12192000" cy="3487189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75949F31-E667-4EC4-A352-D3A65C9909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7" t="14166" r="26172" b="64861"/>
          <a:stretch/>
        </p:blipFill>
        <p:spPr>
          <a:xfrm>
            <a:off x="3809999" y="4324350"/>
            <a:ext cx="4819651" cy="1438275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B355CF0-3882-4E49-8FB3-BF8ED992C2FF}"/>
              </a:ext>
            </a:extLst>
          </p:cNvPr>
          <p:cNvSpPr txBox="1"/>
          <p:nvPr/>
        </p:nvSpPr>
        <p:spPr>
          <a:xfrm>
            <a:off x="290945" y="361949"/>
            <a:ext cx="257694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Hareket sebebini seçiniz</a:t>
            </a: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0C841E78-C2C9-41A4-8B90-FE85CC946984}"/>
              </a:ext>
            </a:extLst>
          </p:cNvPr>
          <p:cNvCxnSpPr/>
          <p:nvPr/>
        </p:nvCxnSpPr>
        <p:spPr>
          <a:xfrm>
            <a:off x="1572426" y="743484"/>
            <a:ext cx="2965391" cy="52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9DA3F863-9E8E-4D53-ACEA-FF9EFB3DD55D}"/>
              </a:ext>
            </a:extLst>
          </p:cNvPr>
          <p:cNvSpPr txBox="1"/>
          <p:nvPr/>
        </p:nvSpPr>
        <p:spPr>
          <a:xfrm>
            <a:off x="904817" y="3534031"/>
            <a:ext cx="2576946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Hareket sebeplerinin bir örnek listesi şekildeki gibidir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C56B81ED-1ED0-4E40-82C7-4AC178CBD208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>
            <a:off x="2193290" y="4457361"/>
            <a:ext cx="1616709" cy="58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2927211-060E-473A-B663-FE9B1A1B44A4}"/>
              </a:ext>
            </a:extLst>
          </p:cNvPr>
          <p:cNvSpPr txBox="1"/>
          <p:nvPr/>
        </p:nvSpPr>
        <p:spPr>
          <a:xfrm>
            <a:off x="5117893" y="2633707"/>
            <a:ext cx="300915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Açıklama girilmesi zorunludur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B45FCD4F-240B-4E78-939D-EAB48CEAEA4A}"/>
              </a:ext>
            </a:extLst>
          </p:cNvPr>
          <p:cNvCxnSpPr/>
          <p:nvPr/>
        </p:nvCxnSpPr>
        <p:spPr>
          <a:xfrm flipH="1" flipV="1">
            <a:off x="5964964" y="1854437"/>
            <a:ext cx="675118" cy="75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7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EF7934-3986-4417-8925-E38EFC5B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276"/>
            <a:ext cx="12192000" cy="347219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C8B59D9-986C-4121-A9E6-C5574BEEF4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9" t="46111" r="50000" b="41250"/>
          <a:stretch/>
        </p:blipFill>
        <p:spPr>
          <a:xfrm>
            <a:off x="600462" y="4823807"/>
            <a:ext cx="3904864" cy="114997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9F39739-EFE8-46F4-8CC3-58DB0B496C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6" t="46529" r="26016" b="38749"/>
          <a:stretch/>
        </p:blipFill>
        <p:spPr>
          <a:xfrm>
            <a:off x="5035525" y="4824748"/>
            <a:ext cx="6661176" cy="114997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D0EE86E-1AC7-4920-8B96-3B0F02E5E05C}"/>
              </a:ext>
            </a:extLst>
          </p:cNvPr>
          <p:cNvSpPr txBox="1"/>
          <p:nvPr/>
        </p:nvSpPr>
        <p:spPr>
          <a:xfrm>
            <a:off x="290945" y="361949"/>
            <a:ext cx="2576946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Yönlendirmek istediğiniz kişinin departmanını seçiniz</a:t>
            </a:r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D8530CBC-6EC5-4A8B-B838-9E4B50D2A445}"/>
              </a:ext>
            </a:extLst>
          </p:cNvPr>
          <p:cNvCxnSpPr>
            <a:stCxn id="5" idx="2"/>
          </p:cNvCxnSpPr>
          <p:nvPr/>
        </p:nvCxnSpPr>
        <p:spPr>
          <a:xfrm>
            <a:off x="1579418" y="1285279"/>
            <a:ext cx="3214773" cy="16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8E58D41C-6B16-456C-8D03-81B0300CE4A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579418" y="1285279"/>
            <a:ext cx="973476" cy="353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815C0B5-0E58-42D1-80D9-5A78236E66FC}"/>
              </a:ext>
            </a:extLst>
          </p:cNvPr>
          <p:cNvSpPr txBox="1"/>
          <p:nvPr/>
        </p:nvSpPr>
        <p:spPr>
          <a:xfrm>
            <a:off x="4878611" y="2941356"/>
            <a:ext cx="236822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Açıklama girebilirsiniz.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165599F0-CBF1-4102-9602-DBEF9364DE2B}"/>
              </a:ext>
            </a:extLst>
          </p:cNvPr>
          <p:cNvCxnSpPr/>
          <p:nvPr/>
        </p:nvCxnSpPr>
        <p:spPr>
          <a:xfrm flipV="1">
            <a:off x="6096000" y="2050991"/>
            <a:ext cx="0" cy="87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1BDA6C7-2418-4729-85ED-A0128E60A030}"/>
              </a:ext>
            </a:extLst>
          </p:cNvPr>
          <p:cNvSpPr txBox="1"/>
          <p:nvPr/>
        </p:nvSpPr>
        <p:spPr>
          <a:xfrm>
            <a:off x="8846451" y="236945"/>
            <a:ext cx="3054604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İlgili departmandaki sorumlu bireyi seçiniz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0E78326F-A029-4B9F-9563-EDCAF1210C57}"/>
              </a:ext>
            </a:extLst>
          </p:cNvPr>
          <p:cNvCxnSpPr/>
          <p:nvPr/>
        </p:nvCxnSpPr>
        <p:spPr>
          <a:xfrm flipH="1">
            <a:off x="8289421" y="883276"/>
            <a:ext cx="2093719" cy="68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7A749327-2AFB-4CEC-8827-F88403133C8E}"/>
              </a:ext>
            </a:extLst>
          </p:cNvPr>
          <p:cNvCxnSpPr>
            <a:stCxn id="13" idx="2"/>
          </p:cNvCxnSpPr>
          <p:nvPr/>
        </p:nvCxnSpPr>
        <p:spPr>
          <a:xfrm flipH="1">
            <a:off x="10109675" y="883276"/>
            <a:ext cx="264078" cy="411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8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7223F0C-7C52-4209-964D-6192E4E8176D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Departmanı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Mali </a:t>
            </a:r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İşler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Olan </a:t>
            </a:r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Kullanıcı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Fonksiyonları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6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884A32ECEB2BD4BB28FBF81848D3078" ma:contentTypeVersion="4" ma:contentTypeDescription="Yeni belge oluşturun." ma:contentTypeScope="" ma:versionID="20c74465b3bde3a8889f2503b32f5e2b">
  <xsd:schema xmlns:xsd="http://www.w3.org/2001/XMLSchema" xmlns:xs="http://www.w3.org/2001/XMLSchema" xmlns:p="http://schemas.microsoft.com/office/2006/metadata/properties" xmlns:ns3="c43b440f-731f-4663-83da-8d18d2e8dadd" targetNamespace="http://schemas.microsoft.com/office/2006/metadata/properties" ma:root="true" ma:fieldsID="371d91a8040508bbe14754fe6b53c079" ns3:_="">
    <xsd:import namespace="c43b440f-731f-4663-83da-8d18d2e8da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b440f-731f-4663-83da-8d18d2e8da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AA3863-32CC-4208-B95A-C9FB79E57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3b440f-731f-4663-83da-8d18d2e8da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045542-B9A4-4752-B61F-927729B9CF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83EA0A-91F5-4014-B9DE-6BDE7A6D4EB1}">
  <ds:schemaRefs>
    <ds:schemaRef ds:uri="http://purl.org/dc/terms/"/>
    <ds:schemaRef ds:uri="http://www.w3.org/XML/1998/namespace"/>
    <ds:schemaRef ds:uri="http://schemas.openxmlformats.org/package/2006/metadata/core-properties"/>
    <ds:schemaRef ds:uri="c43b440f-731f-4663-83da-8d18d2e8dadd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414</Words>
  <Application>Microsoft Office PowerPoint</Application>
  <PresentationFormat>Geniş ekran</PresentationFormat>
  <Paragraphs>54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Rabia YUNUSOĞLU</dc:creator>
  <cp:lastModifiedBy>Rabia YUNUSOĞLU</cp:lastModifiedBy>
  <cp:revision>3</cp:revision>
  <dcterms:created xsi:type="dcterms:W3CDTF">2022-04-08T13:53:41Z</dcterms:created>
  <dcterms:modified xsi:type="dcterms:W3CDTF">2024-09-19T12:13:03Z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0x0101005884A32ECEB2BD4BB28FBF81848D3078</vt:lpwstr>
  </property>
</Properties>
</file>