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B0415-9CE5-F876-C9AB-21F4492C8DA7}" v="50" dt="2024-12-04T19:46:51.512"/>
    <p1510:client id="{37F8CC3E-5FBE-7E66-8D5E-D339E1F4EDFA}" v="213" dt="2024-12-04T21:52:50.573"/>
    <p1510:client id="{D0974D6E-0051-2BA6-98BD-752BF2649534}" v="96" dt="2024-12-03T18:31:29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7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7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8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1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DFB9AC7-95F1-3BD2-6B71-C3EE0CA4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893" r="-2" b="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Malware Detection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Presented by: Heidi Raber and Brandon Walker</a:t>
            </a:r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FDC0C-B224-7791-FE88-291C3FF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</a:t>
            </a:r>
            <a:endParaRPr lang="en-US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D4477FA-74FB-E6B9-E8ED-F12086E2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Segoe UI"/>
                <a:cs typeface="Segoe UI"/>
              </a:rPr>
              <a:t>Malware is downloaded accidently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Segoe UI"/>
                <a:cs typeface="Segoe UI"/>
              </a:rPr>
              <a:t>Theft caused by malware can cost money and computers' capabilities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Segoe UI"/>
                <a:cs typeface="Segoe UI"/>
              </a:rPr>
              <a:t>Malware can look just like good-ware, but it is misleading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322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EADA-FC62-82F4-C8A3-7E0184E1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CBF6-9F81-EDA2-ACE4-68DF2BA0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Samples of Android applications (~15000 samples)</a:t>
            </a:r>
          </a:p>
          <a:p>
            <a:r>
              <a:rPr lang="en-US" sz="2400" dirty="0"/>
              <a:t>Features: 215 API calls</a:t>
            </a: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E6AB4286-942C-3405-B57B-6B9620D8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26" b="386"/>
          <a:stretch/>
        </p:blipFill>
        <p:spPr>
          <a:xfrm>
            <a:off x="511481" y="3724291"/>
            <a:ext cx="11075764" cy="26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6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97438-6631-907D-B6E4-A1D6C8F6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sz="3600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0CDE-5C37-50CF-43C6-F595F726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New</a:t>
            </a:r>
          </a:p>
          <a:p>
            <a:pPr marL="525780" lvl="2" indent="-342900"/>
            <a:r>
              <a:rPr lang="en-US" sz="2400" dirty="0"/>
              <a:t>Support Vector Machine</a:t>
            </a:r>
          </a:p>
          <a:p>
            <a:pPr marL="525780" lvl="2" indent="-342900"/>
            <a:r>
              <a:rPr lang="en-US" sz="2400" dirty="0"/>
              <a:t>Stacking Model</a:t>
            </a:r>
          </a:p>
          <a:p>
            <a:pPr marL="525780" lvl="2" indent="-342900"/>
            <a:r>
              <a:rPr lang="en-US" sz="2400" dirty="0"/>
              <a:t>Naïve Bayes</a:t>
            </a:r>
          </a:p>
          <a:p>
            <a:pPr marL="182880" lvl="2" indent="0">
              <a:buNone/>
            </a:pPr>
            <a:endParaRPr lang="en-US" dirty="0"/>
          </a:p>
        </p:txBody>
      </p:sp>
      <p:pic>
        <p:nvPicPr>
          <p:cNvPr id="4" name="Picture 3" descr="Support vector machine - Wikipedia">
            <a:extLst>
              <a:ext uri="{FF2B5EF4-FFF2-40B4-BE49-F238E27FC236}">
                <a16:creationId xmlns:a16="http://schemas.microsoft.com/office/drawing/2014/main" id="{71453AEB-D962-890D-E0FE-2DB77891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201052"/>
            <a:ext cx="4577976" cy="4455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FD83A-2669-B97C-F904-4743F139C78E}"/>
              </a:ext>
            </a:extLst>
          </p:cNvPr>
          <p:cNvSpPr txBox="1"/>
          <p:nvPr/>
        </p:nvSpPr>
        <p:spPr>
          <a:xfrm>
            <a:off x="7154467" y="5866383"/>
            <a:ext cx="418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8633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E5E-4A4F-9FF4-A55D-E90FE1B5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D5BC-4434-801C-479A-58BCA80F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Learned in the semester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Linear Regression (SGD with Adam)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Decision Tree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Logistic Regression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K-Nearest Neighbor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AdaBoost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Random Forest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Gradient Boosting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Ensemble (Majority Vote and Weighted)</a:t>
            </a:r>
          </a:p>
        </p:txBody>
      </p:sp>
    </p:spTree>
    <p:extLst>
      <p:ext uri="{BB962C8B-B14F-4D97-AF65-F5344CB8AC3E}">
        <p14:creationId xmlns:p14="http://schemas.microsoft.com/office/powerpoint/2010/main" val="55110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F64C-3D44-D21D-124C-B63DEF24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64D2-6B13-2259-678F-940A9C57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Data split 80% for training and 20% for testing</a:t>
            </a:r>
          </a:p>
          <a:p>
            <a:r>
              <a:rPr lang="en-US" sz="2400" dirty="0" err="1"/>
              <a:t>VSCode</a:t>
            </a:r>
            <a:r>
              <a:rPr lang="en-US" sz="2400" dirty="0"/>
              <a:t> and Scikit-Learn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767A4E6-173B-0323-5FB6-333EDB38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05" y="3862778"/>
            <a:ext cx="8716027" cy="26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39F0-AABD-2A59-6AD2-CED33486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56" y="346075"/>
            <a:ext cx="9238434" cy="857559"/>
          </a:xfrm>
        </p:spPr>
        <p:txBody>
          <a:bodyPr/>
          <a:lstStyle/>
          <a:p>
            <a:r>
              <a:rPr lang="en-US" sz="3600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45168-A5C4-8BE6-12EC-F4124751A0D5}"/>
              </a:ext>
            </a:extLst>
          </p:cNvPr>
          <p:cNvSpPr txBox="1"/>
          <p:nvPr/>
        </p:nvSpPr>
        <p:spPr>
          <a:xfrm>
            <a:off x="4724400" y="3200400"/>
            <a:ext cx="2743200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b="1">
                <a:solidFill>
                  <a:srgbClr val="000000"/>
                </a:solidFill>
                <a:latin typeface="Arial"/>
                <a:cs typeface="Arial"/>
              </a:rPr>
              <a:t>Evaluation Table</a:t>
            </a:r>
          </a:p>
          <a:p>
            <a:endParaRPr lang="en-US"/>
          </a:p>
        </p:txBody>
      </p:sp>
      <p:pic>
        <p:nvPicPr>
          <p:cNvPr id="3" name="Picture 2" descr="A graph with black and yellow lines&#10;&#10;Description automatically generated">
            <a:extLst>
              <a:ext uri="{FF2B5EF4-FFF2-40B4-BE49-F238E27FC236}">
                <a16:creationId xmlns:a16="http://schemas.microsoft.com/office/drawing/2014/main" id="{AC77BDC6-5B6A-475B-C050-D390E474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385" b="206"/>
          <a:stretch/>
        </p:blipFill>
        <p:spPr>
          <a:xfrm>
            <a:off x="198329" y="1510740"/>
            <a:ext cx="11794680" cy="50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5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4258-3A4B-36E9-E7EC-8204C570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B7B9-887A-AAA1-D543-357D4287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rade Gothic Next Light"/>
                <a:cs typeface="Arial"/>
              </a:rPr>
              <a:t>F1 scores are most important since noticing the malware is more important than having too many false positives</a:t>
            </a:r>
          </a:p>
          <a:p>
            <a:r>
              <a:rPr lang="en-US" sz="2400" dirty="0">
                <a:latin typeface="Trade Gothic Next Light"/>
                <a:cs typeface="Arial"/>
              </a:rPr>
              <a:t>Recommendation: Stacking Model</a:t>
            </a:r>
          </a:p>
          <a:p>
            <a:r>
              <a:rPr lang="en-US" sz="2400" dirty="0">
                <a:latin typeface="Trade Gothic Next Light"/>
                <a:cs typeface="Arial"/>
              </a:rPr>
              <a:t>K-Nearest Neighbor Model also did very well</a:t>
            </a:r>
          </a:p>
        </p:txBody>
      </p:sp>
    </p:spTree>
    <p:extLst>
      <p:ext uri="{BB962C8B-B14F-4D97-AF65-F5344CB8AC3E}">
        <p14:creationId xmlns:p14="http://schemas.microsoft.com/office/powerpoint/2010/main" val="12309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9A1-B562-180A-6CB2-F8630727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55AB-66B8-0138-1468-D89AAA22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Great results and promise for the future</a:t>
            </a:r>
          </a:p>
          <a:p>
            <a:r>
              <a:rPr lang="en-US" sz="2400" dirty="0"/>
              <a:t>Finding a large dataset and hardware that can handle it is important</a:t>
            </a:r>
          </a:p>
          <a:p>
            <a:r>
              <a:rPr lang="en-US" sz="2400" dirty="0"/>
              <a:t>For ensemble learning, novelty of models is important</a:t>
            </a:r>
          </a:p>
        </p:txBody>
      </p:sp>
    </p:spTree>
    <p:extLst>
      <p:ext uri="{BB962C8B-B14F-4D97-AF65-F5344CB8AC3E}">
        <p14:creationId xmlns:p14="http://schemas.microsoft.com/office/powerpoint/2010/main" val="398332961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RightStep">
      <a:dk1>
        <a:srgbClr val="000000"/>
      </a:dk1>
      <a:lt1>
        <a:srgbClr val="FFFFFF"/>
      </a:lt1>
      <a:dk2>
        <a:srgbClr val="1B2F2F"/>
      </a:dk2>
      <a:lt2>
        <a:srgbClr val="F3F0F0"/>
      </a:lt2>
      <a:accent1>
        <a:srgbClr val="45AFAC"/>
      </a:accent1>
      <a:accent2>
        <a:srgbClr val="3B84B1"/>
      </a:accent2>
      <a:accent3>
        <a:srgbClr val="4D65C3"/>
      </a:accent3>
      <a:accent4>
        <a:srgbClr val="5E47B6"/>
      </a:accent4>
      <a:accent5>
        <a:srgbClr val="974DC3"/>
      </a:accent5>
      <a:accent6>
        <a:srgbClr val="B13BAC"/>
      </a:accent6>
      <a:hlink>
        <a:srgbClr val="699832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PortalVTI</vt:lpstr>
      <vt:lpstr>Malware Detection</vt:lpstr>
      <vt:lpstr>Problem</vt:lpstr>
      <vt:lpstr>Data Set</vt:lpstr>
      <vt:lpstr>Models</vt:lpstr>
      <vt:lpstr>Models (cont.)</vt:lpstr>
      <vt:lpstr>Experiment</vt:lpstr>
      <vt:lpstr>Results</vt:lpstr>
      <vt:lpstr>Analysis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202</cp:revision>
  <dcterms:created xsi:type="dcterms:W3CDTF">2024-12-02T16:58:09Z</dcterms:created>
  <dcterms:modified xsi:type="dcterms:W3CDTF">2024-12-04T21:52:55Z</dcterms:modified>
</cp:coreProperties>
</file>