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41DE5-C0E4-9275-D54A-3A34E87FD8A4}" v="737" dt="2024-12-02T18:14:40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1B19B-CCFF-4DA1-837A-A533543149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236E87-7C08-45F6-83D2-28399A468689}">
      <dgm:prSet/>
      <dgm:spPr/>
      <dgm:t>
        <a:bodyPr/>
        <a:lstStyle/>
        <a:p>
          <a:r>
            <a:rPr lang="en-US"/>
            <a:t>Malware is downloaded accidently</a:t>
          </a:r>
        </a:p>
      </dgm:t>
    </dgm:pt>
    <dgm:pt modelId="{5B9ED76D-82C3-4B5A-A82B-0195C90BD595}" type="parTrans" cxnId="{CFB392ED-F237-413D-80C5-2A30961B0728}">
      <dgm:prSet/>
      <dgm:spPr/>
      <dgm:t>
        <a:bodyPr/>
        <a:lstStyle/>
        <a:p>
          <a:endParaRPr lang="en-US"/>
        </a:p>
      </dgm:t>
    </dgm:pt>
    <dgm:pt modelId="{41A546E7-F3DC-453B-B3D3-2822E3411F1B}" type="sibTrans" cxnId="{CFB392ED-F237-413D-80C5-2A30961B0728}">
      <dgm:prSet/>
      <dgm:spPr/>
      <dgm:t>
        <a:bodyPr/>
        <a:lstStyle/>
        <a:p>
          <a:endParaRPr lang="en-US"/>
        </a:p>
      </dgm:t>
    </dgm:pt>
    <dgm:pt modelId="{F5C4C477-8C76-496C-A037-4AF7305E2776}">
      <dgm:prSet/>
      <dgm:spPr/>
      <dgm:t>
        <a:bodyPr/>
        <a:lstStyle/>
        <a:p>
          <a:r>
            <a:rPr lang="en-US"/>
            <a:t>Theft caused by malware can cost money and computers' capabilities</a:t>
          </a:r>
        </a:p>
      </dgm:t>
    </dgm:pt>
    <dgm:pt modelId="{1CEBCB1D-DB11-4829-A696-6A1B7CDC66DE}" type="parTrans" cxnId="{14BA60D5-BA69-40AF-8E60-392DDD7F24DC}">
      <dgm:prSet/>
      <dgm:spPr/>
      <dgm:t>
        <a:bodyPr/>
        <a:lstStyle/>
        <a:p>
          <a:endParaRPr lang="en-US"/>
        </a:p>
      </dgm:t>
    </dgm:pt>
    <dgm:pt modelId="{89706E8D-2AB8-43A3-A94A-5E84F0DFA4F6}" type="sibTrans" cxnId="{14BA60D5-BA69-40AF-8E60-392DDD7F24DC}">
      <dgm:prSet/>
      <dgm:spPr/>
      <dgm:t>
        <a:bodyPr/>
        <a:lstStyle/>
        <a:p>
          <a:endParaRPr lang="en-US"/>
        </a:p>
      </dgm:t>
    </dgm:pt>
    <dgm:pt modelId="{B05FC9FC-4D42-4FD7-82CC-2327FB5627FC}">
      <dgm:prSet/>
      <dgm:spPr/>
      <dgm:t>
        <a:bodyPr/>
        <a:lstStyle/>
        <a:p>
          <a:r>
            <a:rPr lang="en-US"/>
            <a:t>Malware can look just like good-ware, but it is misleading</a:t>
          </a:r>
        </a:p>
      </dgm:t>
    </dgm:pt>
    <dgm:pt modelId="{76F64A43-390D-4E4D-B100-395E159E4E5C}" type="parTrans" cxnId="{19467884-16E4-4128-A4EC-6A1EDDE598A9}">
      <dgm:prSet/>
      <dgm:spPr/>
      <dgm:t>
        <a:bodyPr/>
        <a:lstStyle/>
        <a:p>
          <a:endParaRPr lang="en-US"/>
        </a:p>
      </dgm:t>
    </dgm:pt>
    <dgm:pt modelId="{12E2E7CA-C44B-4475-9910-B987DF7BF875}" type="sibTrans" cxnId="{19467884-16E4-4128-A4EC-6A1EDDE598A9}">
      <dgm:prSet/>
      <dgm:spPr/>
      <dgm:t>
        <a:bodyPr/>
        <a:lstStyle/>
        <a:p>
          <a:endParaRPr lang="en-US"/>
        </a:p>
      </dgm:t>
    </dgm:pt>
    <dgm:pt modelId="{8084384F-827D-41D8-8AAC-5A48AAEE1A24}" type="pres">
      <dgm:prSet presAssocID="{F8C1B19B-CCFF-4DA1-837A-A5335431493E}" presName="root" presStyleCnt="0">
        <dgm:presLayoutVars>
          <dgm:dir/>
          <dgm:resizeHandles val="exact"/>
        </dgm:presLayoutVars>
      </dgm:prSet>
      <dgm:spPr/>
    </dgm:pt>
    <dgm:pt modelId="{9ADF288C-4BFF-4A78-9B2E-72754A842ABC}" type="pres">
      <dgm:prSet presAssocID="{AB236E87-7C08-45F6-83D2-28399A468689}" presName="compNode" presStyleCnt="0"/>
      <dgm:spPr/>
    </dgm:pt>
    <dgm:pt modelId="{09D29445-C1A2-45FE-86ED-331FF6209ECE}" type="pres">
      <dgm:prSet presAssocID="{AB236E87-7C08-45F6-83D2-28399A468689}" presName="bgRect" presStyleLbl="bgShp" presStyleIdx="0" presStyleCnt="3"/>
      <dgm:spPr/>
    </dgm:pt>
    <dgm:pt modelId="{DE4FF362-D79E-4DC3-A8A1-33C12F43CBC1}" type="pres">
      <dgm:prSet presAssocID="{AB236E87-7C08-45F6-83D2-28399A468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5E1BE7-9380-4D2C-AF39-C5300FD25B7B}" type="pres">
      <dgm:prSet presAssocID="{AB236E87-7C08-45F6-83D2-28399A468689}" presName="spaceRect" presStyleCnt="0"/>
      <dgm:spPr/>
    </dgm:pt>
    <dgm:pt modelId="{548E80D3-43E4-42A7-BBD0-D150DA1F878F}" type="pres">
      <dgm:prSet presAssocID="{AB236E87-7C08-45F6-83D2-28399A468689}" presName="parTx" presStyleLbl="revTx" presStyleIdx="0" presStyleCnt="3">
        <dgm:presLayoutVars>
          <dgm:chMax val="0"/>
          <dgm:chPref val="0"/>
        </dgm:presLayoutVars>
      </dgm:prSet>
      <dgm:spPr/>
    </dgm:pt>
    <dgm:pt modelId="{00EC7A83-736D-4C8D-8905-BB6D606E0684}" type="pres">
      <dgm:prSet presAssocID="{41A546E7-F3DC-453B-B3D3-2822E3411F1B}" presName="sibTrans" presStyleCnt="0"/>
      <dgm:spPr/>
    </dgm:pt>
    <dgm:pt modelId="{EB66F22A-854A-46E2-8846-F3D83A57FC7C}" type="pres">
      <dgm:prSet presAssocID="{F5C4C477-8C76-496C-A037-4AF7305E2776}" presName="compNode" presStyleCnt="0"/>
      <dgm:spPr/>
    </dgm:pt>
    <dgm:pt modelId="{62ACD6F9-A0DD-4D23-80FD-88EECDFD3006}" type="pres">
      <dgm:prSet presAssocID="{F5C4C477-8C76-496C-A037-4AF7305E2776}" presName="bgRect" presStyleLbl="bgShp" presStyleIdx="1" presStyleCnt="3"/>
      <dgm:spPr/>
    </dgm:pt>
    <dgm:pt modelId="{B4DAAE97-0404-448C-801E-86FF86E92B6A}" type="pres">
      <dgm:prSet presAssocID="{F5C4C477-8C76-496C-A037-4AF7305E27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2156950D-F246-43A8-971B-6F8189EA8995}" type="pres">
      <dgm:prSet presAssocID="{F5C4C477-8C76-496C-A037-4AF7305E2776}" presName="spaceRect" presStyleCnt="0"/>
      <dgm:spPr/>
    </dgm:pt>
    <dgm:pt modelId="{F867A84C-16F0-4374-A16E-7B45A70E2ECC}" type="pres">
      <dgm:prSet presAssocID="{F5C4C477-8C76-496C-A037-4AF7305E2776}" presName="parTx" presStyleLbl="revTx" presStyleIdx="1" presStyleCnt="3">
        <dgm:presLayoutVars>
          <dgm:chMax val="0"/>
          <dgm:chPref val="0"/>
        </dgm:presLayoutVars>
      </dgm:prSet>
      <dgm:spPr/>
    </dgm:pt>
    <dgm:pt modelId="{11DFCDE5-1906-4296-941F-6FEFB42FC4EA}" type="pres">
      <dgm:prSet presAssocID="{89706E8D-2AB8-43A3-A94A-5E84F0DFA4F6}" presName="sibTrans" presStyleCnt="0"/>
      <dgm:spPr/>
    </dgm:pt>
    <dgm:pt modelId="{4D028F42-2A3B-43B6-9F68-71E3BA279804}" type="pres">
      <dgm:prSet presAssocID="{B05FC9FC-4D42-4FD7-82CC-2327FB5627FC}" presName="compNode" presStyleCnt="0"/>
      <dgm:spPr/>
    </dgm:pt>
    <dgm:pt modelId="{F70CD3A0-8348-4EDC-978B-99BBB1A42A9A}" type="pres">
      <dgm:prSet presAssocID="{B05FC9FC-4D42-4FD7-82CC-2327FB5627FC}" presName="bgRect" presStyleLbl="bgShp" presStyleIdx="2" presStyleCnt="3"/>
      <dgm:spPr/>
    </dgm:pt>
    <dgm:pt modelId="{3277A205-9A39-40AB-B0CD-7457E5AE1562}" type="pres">
      <dgm:prSet presAssocID="{B05FC9FC-4D42-4FD7-82CC-2327FB5627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03624B-1904-4CF3-BB3B-8B5DE4107C78}" type="pres">
      <dgm:prSet presAssocID="{B05FC9FC-4D42-4FD7-82CC-2327FB5627FC}" presName="spaceRect" presStyleCnt="0"/>
      <dgm:spPr/>
    </dgm:pt>
    <dgm:pt modelId="{A515E1C2-3C6D-46B4-BE73-2A4266295A53}" type="pres">
      <dgm:prSet presAssocID="{B05FC9FC-4D42-4FD7-82CC-2327FB5627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BC2A1E-74CB-406E-8891-50754DD3E872}" type="presOf" srcId="{B05FC9FC-4D42-4FD7-82CC-2327FB5627FC}" destId="{A515E1C2-3C6D-46B4-BE73-2A4266295A53}" srcOrd="0" destOrd="0" presId="urn:microsoft.com/office/officeart/2018/2/layout/IconVerticalSolidList"/>
    <dgm:cxn modelId="{A48A9920-64C3-4856-8AD8-AC9C2B3154DB}" type="presOf" srcId="{AB236E87-7C08-45F6-83D2-28399A468689}" destId="{548E80D3-43E4-42A7-BBD0-D150DA1F878F}" srcOrd="0" destOrd="0" presId="urn:microsoft.com/office/officeart/2018/2/layout/IconVerticalSolidList"/>
    <dgm:cxn modelId="{326F595F-28E4-4AC7-87D6-DAE586A22229}" type="presOf" srcId="{F8C1B19B-CCFF-4DA1-837A-A5335431493E}" destId="{8084384F-827D-41D8-8AAC-5A48AAEE1A24}" srcOrd="0" destOrd="0" presId="urn:microsoft.com/office/officeart/2018/2/layout/IconVerticalSolidList"/>
    <dgm:cxn modelId="{C9C13F66-74CE-405C-8C71-57CFCFB99B0D}" type="presOf" srcId="{F5C4C477-8C76-496C-A037-4AF7305E2776}" destId="{F867A84C-16F0-4374-A16E-7B45A70E2ECC}" srcOrd="0" destOrd="0" presId="urn:microsoft.com/office/officeart/2018/2/layout/IconVerticalSolidList"/>
    <dgm:cxn modelId="{19467884-16E4-4128-A4EC-6A1EDDE598A9}" srcId="{F8C1B19B-CCFF-4DA1-837A-A5335431493E}" destId="{B05FC9FC-4D42-4FD7-82CC-2327FB5627FC}" srcOrd="2" destOrd="0" parTransId="{76F64A43-390D-4E4D-B100-395E159E4E5C}" sibTransId="{12E2E7CA-C44B-4475-9910-B987DF7BF875}"/>
    <dgm:cxn modelId="{14BA60D5-BA69-40AF-8E60-392DDD7F24DC}" srcId="{F8C1B19B-CCFF-4DA1-837A-A5335431493E}" destId="{F5C4C477-8C76-496C-A037-4AF7305E2776}" srcOrd="1" destOrd="0" parTransId="{1CEBCB1D-DB11-4829-A696-6A1B7CDC66DE}" sibTransId="{89706E8D-2AB8-43A3-A94A-5E84F0DFA4F6}"/>
    <dgm:cxn modelId="{CFB392ED-F237-413D-80C5-2A30961B0728}" srcId="{F8C1B19B-CCFF-4DA1-837A-A5335431493E}" destId="{AB236E87-7C08-45F6-83D2-28399A468689}" srcOrd="0" destOrd="0" parTransId="{5B9ED76D-82C3-4B5A-A82B-0195C90BD595}" sibTransId="{41A546E7-F3DC-453B-B3D3-2822E3411F1B}"/>
    <dgm:cxn modelId="{F4ACCBD7-FD6F-4CAD-B7EC-FD7C0F73B21D}" type="presParOf" srcId="{8084384F-827D-41D8-8AAC-5A48AAEE1A24}" destId="{9ADF288C-4BFF-4A78-9B2E-72754A842ABC}" srcOrd="0" destOrd="0" presId="urn:microsoft.com/office/officeart/2018/2/layout/IconVerticalSolidList"/>
    <dgm:cxn modelId="{71833DAA-D04A-483C-9C6E-65F3F635E480}" type="presParOf" srcId="{9ADF288C-4BFF-4A78-9B2E-72754A842ABC}" destId="{09D29445-C1A2-45FE-86ED-331FF6209ECE}" srcOrd="0" destOrd="0" presId="urn:microsoft.com/office/officeart/2018/2/layout/IconVerticalSolidList"/>
    <dgm:cxn modelId="{AE232B84-4094-446E-884C-50087755E150}" type="presParOf" srcId="{9ADF288C-4BFF-4A78-9B2E-72754A842ABC}" destId="{DE4FF362-D79E-4DC3-A8A1-33C12F43CBC1}" srcOrd="1" destOrd="0" presId="urn:microsoft.com/office/officeart/2018/2/layout/IconVerticalSolidList"/>
    <dgm:cxn modelId="{3FB97B7D-D8F8-478B-9A05-1FA6F2A724CC}" type="presParOf" srcId="{9ADF288C-4BFF-4A78-9B2E-72754A842ABC}" destId="{865E1BE7-9380-4D2C-AF39-C5300FD25B7B}" srcOrd="2" destOrd="0" presId="urn:microsoft.com/office/officeart/2018/2/layout/IconVerticalSolidList"/>
    <dgm:cxn modelId="{D24A837A-930D-4CD5-8849-2143662B1893}" type="presParOf" srcId="{9ADF288C-4BFF-4A78-9B2E-72754A842ABC}" destId="{548E80D3-43E4-42A7-BBD0-D150DA1F878F}" srcOrd="3" destOrd="0" presId="urn:microsoft.com/office/officeart/2018/2/layout/IconVerticalSolidList"/>
    <dgm:cxn modelId="{1156B63C-1CC4-49D5-95CF-10B45959688E}" type="presParOf" srcId="{8084384F-827D-41D8-8AAC-5A48AAEE1A24}" destId="{00EC7A83-736D-4C8D-8905-BB6D606E0684}" srcOrd="1" destOrd="0" presId="urn:microsoft.com/office/officeart/2018/2/layout/IconVerticalSolidList"/>
    <dgm:cxn modelId="{A9AA85A1-DCD0-4306-8643-D2958539C0D4}" type="presParOf" srcId="{8084384F-827D-41D8-8AAC-5A48AAEE1A24}" destId="{EB66F22A-854A-46E2-8846-F3D83A57FC7C}" srcOrd="2" destOrd="0" presId="urn:microsoft.com/office/officeart/2018/2/layout/IconVerticalSolidList"/>
    <dgm:cxn modelId="{1A15FB37-94F0-4AA6-995E-B85AE55431EF}" type="presParOf" srcId="{EB66F22A-854A-46E2-8846-F3D83A57FC7C}" destId="{62ACD6F9-A0DD-4D23-80FD-88EECDFD3006}" srcOrd="0" destOrd="0" presId="urn:microsoft.com/office/officeart/2018/2/layout/IconVerticalSolidList"/>
    <dgm:cxn modelId="{A269177F-C924-4FC0-8E57-6581FA0A5DEA}" type="presParOf" srcId="{EB66F22A-854A-46E2-8846-F3D83A57FC7C}" destId="{B4DAAE97-0404-448C-801E-86FF86E92B6A}" srcOrd="1" destOrd="0" presId="urn:microsoft.com/office/officeart/2018/2/layout/IconVerticalSolidList"/>
    <dgm:cxn modelId="{D653E193-28D6-4068-99AA-6393A9E4B25D}" type="presParOf" srcId="{EB66F22A-854A-46E2-8846-F3D83A57FC7C}" destId="{2156950D-F246-43A8-971B-6F8189EA8995}" srcOrd="2" destOrd="0" presId="urn:microsoft.com/office/officeart/2018/2/layout/IconVerticalSolidList"/>
    <dgm:cxn modelId="{0B2AEB2C-EC8B-4B7B-84C9-193E7A622DBE}" type="presParOf" srcId="{EB66F22A-854A-46E2-8846-F3D83A57FC7C}" destId="{F867A84C-16F0-4374-A16E-7B45A70E2ECC}" srcOrd="3" destOrd="0" presId="urn:microsoft.com/office/officeart/2018/2/layout/IconVerticalSolidList"/>
    <dgm:cxn modelId="{E72CBB03-1808-493D-AE89-19CA4B900DBE}" type="presParOf" srcId="{8084384F-827D-41D8-8AAC-5A48AAEE1A24}" destId="{11DFCDE5-1906-4296-941F-6FEFB42FC4EA}" srcOrd="3" destOrd="0" presId="urn:microsoft.com/office/officeart/2018/2/layout/IconVerticalSolidList"/>
    <dgm:cxn modelId="{EA7E8CF8-F6F7-40C0-8E81-E0B69294C80A}" type="presParOf" srcId="{8084384F-827D-41D8-8AAC-5A48AAEE1A24}" destId="{4D028F42-2A3B-43B6-9F68-71E3BA279804}" srcOrd="4" destOrd="0" presId="urn:microsoft.com/office/officeart/2018/2/layout/IconVerticalSolidList"/>
    <dgm:cxn modelId="{2AE394AC-1ADB-4593-A573-06DF72D2A32F}" type="presParOf" srcId="{4D028F42-2A3B-43B6-9F68-71E3BA279804}" destId="{F70CD3A0-8348-4EDC-978B-99BBB1A42A9A}" srcOrd="0" destOrd="0" presId="urn:microsoft.com/office/officeart/2018/2/layout/IconVerticalSolidList"/>
    <dgm:cxn modelId="{D4F644B3-0155-4C77-8D35-5D77092DE6D3}" type="presParOf" srcId="{4D028F42-2A3B-43B6-9F68-71E3BA279804}" destId="{3277A205-9A39-40AB-B0CD-7457E5AE1562}" srcOrd="1" destOrd="0" presId="urn:microsoft.com/office/officeart/2018/2/layout/IconVerticalSolidList"/>
    <dgm:cxn modelId="{57241B4D-D5FF-42ED-BD2D-9D373D4D836D}" type="presParOf" srcId="{4D028F42-2A3B-43B6-9F68-71E3BA279804}" destId="{B903624B-1904-4CF3-BB3B-8B5DE4107C78}" srcOrd="2" destOrd="0" presId="urn:microsoft.com/office/officeart/2018/2/layout/IconVerticalSolidList"/>
    <dgm:cxn modelId="{0993A810-02D8-4504-BD62-411C4974CF3A}" type="presParOf" srcId="{4D028F42-2A3B-43B6-9F68-71E3BA279804}" destId="{A515E1C2-3C6D-46B4-BE73-2A4266295A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9445-C1A2-45FE-86ED-331FF6209ECE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F362-D79E-4DC3-A8A1-33C12F43CBC1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E80D3-43E4-42A7-BBD0-D150DA1F878F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Malware is downloaded accidently</a:t>
          </a:r>
        </a:p>
      </dsp:txBody>
      <dsp:txXfrm>
        <a:off x="1256993" y="465"/>
        <a:ext cx="7980668" cy="1088305"/>
      </dsp:txXfrm>
    </dsp:sp>
    <dsp:sp modelId="{62ACD6F9-A0DD-4D23-80FD-88EECDFD3006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AAE97-0404-448C-801E-86FF86E92B6A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A84C-16F0-4374-A16E-7B45A70E2ECC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Theft caused by malware can cost money and computers' capabilities</a:t>
          </a:r>
        </a:p>
      </dsp:txBody>
      <dsp:txXfrm>
        <a:off x="1256993" y="1360847"/>
        <a:ext cx="7980668" cy="1088305"/>
      </dsp:txXfrm>
    </dsp:sp>
    <dsp:sp modelId="{F70CD3A0-8348-4EDC-978B-99BBB1A42A9A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7A205-9A39-40AB-B0CD-7457E5AE1562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5E1C2-3C6D-46B4-BE73-2A4266295A53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Malware can look just like good-ware, but it is misleading</a:t>
          </a:r>
        </a:p>
      </dsp:txBody>
      <dsp:txXfrm>
        <a:off x="1256993" y="2721229"/>
        <a:ext cx="7980668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7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B9AC7-95F1-3BD2-6B71-C3EE0CA4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893" r="-2" b="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Malware Detection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Presented by: Heidi Raber and Brandon Walker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FDC0C-B224-7791-FE88-291C3FF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E60CB2-3F04-BF55-3392-12CFA3AC5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09429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2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ADA-FC62-82F4-C8A3-7E0184E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CBF6-9F81-EDA2-ACE4-68DF2BA0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Samples of Android applications  in binary (~15000 samples)</a:t>
            </a:r>
          </a:p>
          <a:p>
            <a:r>
              <a:rPr lang="en-US" sz="2400" dirty="0"/>
              <a:t>Features: 215 API calls for each sample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E6AB4286-942C-3405-B57B-6B9620D8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26" b="386"/>
          <a:stretch/>
        </p:blipFill>
        <p:spPr>
          <a:xfrm>
            <a:off x="511481" y="3724291"/>
            <a:ext cx="11075764" cy="26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7438-6631-907D-B6E4-A1D6C8F6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0CDE-5C37-50CF-43C6-F595F726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New</a:t>
            </a:r>
          </a:p>
          <a:p>
            <a:pPr marL="525780" lvl="2" indent="-342900"/>
            <a:r>
              <a:rPr lang="en-US" sz="2400" err="1"/>
              <a:t>Supoort</a:t>
            </a:r>
            <a:r>
              <a:rPr lang="en-US" sz="2400" dirty="0"/>
              <a:t> Vector Machine</a:t>
            </a:r>
          </a:p>
          <a:p>
            <a:pPr marL="525780" lvl="2" indent="-342900"/>
            <a:r>
              <a:rPr lang="en-US" sz="2400" dirty="0"/>
              <a:t>Stacking Model</a:t>
            </a:r>
          </a:p>
          <a:p>
            <a:pPr marL="525780" lvl="2" indent="-342900"/>
            <a:r>
              <a:rPr lang="en-US" sz="2400" dirty="0"/>
              <a:t>Naïve Bayes</a:t>
            </a:r>
          </a:p>
          <a:p>
            <a:pPr marL="18288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E5E-4A4F-9FF4-A55D-E90FE1B5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5BC-4434-801C-479A-58BCA80F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Learned in the semester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Linear Regression (SGD with Adam)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Decision Tree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Logistic Regression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K-Nearest Neighbor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AdaBoost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Random Forest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Gradient Boosting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Majority Vote Ensemble</a:t>
            </a:r>
            <a:r>
              <a:rPr lang="en-US" sz="2000" b="0" dirty="0"/>
              <a:t>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1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F64C-3D44-D21D-124C-B63DEF2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4D2-6B13-2259-678F-940A9C5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split 80% for training and 20% for testing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and Scikit-Learn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67A4E6-173B-0323-5FB6-333EDB38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5" y="3862778"/>
            <a:ext cx="8716027" cy="26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9F0-AABD-2A59-6AD2-CED33486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56" y="346075"/>
            <a:ext cx="9238434" cy="857559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5168-A5C4-8BE6-12EC-F4124751A0D5}"/>
              </a:ext>
            </a:extLst>
          </p:cNvPr>
          <p:cNvSpPr txBox="1"/>
          <p:nvPr/>
        </p:nvSpPr>
        <p:spPr>
          <a:xfrm>
            <a:off x="4724400" y="3200400"/>
            <a:ext cx="2743200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>
                <a:solidFill>
                  <a:srgbClr val="000000"/>
                </a:solidFill>
                <a:latin typeface="Arial"/>
                <a:cs typeface="Arial"/>
              </a:rPr>
              <a:t>Evaluation Table</a:t>
            </a:r>
          </a:p>
          <a:p>
            <a:endParaRPr lang="en-US"/>
          </a:p>
        </p:txBody>
      </p:sp>
      <p:pic>
        <p:nvPicPr>
          <p:cNvPr id="9" name="Content Placeholder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207467B-735F-BC4E-1B64-8FF6A4228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11" y="1716066"/>
            <a:ext cx="7207483" cy="4960306"/>
          </a:xfrm>
        </p:spPr>
      </p:pic>
    </p:spTree>
    <p:extLst>
      <p:ext uri="{BB962C8B-B14F-4D97-AF65-F5344CB8AC3E}">
        <p14:creationId xmlns:p14="http://schemas.microsoft.com/office/powerpoint/2010/main" val="3350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258-3A4B-36E9-E7EC-8204C570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7B9-887A-AAA1-D543-357D4287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rade Gothic Next Light"/>
                <a:cs typeface="Arial"/>
              </a:rPr>
              <a:t>F1 scores are most important since noticing the malware is more important than having too many false positives</a:t>
            </a:r>
          </a:p>
          <a:p>
            <a:r>
              <a:rPr lang="en-US" sz="2400" dirty="0">
                <a:latin typeface="Trade Gothic Next Light"/>
                <a:cs typeface="Arial"/>
              </a:rPr>
              <a:t>Recommendation: Stacking Model</a:t>
            </a:r>
          </a:p>
        </p:txBody>
      </p:sp>
    </p:spTree>
    <p:extLst>
      <p:ext uri="{BB962C8B-B14F-4D97-AF65-F5344CB8AC3E}">
        <p14:creationId xmlns:p14="http://schemas.microsoft.com/office/powerpoint/2010/main" val="1230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A1-B562-180A-6CB2-F8630727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55AB-66B8-0138-1468-D89AAA22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Great results and promise for the future</a:t>
            </a:r>
          </a:p>
          <a:p>
            <a:r>
              <a:rPr lang="en-US" sz="2400" dirty="0"/>
              <a:t>Finding a large dataset and hardware that can handle it is important</a:t>
            </a:r>
          </a:p>
        </p:txBody>
      </p:sp>
    </p:spTree>
    <p:extLst>
      <p:ext uri="{BB962C8B-B14F-4D97-AF65-F5344CB8AC3E}">
        <p14:creationId xmlns:p14="http://schemas.microsoft.com/office/powerpoint/2010/main" val="39833296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AC"/>
      </a:accent1>
      <a:accent2>
        <a:srgbClr val="3B84B1"/>
      </a:accent2>
      <a:accent3>
        <a:srgbClr val="4D65C3"/>
      </a:accent3>
      <a:accent4>
        <a:srgbClr val="5E47B6"/>
      </a:accent4>
      <a:accent5>
        <a:srgbClr val="974DC3"/>
      </a:accent5>
      <a:accent6>
        <a:srgbClr val="B13BAC"/>
      </a:accent6>
      <a:hlink>
        <a:srgbClr val="69983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Malware Detection</vt:lpstr>
      <vt:lpstr>Problem</vt:lpstr>
      <vt:lpstr>Data Set</vt:lpstr>
      <vt:lpstr>Models</vt:lpstr>
      <vt:lpstr>Models (cont.)</vt:lpstr>
      <vt:lpstr>Experiment</vt:lpstr>
      <vt:lpstr>Results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148</cp:revision>
  <dcterms:created xsi:type="dcterms:W3CDTF">2024-12-02T16:58:09Z</dcterms:created>
  <dcterms:modified xsi:type="dcterms:W3CDTF">2024-12-02T20:49:58Z</dcterms:modified>
</cp:coreProperties>
</file>