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7" r:id="rId2"/>
    <p:sldId id="269" r:id="rId3"/>
    <p:sldId id="257" r:id="rId4"/>
    <p:sldId id="258" r:id="rId5"/>
    <p:sldId id="268" r:id="rId6"/>
    <p:sldId id="259" r:id="rId7"/>
    <p:sldId id="260" r:id="rId8"/>
    <p:sldId id="261" r:id="rId9"/>
    <p:sldId id="262" r:id="rId10"/>
    <p:sldId id="270" r:id="rId11"/>
    <p:sldId id="263" r:id="rId12"/>
    <p:sldId id="264" r:id="rId13"/>
    <p:sldId id="265"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ADA08C-981A-4D04-9D55-ABA259DD5B33}"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4A79F-B1B6-497B-B909-FB23583956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62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DA08C-981A-4D04-9D55-ABA259DD5B33}"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157674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DA08C-981A-4D04-9D55-ABA259DD5B33}"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103855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DA08C-981A-4D04-9D55-ABA259DD5B33}"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425271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ADA08C-981A-4D04-9D55-ABA259DD5B33}"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4A79F-B1B6-497B-B909-FB23583956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96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ADA08C-981A-4D04-9D55-ABA259DD5B33}"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162563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ADA08C-981A-4D04-9D55-ABA259DD5B33}"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282297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ADA08C-981A-4D04-9D55-ABA259DD5B33}"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49789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ADA08C-981A-4D04-9D55-ABA259DD5B33}" type="datetimeFigureOut">
              <a:rPr lang="en-US" smtClean="0"/>
              <a:t>6/1/2017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23547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ADA08C-981A-4D04-9D55-ABA259DD5B33}" type="datetimeFigureOut">
              <a:rPr lang="en-US" smtClean="0"/>
              <a:t>6/1/2017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64A79F-B1B6-497B-B909-FB23583956C5}" type="slidenum">
              <a:rPr lang="en-US" smtClean="0"/>
              <a:t>‹#›</a:t>
            </a:fld>
            <a:endParaRPr lang="en-US"/>
          </a:p>
        </p:txBody>
      </p:sp>
    </p:spTree>
    <p:extLst>
      <p:ext uri="{BB962C8B-B14F-4D97-AF65-F5344CB8AC3E}">
        <p14:creationId xmlns:p14="http://schemas.microsoft.com/office/powerpoint/2010/main" val="167825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DA08C-981A-4D04-9D55-ABA259DD5B33}"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4A79F-B1B6-497B-B909-FB23583956C5}" type="slidenum">
              <a:rPr lang="en-US" smtClean="0"/>
              <a:t>‹#›</a:t>
            </a:fld>
            <a:endParaRPr lang="en-US"/>
          </a:p>
        </p:txBody>
      </p:sp>
    </p:spTree>
    <p:extLst>
      <p:ext uri="{BB962C8B-B14F-4D97-AF65-F5344CB8AC3E}">
        <p14:creationId xmlns:p14="http://schemas.microsoft.com/office/powerpoint/2010/main" val="387356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ADA08C-981A-4D04-9D55-ABA259DD5B33}" type="datetimeFigureOut">
              <a:rPr lang="en-US" smtClean="0"/>
              <a:t>6/1/2017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64A79F-B1B6-497B-B909-FB23583956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8234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rreid@rand.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romley@healthpolicy.usc.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ntent.healthaffairs.org/content/36/1/91.abstra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30150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eps.ahrq.gov/mepsweb/data_stats/MEPSnetHC/datasource" TargetMode="External"/><Relationship Id="rId2" Type="http://schemas.openxmlformats.org/officeDocument/2006/relationships/hyperlink" Target="http://jamanetwork.com/journals/jamainternalmedicine/fullarticle/25461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Summary of Projects</a:t>
            </a:r>
            <a:br>
              <a:rPr lang="en-US" dirty="0" smtClean="0"/>
            </a:br>
            <a:endParaRPr lang="en-US" dirty="0"/>
          </a:p>
        </p:txBody>
      </p:sp>
      <p:sp>
        <p:nvSpPr>
          <p:cNvPr id="3" name="Subtitle 2"/>
          <p:cNvSpPr>
            <a:spLocks noGrp="1"/>
          </p:cNvSpPr>
          <p:nvPr>
            <p:ph type="subTitle" idx="1"/>
          </p:nvPr>
        </p:nvSpPr>
        <p:spPr/>
        <p:txBody>
          <a:bodyPr/>
          <a:lstStyle/>
          <a:p>
            <a:r>
              <a:rPr lang="en-US" dirty="0" smtClean="0"/>
              <a:t>Brendan Rabideau</a:t>
            </a:r>
            <a:br>
              <a:rPr lang="en-US" dirty="0" smtClean="0"/>
            </a:br>
            <a:r>
              <a:rPr lang="en-US" dirty="0" smtClean="0"/>
              <a:t>04/2015 – 06/2017</a:t>
            </a:r>
            <a:endParaRPr lang="en-US" dirty="0"/>
          </a:p>
        </p:txBody>
      </p:sp>
    </p:spTree>
    <p:extLst>
      <p:ext uri="{BB962C8B-B14F-4D97-AF65-F5344CB8AC3E}">
        <p14:creationId xmlns:p14="http://schemas.microsoft.com/office/powerpoint/2010/main" val="340950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3743"/>
          </a:xfrm>
        </p:spPr>
        <p:txBody>
          <a:bodyPr/>
          <a:lstStyle/>
          <a:p>
            <a:r>
              <a:rPr lang="en-US" dirty="0" smtClean="0"/>
              <a:t>LV – </a:t>
            </a:r>
            <a:r>
              <a:rPr lang="en-US" dirty="0" err="1" smtClean="0"/>
              <a:t>Optum</a:t>
            </a:r>
            <a:r>
              <a:rPr lang="en-US" dirty="0" smtClean="0"/>
              <a:t> Cont’d</a:t>
            </a:r>
            <a:endParaRPr lang="en-US" dirty="0"/>
          </a:p>
        </p:txBody>
      </p:sp>
      <p:sp>
        <p:nvSpPr>
          <p:cNvPr id="3" name="Content Placeholder 2"/>
          <p:cNvSpPr>
            <a:spLocks noGrp="1"/>
          </p:cNvSpPr>
          <p:nvPr>
            <p:ph idx="1"/>
          </p:nvPr>
        </p:nvSpPr>
        <p:spPr/>
        <p:txBody>
          <a:bodyPr/>
          <a:lstStyle/>
          <a:p>
            <a:r>
              <a:rPr lang="en-US" dirty="0"/>
              <a:t>CDHP: Has programs very similar to the Low Value directory that are used to do the CDHP </a:t>
            </a:r>
            <a:r>
              <a:rPr lang="en-US" dirty="0" err="1"/>
              <a:t>dif</a:t>
            </a:r>
            <a:r>
              <a:rPr lang="en-US" dirty="0"/>
              <a:t>-in-</a:t>
            </a:r>
            <a:r>
              <a:rPr lang="en-US" dirty="0" err="1"/>
              <a:t>dif</a:t>
            </a:r>
            <a:r>
              <a:rPr lang="en-US" dirty="0"/>
              <a:t> analysis of low value service spending</a:t>
            </a:r>
          </a:p>
          <a:p>
            <a:pPr lvl="1"/>
            <a:r>
              <a:rPr lang="en-US" dirty="0"/>
              <a:t>This folder should not be modified so that we can reproduce the analyses if necessary. Exception – if we get an R&amp;R for the paper currently being circulated for publication (contact Rachel Reid for details </a:t>
            </a:r>
            <a:r>
              <a:rPr lang="en-US" dirty="0">
                <a:hlinkClick r:id="rId2"/>
              </a:rPr>
              <a:t>rreid@rand.org</a:t>
            </a:r>
            <a:r>
              <a:rPr lang="en-US" dirty="0"/>
              <a:t>)</a:t>
            </a:r>
          </a:p>
          <a:p>
            <a:pPr lvl="1"/>
            <a:r>
              <a:rPr lang="en-US" dirty="0"/>
              <a:t>Note that the programs year_num_denom2.sas and demog_table_did2 were updated to do our sensitivity analyses, so there are not stand-alone programs for these analyses. There are different analytic files for each sensitivity analysis (low_qual_models_xxx.do)</a:t>
            </a:r>
          </a:p>
          <a:p>
            <a:pPr lvl="2"/>
            <a:r>
              <a:rPr lang="en-US" dirty="0"/>
              <a:t>Keep only Q2 and Q3 in both years</a:t>
            </a:r>
          </a:p>
          <a:p>
            <a:pPr lvl="2"/>
            <a:r>
              <a:rPr lang="en-US" dirty="0"/>
              <a:t>Make Q4 of the pre-period part of the post-period to account for anticipatory spending</a:t>
            </a:r>
          </a:p>
          <a:p>
            <a:pPr lvl="2"/>
            <a:r>
              <a:rPr lang="en-US" dirty="0"/>
              <a:t>Check with no </a:t>
            </a:r>
            <a:r>
              <a:rPr lang="en-US" dirty="0" err="1"/>
              <a:t>winsorization</a:t>
            </a:r>
            <a:r>
              <a:rPr lang="en-US" dirty="0"/>
              <a:t>, </a:t>
            </a:r>
            <a:r>
              <a:rPr lang="en-US" dirty="0" err="1"/>
              <a:t>winsorization</a:t>
            </a:r>
            <a:r>
              <a:rPr lang="en-US" dirty="0"/>
              <a:t> at the median, </a:t>
            </a:r>
            <a:r>
              <a:rPr lang="en-US" dirty="0" err="1"/>
              <a:t>winsorization</a:t>
            </a:r>
            <a:r>
              <a:rPr lang="en-US" dirty="0"/>
              <a:t> at the 5</a:t>
            </a:r>
            <a:r>
              <a:rPr lang="en-US" baseline="30000" dirty="0"/>
              <a:t>th</a:t>
            </a:r>
            <a:r>
              <a:rPr lang="en-US" dirty="0"/>
              <a:t> and 95</a:t>
            </a:r>
            <a:r>
              <a:rPr lang="en-US" baseline="30000" dirty="0"/>
              <a:t>th</a:t>
            </a:r>
            <a:r>
              <a:rPr lang="en-US" dirty="0"/>
              <a:t> percentiles (standard analysis)</a:t>
            </a:r>
          </a:p>
          <a:p>
            <a:pPr lvl="1"/>
            <a:r>
              <a:rPr lang="en-US" dirty="0"/>
              <a:t>Use the shell script algorithm_inputs.sh to understand the program run order</a:t>
            </a:r>
          </a:p>
          <a:p>
            <a:pPr lvl="1"/>
            <a:r>
              <a:rPr lang="en-US" dirty="0"/>
              <a:t>The actual analysis is done in Stata, so a stat-transfer occurs on the .sas7bdat SAF to make it a .</a:t>
            </a:r>
            <a:r>
              <a:rPr lang="en-US" dirty="0" err="1"/>
              <a:t>dta</a:t>
            </a:r>
            <a:endParaRPr lang="en-US" dirty="0"/>
          </a:p>
          <a:p>
            <a:endParaRPr lang="en-US" dirty="0"/>
          </a:p>
        </p:txBody>
      </p:sp>
    </p:spTree>
    <p:extLst>
      <p:ext uri="{BB962C8B-B14F-4D97-AF65-F5344CB8AC3E}">
        <p14:creationId xmlns:p14="http://schemas.microsoft.com/office/powerpoint/2010/main" val="227757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Value Services - </a:t>
            </a:r>
            <a:r>
              <a:rPr lang="en-US" dirty="0" err="1" smtClean="0"/>
              <a:t>MarketScan</a:t>
            </a:r>
            <a:endParaRPr lang="en-US" dirty="0"/>
          </a:p>
        </p:txBody>
      </p:sp>
      <p:sp>
        <p:nvSpPr>
          <p:cNvPr id="3" name="Content Placeholder 2"/>
          <p:cNvSpPr>
            <a:spLocks noGrp="1"/>
          </p:cNvSpPr>
          <p:nvPr>
            <p:ph idx="1"/>
          </p:nvPr>
        </p:nvSpPr>
        <p:spPr/>
        <p:txBody>
          <a:bodyPr>
            <a:normAutofit/>
          </a:bodyPr>
          <a:lstStyle/>
          <a:p>
            <a:r>
              <a:rPr lang="en-US" dirty="0" smtClean="0"/>
              <a:t>Raw Data From: /disk/agedisk3/</a:t>
            </a:r>
            <a:r>
              <a:rPr lang="en-US" dirty="0" err="1" smtClean="0"/>
              <a:t>mktscan</a:t>
            </a:r>
            <a:endParaRPr lang="en-US" dirty="0" smtClean="0"/>
          </a:p>
          <a:p>
            <a:r>
              <a:rPr lang="en-US" dirty="0" smtClean="0"/>
              <a:t>Project Folder: /disk/agedisk3/</a:t>
            </a:r>
            <a:r>
              <a:rPr lang="en-US" dirty="0" err="1" smtClean="0"/>
              <a:t>mktscan.work</a:t>
            </a:r>
            <a:r>
              <a:rPr lang="en-US" dirty="0" smtClean="0"/>
              <a:t>/</a:t>
            </a:r>
            <a:r>
              <a:rPr lang="en-US" dirty="0" err="1" smtClean="0"/>
              <a:t>sood</a:t>
            </a:r>
            <a:r>
              <a:rPr lang="en-US" dirty="0" smtClean="0"/>
              <a:t>/</a:t>
            </a:r>
            <a:r>
              <a:rPr lang="en-US" dirty="0" err="1" smtClean="0"/>
              <a:t>rabideau</a:t>
            </a:r>
            <a:endParaRPr lang="en-US" dirty="0" smtClean="0"/>
          </a:p>
          <a:p>
            <a:r>
              <a:rPr lang="en-US" dirty="0" smtClean="0"/>
              <a:t>Subfolders:</a:t>
            </a:r>
          </a:p>
          <a:p>
            <a:pPr lvl="1"/>
            <a:r>
              <a:rPr lang="en-US" dirty="0" smtClean="0"/>
              <a:t>Programs</a:t>
            </a:r>
          </a:p>
          <a:p>
            <a:pPr lvl="2"/>
            <a:r>
              <a:rPr lang="en-US" dirty="0" smtClean="0"/>
              <a:t>CDHP</a:t>
            </a:r>
          </a:p>
          <a:p>
            <a:pPr lvl="2"/>
            <a:r>
              <a:rPr lang="en-US" dirty="0" smtClean="0"/>
              <a:t>Rx</a:t>
            </a:r>
          </a:p>
          <a:p>
            <a:pPr lvl="1"/>
            <a:r>
              <a:rPr lang="en-US" dirty="0" smtClean="0"/>
              <a:t>Data</a:t>
            </a:r>
          </a:p>
          <a:p>
            <a:pPr lvl="2"/>
            <a:r>
              <a:rPr lang="en-US" dirty="0" smtClean="0"/>
              <a:t>CDHP</a:t>
            </a:r>
          </a:p>
          <a:p>
            <a:pPr lvl="1"/>
            <a:r>
              <a:rPr lang="en-US" dirty="0" smtClean="0"/>
              <a:t>Documentation</a:t>
            </a:r>
          </a:p>
          <a:p>
            <a:pPr lvl="1"/>
            <a:r>
              <a:rPr lang="en-US" dirty="0" smtClean="0"/>
              <a:t>Output</a:t>
            </a:r>
          </a:p>
          <a:p>
            <a:pPr lvl="1"/>
            <a:r>
              <a:rPr lang="en-US" dirty="0" smtClean="0"/>
              <a:t>Temp</a:t>
            </a:r>
          </a:p>
          <a:p>
            <a:pPr lvl="1"/>
            <a:endParaRPr lang="en-US" dirty="0"/>
          </a:p>
        </p:txBody>
      </p:sp>
    </p:spTree>
    <p:extLst>
      <p:ext uri="{BB962C8B-B14F-4D97-AF65-F5344CB8AC3E}">
        <p14:creationId xmlns:p14="http://schemas.microsoft.com/office/powerpoint/2010/main" val="338022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40835"/>
          </a:xfrm>
        </p:spPr>
        <p:txBody>
          <a:bodyPr/>
          <a:lstStyle/>
          <a:p>
            <a:r>
              <a:rPr lang="en-US" dirty="0" smtClean="0"/>
              <a:t>LV - </a:t>
            </a:r>
            <a:r>
              <a:rPr lang="en-US" dirty="0" err="1" smtClean="0"/>
              <a:t>MarketScan</a:t>
            </a:r>
            <a:endParaRPr lang="en-US" dirty="0"/>
          </a:p>
        </p:txBody>
      </p:sp>
      <p:sp>
        <p:nvSpPr>
          <p:cNvPr id="3" name="Content Placeholder 2"/>
          <p:cNvSpPr>
            <a:spLocks noGrp="1"/>
          </p:cNvSpPr>
          <p:nvPr>
            <p:ph idx="1"/>
          </p:nvPr>
        </p:nvSpPr>
        <p:spPr/>
        <p:txBody>
          <a:bodyPr/>
          <a:lstStyle/>
          <a:p>
            <a:r>
              <a:rPr lang="en-US" dirty="0" smtClean="0"/>
              <a:t>CDHP: This </a:t>
            </a:r>
            <a:r>
              <a:rPr lang="en-US" dirty="0" err="1" smtClean="0"/>
              <a:t>MarketScan</a:t>
            </a:r>
            <a:r>
              <a:rPr lang="en-US" dirty="0" smtClean="0"/>
              <a:t> analysis is similar to the </a:t>
            </a:r>
            <a:r>
              <a:rPr lang="en-US" dirty="0" err="1" smtClean="0"/>
              <a:t>Optum</a:t>
            </a:r>
            <a:r>
              <a:rPr lang="en-US" dirty="0" smtClean="0"/>
              <a:t> Low Value Services CDHP analysis, but with a different identification strategy</a:t>
            </a:r>
          </a:p>
          <a:p>
            <a:pPr lvl="1"/>
            <a:r>
              <a:rPr lang="en-US" dirty="0" smtClean="0"/>
              <a:t>Looking at ‘full replacement’ employers who very suddenly switch from offering multiple insurance plans to mostly CDHP plans</a:t>
            </a:r>
          </a:p>
          <a:p>
            <a:pPr lvl="1"/>
            <a:r>
              <a:rPr lang="en-US" dirty="0" smtClean="0"/>
              <a:t>After identifying fully replacement employers, the programs and run order is almost identical to the CDHP analysis in </a:t>
            </a:r>
            <a:r>
              <a:rPr lang="en-US" dirty="0" err="1" smtClean="0"/>
              <a:t>Optum</a:t>
            </a:r>
            <a:r>
              <a:rPr lang="en-US" dirty="0" smtClean="0"/>
              <a:t>. </a:t>
            </a:r>
            <a:endParaRPr lang="en-US" dirty="0" smtClean="0"/>
          </a:p>
          <a:p>
            <a:r>
              <a:rPr lang="en-US" dirty="0" smtClean="0"/>
              <a:t>Rx: A very preliminary look at prescription drug prices for Erin Trish. Most likely abandoned</a:t>
            </a:r>
          </a:p>
        </p:txBody>
      </p:sp>
    </p:spTree>
    <p:extLst>
      <p:ext uri="{BB962C8B-B14F-4D97-AF65-F5344CB8AC3E}">
        <p14:creationId xmlns:p14="http://schemas.microsoft.com/office/powerpoint/2010/main" val="268662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Productivity and IQI</a:t>
            </a:r>
            <a:endParaRPr lang="en-US" dirty="0"/>
          </a:p>
        </p:txBody>
      </p:sp>
      <p:sp>
        <p:nvSpPr>
          <p:cNvPr id="3" name="Content Placeholder 2"/>
          <p:cNvSpPr>
            <a:spLocks noGrp="1"/>
          </p:cNvSpPr>
          <p:nvPr>
            <p:ph idx="1"/>
          </p:nvPr>
        </p:nvSpPr>
        <p:spPr/>
        <p:txBody>
          <a:bodyPr/>
          <a:lstStyle/>
          <a:p>
            <a:r>
              <a:rPr lang="en-US" dirty="0" smtClean="0"/>
              <a:t>Raw Data From: /disk/agedisk2/</a:t>
            </a:r>
            <a:r>
              <a:rPr lang="en-US" dirty="0" err="1" smtClean="0"/>
              <a:t>medicare</a:t>
            </a:r>
            <a:r>
              <a:rPr lang="en-US" dirty="0" smtClean="0"/>
              <a:t>/data/20pct</a:t>
            </a:r>
          </a:p>
          <a:p>
            <a:r>
              <a:rPr lang="en-US" dirty="0" smtClean="0"/>
              <a:t>Projects Folder: /disk/agedisk3/</a:t>
            </a:r>
            <a:r>
              <a:rPr lang="en-US" dirty="0" err="1" smtClean="0"/>
              <a:t>medicare.work</a:t>
            </a:r>
            <a:r>
              <a:rPr lang="en-US" dirty="0" smtClean="0"/>
              <a:t>/goldman-DUA25731/</a:t>
            </a:r>
            <a:r>
              <a:rPr lang="en-US" dirty="0" err="1" smtClean="0"/>
              <a:t>rabideau</a:t>
            </a:r>
            <a:endParaRPr lang="en-US" dirty="0" smtClean="0"/>
          </a:p>
          <a:p>
            <a:r>
              <a:rPr lang="en-US" dirty="0" smtClean="0"/>
              <a:t>Subfolders:</a:t>
            </a:r>
          </a:p>
          <a:p>
            <a:pPr lvl="1"/>
            <a:r>
              <a:rPr lang="en-US" dirty="0" smtClean="0"/>
              <a:t>Programs</a:t>
            </a:r>
          </a:p>
          <a:p>
            <a:pPr lvl="2"/>
            <a:r>
              <a:rPr lang="en-US" dirty="0" err="1" smtClean="0"/>
              <a:t>Readmission_Algorithm</a:t>
            </a:r>
            <a:r>
              <a:rPr lang="en-US" dirty="0" smtClean="0"/>
              <a:t> , </a:t>
            </a:r>
            <a:r>
              <a:rPr lang="en-US" dirty="0" smtClean="0"/>
              <a:t>IQI, </a:t>
            </a:r>
            <a:r>
              <a:rPr lang="en-US" dirty="0" err="1" smtClean="0"/>
              <a:t>Vert_Int</a:t>
            </a:r>
            <a:r>
              <a:rPr lang="en-US" dirty="0" smtClean="0"/>
              <a:t>, </a:t>
            </a:r>
            <a:r>
              <a:rPr lang="en-US" dirty="0" smtClean="0"/>
              <a:t>HRRP, Other</a:t>
            </a:r>
            <a:endParaRPr lang="en-US" dirty="0" smtClean="0"/>
          </a:p>
          <a:p>
            <a:pPr lvl="1"/>
            <a:r>
              <a:rPr lang="en-US" dirty="0" smtClean="0"/>
              <a:t>Data</a:t>
            </a:r>
          </a:p>
          <a:p>
            <a:pPr lvl="1"/>
            <a:r>
              <a:rPr lang="en-US" dirty="0" smtClean="0"/>
              <a:t>Documentation</a:t>
            </a:r>
          </a:p>
          <a:p>
            <a:pPr lvl="1"/>
            <a:r>
              <a:rPr lang="en-US" dirty="0" smtClean="0"/>
              <a:t>Output</a:t>
            </a:r>
            <a:endParaRPr lang="en-US" dirty="0"/>
          </a:p>
        </p:txBody>
      </p:sp>
    </p:spTree>
    <p:extLst>
      <p:ext uri="{BB962C8B-B14F-4D97-AF65-F5344CB8AC3E}">
        <p14:creationId xmlns:p14="http://schemas.microsoft.com/office/powerpoint/2010/main" val="183098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367"/>
          </a:xfrm>
        </p:spPr>
        <p:txBody>
          <a:bodyPr>
            <a:normAutofit fontScale="90000"/>
          </a:bodyPr>
          <a:lstStyle/>
          <a:p>
            <a:r>
              <a:rPr lang="en-US" dirty="0" smtClean="0"/>
              <a:t>Hospital Productivity</a:t>
            </a:r>
            <a:endParaRPr lang="en-US" dirty="0"/>
          </a:p>
        </p:txBody>
      </p:sp>
      <p:sp>
        <p:nvSpPr>
          <p:cNvPr id="3" name="Content Placeholder 2"/>
          <p:cNvSpPr>
            <a:spLocks noGrp="1"/>
          </p:cNvSpPr>
          <p:nvPr>
            <p:ph idx="1"/>
          </p:nvPr>
        </p:nvSpPr>
        <p:spPr>
          <a:xfrm>
            <a:off x="838200" y="1853514"/>
            <a:ext cx="10515600" cy="4736755"/>
          </a:xfrm>
        </p:spPr>
        <p:txBody>
          <a:bodyPr>
            <a:normAutofit/>
          </a:bodyPr>
          <a:lstStyle/>
          <a:p>
            <a:r>
              <a:rPr lang="en-US" dirty="0" err="1" smtClean="0"/>
              <a:t>Readmission_Algorithm</a:t>
            </a:r>
            <a:r>
              <a:rPr lang="en-US" dirty="0" smtClean="0"/>
              <a:t>: Reproduces the CMS/Yale 30 day unplanned readmission algorithm for John </a:t>
            </a:r>
            <a:r>
              <a:rPr lang="en-US" dirty="0" err="1" smtClean="0"/>
              <a:t>Romley’s</a:t>
            </a:r>
            <a:r>
              <a:rPr lang="en-US" dirty="0" smtClean="0"/>
              <a:t> hospital productivity analysis. This algorithm was used as the basis of the episode building algorithm used in other projects. </a:t>
            </a:r>
            <a:r>
              <a:rPr lang="en-US" dirty="0" smtClean="0"/>
              <a:t>Subfolders include:</a:t>
            </a:r>
          </a:p>
          <a:p>
            <a:pPr lvl="1"/>
            <a:r>
              <a:rPr lang="en-US" dirty="0" err="1" smtClean="0"/>
              <a:t>Generate_Raw</a:t>
            </a:r>
            <a:r>
              <a:rPr lang="en-US" dirty="0" smtClean="0"/>
              <a:t>: Takes raw Medicare data and renames/reshapes it so that it can be used as input by programs in the </a:t>
            </a:r>
            <a:r>
              <a:rPr lang="en-US" dirty="0" err="1" smtClean="0"/>
              <a:t>Generate_Algorithm_Inputs</a:t>
            </a:r>
            <a:r>
              <a:rPr lang="en-US" dirty="0" smtClean="0"/>
              <a:t> folder (below)</a:t>
            </a:r>
          </a:p>
          <a:p>
            <a:pPr lvl="1"/>
            <a:r>
              <a:rPr lang="en-US" dirty="0" err="1" smtClean="0"/>
              <a:t>Generate_Algorithm_Inputs</a:t>
            </a:r>
            <a:r>
              <a:rPr lang="en-US" dirty="0" smtClean="0"/>
              <a:t>: The bulk of the readmission algorithm, used to create the final cohort-specific index and post-index files that are merged together to identify readmissions. These programs came from CMS, but were originally derived by Mathematica. While they claim to use raw Medicare data, the actually used processed (i.e. renamed and reshaped) Medicare data. This is why we need the above </a:t>
            </a:r>
            <a:r>
              <a:rPr lang="en-US" dirty="0" err="1" smtClean="0"/>
              <a:t>Generate_Raw</a:t>
            </a:r>
            <a:r>
              <a:rPr lang="en-US" dirty="0" smtClean="0"/>
              <a:t> directory – to generate what these programs assumes is raw data</a:t>
            </a:r>
          </a:p>
          <a:p>
            <a:pPr lvl="1"/>
            <a:r>
              <a:rPr lang="en-US" dirty="0" smtClean="0"/>
              <a:t>CCS_2013, CCMap2008_2012, </a:t>
            </a:r>
            <a:r>
              <a:rPr lang="en-US" dirty="0" err="1" smtClean="0"/>
              <a:t>CC_and_CCS_FORMATS_TRN</a:t>
            </a:r>
            <a:r>
              <a:rPr lang="en-US" dirty="0" smtClean="0"/>
              <a:t>: These are files that have format catalogs that are necessary to make the algorithm run. They don’t get updated, but they must be present and these folders must be readable and writeable to allow the algorithm to run</a:t>
            </a:r>
            <a:endParaRPr lang="en-US" dirty="0" smtClean="0"/>
          </a:p>
          <a:p>
            <a:pPr marL="914400" lvl="2" indent="0">
              <a:buNone/>
            </a:pPr>
            <a:endParaRPr lang="en-US" dirty="0" smtClean="0"/>
          </a:p>
        </p:txBody>
      </p:sp>
    </p:spTree>
    <p:extLst>
      <p:ext uri="{BB962C8B-B14F-4D97-AF65-F5344CB8AC3E}">
        <p14:creationId xmlns:p14="http://schemas.microsoft.com/office/powerpoint/2010/main" val="204674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7267"/>
          </a:xfrm>
        </p:spPr>
        <p:txBody>
          <a:bodyPr/>
          <a:lstStyle/>
          <a:p>
            <a:r>
              <a:rPr lang="en-US" dirty="0" smtClean="0"/>
              <a:t>IQI and Other</a:t>
            </a:r>
            <a:endParaRPr lang="en-US" dirty="0"/>
          </a:p>
        </p:txBody>
      </p:sp>
      <p:sp>
        <p:nvSpPr>
          <p:cNvPr id="3" name="Content Placeholder 2"/>
          <p:cNvSpPr>
            <a:spLocks noGrp="1"/>
          </p:cNvSpPr>
          <p:nvPr>
            <p:ph idx="1"/>
          </p:nvPr>
        </p:nvSpPr>
        <p:spPr/>
        <p:txBody>
          <a:bodyPr>
            <a:normAutofit lnSpcReduction="10000"/>
          </a:bodyPr>
          <a:lstStyle/>
          <a:p>
            <a:r>
              <a:rPr lang="en-US" dirty="0"/>
              <a:t>IQI: Contains programs for John </a:t>
            </a:r>
            <a:r>
              <a:rPr lang="en-US" dirty="0" err="1"/>
              <a:t>Romley’s</a:t>
            </a:r>
            <a:r>
              <a:rPr lang="en-US" dirty="0"/>
              <a:t> AHRQ Inpatient Quality Indicator project. The point of these programs is largely to recreate work John had already done using new datasets, but keeping the same conventions so his analytic programs would still run – thus many programs contain details specific to his prior work. Contact John for details (</a:t>
            </a:r>
            <a:r>
              <a:rPr lang="en-US" dirty="0">
                <a:hlinkClick r:id="rId2"/>
              </a:rPr>
              <a:t>romley@healthpolicy.usc.edu</a:t>
            </a:r>
            <a:r>
              <a:rPr lang="en-US" dirty="0"/>
              <a:t>)</a:t>
            </a:r>
          </a:p>
          <a:p>
            <a:pPr lvl="1"/>
            <a:r>
              <a:rPr lang="en-US" dirty="0"/>
              <a:t>One specific program I’ve written is </a:t>
            </a:r>
            <a:r>
              <a:rPr lang="en-US" dirty="0" err="1"/>
              <a:t>ip_claims_to_stays.sas</a:t>
            </a:r>
            <a:r>
              <a:rPr lang="en-US" dirty="0"/>
              <a:t> which converts the inpatient claim level file to a stay level file that mimics </a:t>
            </a:r>
            <a:r>
              <a:rPr lang="en-US" dirty="0" err="1"/>
              <a:t>MedPAR</a:t>
            </a:r>
            <a:r>
              <a:rPr lang="en-US" dirty="0"/>
              <a:t>. The output file is called ip_stays.sas7bdat, but it is stat-transferred to a Stata .</a:t>
            </a:r>
            <a:r>
              <a:rPr lang="en-US" dirty="0" err="1"/>
              <a:t>dta</a:t>
            </a:r>
            <a:r>
              <a:rPr lang="en-US" dirty="0"/>
              <a:t> dataset which I’ve manually renamed med20_ip_stays2002-2013.dta. The naming change can be confusing. Differences exist between the inpatient-derived stay file and the </a:t>
            </a:r>
            <a:r>
              <a:rPr lang="en-US" dirty="0" err="1"/>
              <a:t>MedPAR</a:t>
            </a:r>
            <a:r>
              <a:rPr lang="en-US" dirty="0"/>
              <a:t> stay file due to:</a:t>
            </a:r>
          </a:p>
          <a:p>
            <a:pPr lvl="2"/>
            <a:r>
              <a:rPr lang="en-US" dirty="0"/>
              <a:t>Medicare Advantage present in </a:t>
            </a:r>
            <a:r>
              <a:rPr lang="en-US" dirty="0" err="1"/>
              <a:t>MedPAR</a:t>
            </a:r>
            <a:r>
              <a:rPr lang="en-US" dirty="0"/>
              <a:t> but not in Inpatient</a:t>
            </a:r>
          </a:p>
          <a:p>
            <a:pPr lvl="2"/>
            <a:r>
              <a:rPr lang="en-US" dirty="0"/>
              <a:t>SNFs and FREE-STANDING IRFs in </a:t>
            </a:r>
            <a:r>
              <a:rPr lang="en-US" dirty="0" err="1"/>
              <a:t>MedPAR</a:t>
            </a:r>
            <a:r>
              <a:rPr lang="en-US" dirty="0"/>
              <a:t> but not Inpatient, as well different provider number naming conventions in </a:t>
            </a:r>
            <a:r>
              <a:rPr lang="en-US" dirty="0" err="1"/>
              <a:t>MedPAR</a:t>
            </a:r>
            <a:r>
              <a:rPr lang="en-US" dirty="0"/>
              <a:t> and Inpatient (e.g. Inpatient uses alphanumeric provider numbers, </a:t>
            </a:r>
            <a:r>
              <a:rPr lang="en-US" dirty="0" err="1"/>
              <a:t>MedPAR</a:t>
            </a:r>
            <a:r>
              <a:rPr lang="en-US" dirty="0"/>
              <a:t> is just numeric, but the alpha-characters are stored in the variable </a:t>
            </a:r>
            <a:r>
              <a:rPr lang="en-US" dirty="0" err="1"/>
              <a:t>spclunit</a:t>
            </a:r>
            <a:r>
              <a:rPr lang="en-US" dirty="0"/>
              <a:t> (special unit code))</a:t>
            </a:r>
          </a:p>
          <a:p>
            <a:r>
              <a:rPr lang="en-US" dirty="0"/>
              <a:t>HRRP, and </a:t>
            </a:r>
            <a:r>
              <a:rPr lang="en-US" dirty="0" err="1"/>
              <a:t>Vert_Int</a:t>
            </a:r>
            <a:r>
              <a:rPr lang="en-US" dirty="0"/>
              <a:t> are vestigial – from before we had project folders specifically for them.</a:t>
            </a:r>
          </a:p>
          <a:p>
            <a:r>
              <a:rPr lang="en-US" dirty="0"/>
              <a:t>Other: Contains a </a:t>
            </a:r>
            <a:r>
              <a:rPr lang="en-US" dirty="0" err="1"/>
              <a:t>bene_id</a:t>
            </a:r>
            <a:r>
              <a:rPr lang="en-US" dirty="0"/>
              <a:t> crosswalk to match encrypted IDs from before 2006 with after 2006 </a:t>
            </a:r>
          </a:p>
        </p:txBody>
      </p:sp>
    </p:spTree>
    <p:extLst>
      <p:ext uri="{BB962C8B-B14F-4D97-AF65-F5344CB8AC3E}">
        <p14:creationId xmlns:p14="http://schemas.microsoft.com/office/powerpoint/2010/main" val="219462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Projects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Vertical Integration (LAHRC Keck Servers)</a:t>
            </a:r>
          </a:p>
          <a:p>
            <a:pPr marL="342900" indent="-342900">
              <a:buFont typeface="Arial" panose="020B0604020202020204" pitchFamily="34" charset="0"/>
              <a:buChar char="•"/>
            </a:pPr>
            <a:r>
              <a:rPr lang="en-US" dirty="0"/>
              <a:t>Hospital Readmissions Reduction Program (LAHRC Keck Servers)</a:t>
            </a:r>
          </a:p>
          <a:p>
            <a:pPr marL="342900" indent="-342900">
              <a:buFont typeface="Arial" panose="020B0604020202020204" pitchFamily="34" charset="0"/>
              <a:buChar char="•"/>
            </a:pPr>
            <a:r>
              <a:rPr lang="en-US" dirty="0"/>
              <a:t>Low Value Services </a:t>
            </a:r>
          </a:p>
          <a:p>
            <a:pPr marL="800100" lvl="1" indent="-342900">
              <a:buFont typeface="Arial" panose="020B0604020202020204" pitchFamily="34" charset="0"/>
              <a:buChar char="•"/>
            </a:pPr>
            <a:r>
              <a:rPr lang="en-US" dirty="0"/>
              <a:t>Descriptive and CDHP analysis from </a:t>
            </a:r>
            <a:r>
              <a:rPr lang="en-US" dirty="0" err="1"/>
              <a:t>Optum</a:t>
            </a:r>
            <a:r>
              <a:rPr lang="en-US" dirty="0"/>
              <a:t> (LAHRC Keck Servers)</a:t>
            </a:r>
          </a:p>
          <a:p>
            <a:pPr marL="800100" lvl="1" indent="-342900">
              <a:buFont typeface="Arial" panose="020B0604020202020204" pitchFamily="34" charset="0"/>
              <a:buChar char="•"/>
            </a:pPr>
            <a:r>
              <a:rPr lang="en-US" dirty="0"/>
              <a:t>Employer Full Replacement CDHP analysis from </a:t>
            </a:r>
            <a:r>
              <a:rPr lang="en-US" dirty="0" err="1"/>
              <a:t>MarketScan</a:t>
            </a:r>
            <a:r>
              <a:rPr lang="en-US" dirty="0"/>
              <a:t> (NBER Servers)</a:t>
            </a:r>
          </a:p>
          <a:p>
            <a:pPr marL="342900" indent="-342900">
              <a:buFont typeface="Arial" panose="020B0604020202020204" pitchFamily="34" charset="0"/>
              <a:buChar char="•"/>
            </a:pPr>
            <a:r>
              <a:rPr lang="en-US" dirty="0"/>
              <a:t>Hospital Productivity and IQI Analysis (NBER Servers)</a:t>
            </a:r>
          </a:p>
          <a:p>
            <a:endParaRPr lang="en-US" dirty="0"/>
          </a:p>
        </p:txBody>
      </p:sp>
    </p:spTree>
    <p:extLst>
      <p:ext uri="{BB962C8B-B14F-4D97-AF65-F5344CB8AC3E}">
        <p14:creationId xmlns:p14="http://schemas.microsoft.com/office/powerpoint/2010/main" val="392583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Integration</a:t>
            </a:r>
            <a:endParaRPr lang="en-US" dirty="0"/>
          </a:p>
        </p:txBody>
      </p:sp>
      <p:sp>
        <p:nvSpPr>
          <p:cNvPr id="3" name="Content Placeholder 2"/>
          <p:cNvSpPr>
            <a:spLocks noGrp="1"/>
          </p:cNvSpPr>
          <p:nvPr>
            <p:ph idx="1"/>
          </p:nvPr>
        </p:nvSpPr>
        <p:spPr/>
        <p:txBody>
          <a:bodyPr>
            <a:normAutofit/>
          </a:bodyPr>
          <a:lstStyle/>
          <a:p>
            <a:r>
              <a:rPr lang="en-US" dirty="0" smtClean="0"/>
              <a:t>Raw Data From: /</a:t>
            </a:r>
            <a:r>
              <a:rPr lang="en-US" dirty="0" err="1" smtClean="0"/>
              <a:t>schaeffer</a:t>
            </a:r>
            <a:r>
              <a:rPr lang="en-US" dirty="0" smtClean="0"/>
              <a:t>-b/</a:t>
            </a:r>
            <a:r>
              <a:rPr lang="en-US" dirty="0" err="1" smtClean="0"/>
              <a:t>sch</a:t>
            </a:r>
            <a:r>
              <a:rPr lang="en-US" dirty="0" smtClean="0"/>
              <a:t>-protected/VERTICAL-INTEGRATION</a:t>
            </a:r>
          </a:p>
          <a:p>
            <a:r>
              <a:rPr lang="en-US" dirty="0" smtClean="0"/>
              <a:t>Project Folder: /</a:t>
            </a:r>
            <a:r>
              <a:rPr lang="en-US" dirty="0" err="1" smtClean="0"/>
              <a:t>schaeffer</a:t>
            </a:r>
            <a:r>
              <a:rPr lang="en-US" dirty="0" smtClean="0"/>
              <a:t>-b/</a:t>
            </a:r>
            <a:r>
              <a:rPr lang="en-US" dirty="0" err="1" smtClean="0"/>
              <a:t>sch</a:t>
            </a:r>
            <a:r>
              <a:rPr lang="en-US" dirty="0" smtClean="0"/>
              <a:t>-protected/from-projects/VERTICAL-INTEGRATION/</a:t>
            </a:r>
            <a:r>
              <a:rPr lang="en-US" dirty="0" err="1" smtClean="0"/>
              <a:t>rabideau</a:t>
            </a:r>
            <a:endParaRPr lang="en-US" dirty="0" smtClean="0"/>
          </a:p>
          <a:p>
            <a:r>
              <a:rPr lang="en-US" dirty="0" smtClean="0"/>
              <a:t>Subfolders:</a:t>
            </a:r>
          </a:p>
          <a:p>
            <a:pPr lvl="1"/>
            <a:r>
              <a:rPr lang="en-US" dirty="0" smtClean="0"/>
              <a:t>Programs</a:t>
            </a:r>
          </a:p>
          <a:p>
            <a:pPr lvl="2"/>
            <a:r>
              <a:rPr lang="en-US" dirty="0" smtClean="0"/>
              <a:t>Subfolders: Romley, </a:t>
            </a:r>
            <a:r>
              <a:rPr lang="en-US" dirty="0" err="1" smtClean="0"/>
              <a:t>ErinTrish</a:t>
            </a:r>
            <a:r>
              <a:rPr lang="en-US" dirty="0" smtClean="0"/>
              <a:t>, </a:t>
            </a:r>
            <a:r>
              <a:rPr lang="en-US" dirty="0" err="1" smtClean="0"/>
              <a:t>MedAdvantage</a:t>
            </a:r>
            <a:r>
              <a:rPr lang="en-US" dirty="0" smtClean="0"/>
              <a:t>, Costs, </a:t>
            </a:r>
            <a:r>
              <a:rPr lang="en-US" dirty="0" err="1" smtClean="0"/>
              <a:t>MainAnalysis</a:t>
            </a:r>
            <a:r>
              <a:rPr lang="en-US" dirty="0" smtClean="0"/>
              <a:t>, HRRP, CJR, MDS, </a:t>
            </a:r>
            <a:r>
              <a:rPr lang="en-US" dirty="0" err="1" smtClean="0"/>
              <a:t>Narrow_Networks</a:t>
            </a:r>
            <a:r>
              <a:rPr lang="en-US" dirty="0" smtClean="0"/>
              <a:t>, RAND_PAC, BPCI, Old</a:t>
            </a:r>
          </a:p>
          <a:p>
            <a:pPr lvl="1"/>
            <a:r>
              <a:rPr lang="en-US" dirty="0" smtClean="0"/>
              <a:t>Data</a:t>
            </a:r>
          </a:p>
          <a:p>
            <a:pPr lvl="2"/>
            <a:r>
              <a:rPr lang="en-US" dirty="0" smtClean="0"/>
              <a:t>Subfolders: Romley, </a:t>
            </a:r>
            <a:r>
              <a:rPr lang="en-US" dirty="0" err="1" smtClean="0"/>
              <a:t>Cost_Reports</a:t>
            </a:r>
            <a:r>
              <a:rPr lang="en-US" dirty="0" smtClean="0"/>
              <a:t>, POS, MDS, </a:t>
            </a:r>
            <a:r>
              <a:rPr lang="en-US" dirty="0" err="1" smtClean="0"/>
              <a:t>MainAnalysis</a:t>
            </a:r>
            <a:r>
              <a:rPr lang="en-US" dirty="0" smtClean="0"/>
              <a:t>, Temp, Geocode, </a:t>
            </a:r>
            <a:r>
              <a:rPr lang="en-US" dirty="0" err="1" smtClean="0"/>
              <a:t>HospitalCompare</a:t>
            </a:r>
            <a:r>
              <a:rPr lang="en-US" dirty="0" smtClean="0"/>
              <a:t>, </a:t>
            </a:r>
            <a:r>
              <a:rPr lang="en-US" dirty="0" err="1" smtClean="0"/>
              <a:t>MedAdvantage</a:t>
            </a:r>
            <a:endParaRPr lang="en-US" dirty="0" smtClean="0"/>
          </a:p>
          <a:p>
            <a:pPr lvl="1"/>
            <a:r>
              <a:rPr lang="en-US" dirty="0" smtClean="0"/>
              <a:t>Output</a:t>
            </a:r>
          </a:p>
          <a:p>
            <a:pPr lvl="1"/>
            <a:r>
              <a:rPr lang="en-US" dirty="0" smtClean="0"/>
              <a:t>Documentation</a:t>
            </a:r>
            <a:endParaRPr lang="en-US" dirty="0"/>
          </a:p>
        </p:txBody>
      </p:sp>
    </p:spTree>
    <p:extLst>
      <p:ext uri="{BB962C8B-B14F-4D97-AF65-F5344CB8AC3E}">
        <p14:creationId xmlns:p14="http://schemas.microsoft.com/office/powerpoint/2010/main" val="21910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891"/>
          </a:xfrm>
        </p:spPr>
        <p:txBody>
          <a:bodyPr>
            <a:normAutofit fontScale="90000"/>
          </a:bodyPr>
          <a:lstStyle/>
          <a:p>
            <a:r>
              <a:rPr lang="en-US" dirty="0" smtClean="0"/>
              <a:t>Vertical Integration - Programs</a:t>
            </a:r>
            <a:endParaRPr lang="en-US" dirty="0"/>
          </a:p>
        </p:txBody>
      </p:sp>
      <p:sp>
        <p:nvSpPr>
          <p:cNvPr id="3" name="Content Placeholder 2"/>
          <p:cNvSpPr>
            <a:spLocks noGrp="1"/>
          </p:cNvSpPr>
          <p:nvPr>
            <p:ph idx="1"/>
          </p:nvPr>
        </p:nvSpPr>
        <p:spPr>
          <a:xfrm>
            <a:off x="838200" y="1804086"/>
            <a:ext cx="10515600" cy="4588476"/>
          </a:xfrm>
        </p:spPr>
        <p:txBody>
          <a:bodyPr>
            <a:normAutofit fontScale="85000" lnSpcReduction="20000"/>
          </a:bodyPr>
          <a:lstStyle/>
          <a:p>
            <a:r>
              <a:rPr lang="en-US" dirty="0" err="1" smtClean="0"/>
              <a:t>MainAnalysis</a:t>
            </a:r>
            <a:r>
              <a:rPr lang="en-US" dirty="0"/>
              <a:t>:</a:t>
            </a:r>
            <a:r>
              <a:rPr lang="en-US" dirty="0" smtClean="0"/>
              <a:t> Contains programs that generate the SAF that will be used to perform the analysis proposed in the Vertical Integration grant. Mainly the </a:t>
            </a:r>
            <a:r>
              <a:rPr lang="en-US" dirty="0"/>
              <a:t>e</a:t>
            </a:r>
            <a:r>
              <a:rPr lang="en-US" dirty="0" smtClean="0"/>
              <a:t>pisode </a:t>
            </a:r>
            <a:r>
              <a:rPr lang="en-US" dirty="0"/>
              <a:t>b</a:t>
            </a:r>
            <a:r>
              <a:rPr lang="en-US" dirty="0" smtClean="0"/>
              <a:t>uilding </a:t>
            </a:r>
            <a:r>
              <a:rPr lang="en-US" dirty="0"/>
              <a:t>a</a:t>
            </a:r>
            <a:r>
              <a:rPr lang="en-US" dirty="0" smtClean="0"/>
              <a:t>lgorithm. See SAF_building_program_walkthrough.docx</a:t>
            </a:r>
          </a:p>
          <a:p>
            <a:pPr lvl="1"/>
            <a:r>
              <a:rPr lang="en-US" dirty="0" smtClean="0"/>
              <a:t>Programs in this folder make use of intermediate datasets generated in both the MDS and Costs subfolders</a:t>
            </a:r>
            <a:endParaRPr lang="en-US" dirty="0" smtClean="0"/>
          </a:p>
          <a:p>
            <a:r>
              <a:rPr lang="en-US" dirty="0" smtClean="0"/>
              <a:t>Costs: This folder contains programs that read in the raw CMS cost reports and create facility-year level cost variables that are merged onto our claims data and used to estimate stay-level costs. See Cost_Report_Documentation.docx.</a:t>
            </a:r>
          </a:p>
          <a:p>
            <a:r>
              <a:rPr lang="en-US" dirty="0" smtClean="0"/>
              <a:t>Romley: Folder related to tasks for John Romley; primarily measuring productivity in acute and post-acute settings. Main function is applying a modified version of the episode building algorithm</a:t>
            </a:r>
          </a:p>
          <a:p>
            <a:pPr lvl="1"/>
            <a:r>
              <a:rPr lang="en-US" dirty="0" smtClean="0"/>
              <a:t>Programs in this folder make use of intermediate datasets generated in both the MDS and Costs subfolders</a:t>
            </a:r>
            <a:endParaRPr lang="en-US" dirty="0" smtClean="0"/>
          </a:p>
          <a:p>
            <a:r>
              <a:rPr lang="en-US" dirty="0" err="1" smtClean="0"/>
              <a:t>ErinTrish</a:t>
            </a:r>
            <a:r>
              <a:rPr lang="en-US" dirty="0" smtClean="0"/>
              <a:t>: A new folder that has preliminary programs to look at patterns of enrollment into Medicare Advantage over time</a:t>
            </a:r>
          </a:p>
          <a:p>
            <a:r>
              <a:rPr lang="en-US" dirty="0" smtClean="0"/>
              <a:t>MDS: Has programs that collapse the Minimum </a:t>
            </a:r>
            <a:r>
              <a:rPr lang="en-US" dirty="0" err="1" smtClean="0"/>
              <a:t>DataSet</a:t>
            </a:r>
            <a:r>
              <a:rPr lang="en-US" dirty="0" smtClean="0"/>
              <a:t> (MDS) from the assessment level to the bene-stay level. Note that there are several programs that do this in different ways. We have not decided on a final version yet, but many of the programs in this folder will likely be obsolete soon</a:t>
            </a:r>
          </a:p>
          <a:p>
            <a:r>
              <a:rPr lang="en-US" dirty="0" err="1" smtClean="0"/>
              <a:t>MedAdvantage</a:t>
            </a:r>
            <a:r>
              <a:rPr lang="en-US" dirty="0" smtClean="0"/>
              <a:t>: Programs that assembled the SAF and did QC and sensitivity analyses on the Health Affairs Medicare Advantage paper with Huckfeldt et al. (</a:t>
            </a:r>
            <a:r>
              <a:rPr lang="en-US" dirty="0" smtClean="0">
                <a:hlinkClick r:id="rId2"/>
              </a:rPr>
              <a:t>http://content.healthaffairs.org/content/36/1/91.abstract</a:t>
            </a:r>
            <a:r>
              <a:rPr lang="en-US" dirty="0" smtClean="0"/>
              <a:t>). This folder should not be modified so that we can reproduce the analyses if necessary. The subfolder ‘110916’ contains the unmodified program from date we officially ran the SAF building algorithm that went into the final paper. The analytic programs that went into this program were done in the Huckfeldt directory - /</a:t>
            </a:r>
            <a:r>
              <a:rPr lang="en-US" dirty="0" err="1" smtClean="0"/>
              <a:t>schaeffer</a:t>
            </a:r>
            <a:r>
              <a:rPr lang="en-US" dirty="0" smtClean="0"/>
              <a:t>-b/</a:t>
            </a:r>
            <a:r>
              <a:rPr lang="en-US" dirty="0" err="1" smtClean="0"/>
              <a:t>sch</a:t>
            </a:r>
            <a:r>
              <a:rPr lang="en-US" dirty="0" smtClean="0"/>
              <a:t>-protected/from-projects/VERTICAL-INTEGRATION/</a:t>
            </a:r>
            <a:r>
              <a:rPr lang="en-US" dirty="0" err="1" smtClean="0"/>
              <a:t>Peter_dofiles</a:t>
            </a:r>
            <a:r>
              <a:rPr lang="en-US" dirty="0" smtClean="0"/>
              <a:t>/</a:t>
            </a:r>
            <a:r>
              <a:rPr lang="en-US" dirty="0" err="1" smtClean="0"/>
              <a:t>MA_healthaffairs</a:t>
            </a:r>
            <a:endParaRPr lang="en-US" dirty="0" smtClean="0"/>
          </a:p>
          <a:p>
            <a:pPr lvl="1"/>
            <a:endParaRPr lang="en-US" dirty="0" smtClean="0"/>
          </a:p>
          <a:p>
            <a:pPr lvl="1"/>
            <a:endParaRPr lang="en-US" dirty="0"/>
          </a:p>
          <a:p>
            <a:pPr lvl="1"/>
            <a:endParaRPr lang="en-US" dirty="0" smtClean="0"/>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50829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8129"/>
          </a:xfrm>
        </p:spPr>
        <p:txBody>
          <a:bodyPr>
            <a:normAutofit fontScale="90000"/>
          </a:bodyPr>
          <a:lstStyle/>
          <a:p>
            <a:r>
              <a:rPr lang="en-US" dirty="0" smtClean="0"/>
              <a:t>Vertical Integration – Cont’d</a:t>
            </a:r>
            <a:endParaRPr lang="en-US" dirty="0"/>
          </a:p>
        </p:txBody>
      </p:sp>
      <p:sp>
        <p:nvSpPr>
          <p:cNvPr id="3" name="Content Placeholder 2"/>
          <p:cNvSpPr>
            <a:spLocks noGrp="1"/>
          </p:cNvSpPr>
          <p:nvPr>
            <p:ph idx="1"/>
          </p:nvPr>
        </p:nvSpPr>
        <p:spPr>
          <a:xfrm>
            <a:off x="838200" y="1787611"/>
            <a:ext cx="10515600" cy="4637902"/>
          </a:xfrm>
        </p:spPr>
        <p:txBody>
          <a:bodyPr>
            <a:normAutofit fontScale="92500" lnSpcReduction="10000"/>
          </a:bodyPr>
          <a:lstStyle/>
          <a:p>
            <a:r>
              <a:rPr lang="en-US" dirty="0"/>
              <a:t>HRRP: A vestigial file from before we had our own HRRP project folder. Now just has archived code, but not particularly useful</a:t>
            </a:r>
          </a:p>
          <a:p>
            <a:r>
              <a:rPr lang="en-US" dirty="0" smtClean="0"/>
              <a:t>CJR: Minor folder with preliminary analyses done for future projects involving Comprehensive Care for Joint Replacement program</a:t>
            </a:r>
          </a:p>
          <a:p>
            <a:r>
              <a:rPr lang="en-US" dirty="0" err="1" smtClean="0"/>
              <a:t>Narrow_Networks</a:t>
            </a:r>
            <a:r>
              <a:rPr lang="en-US" dirty="0" smtClean="0"/>
              <a:t>: Looks at hospital-SNF discharge patterns for preferred SNFs vs regular SNFs for select provider networks (Partners and Cleveland Clinic). Largely taken over by Lianna Weissblum &lt;weiss266@umn.edu&gt;</a:t>
            </a:r>
          </a:p>
          <a:p>
            <a:r>
              <a:rPr lang="en-US" dirty="0" smtClean="0"/>
              <a:t>BPCI: Contains preliminary work from the Bundle Payment Care Initiative project. Pulls in nursing home compare data and merges on SKA data to try to identify vertically integrated systems. Largely taken over by Lianna Weissblum &lt;weiss266@umn.edu&gt;</a:t>
            </a:r>
          </a:p>
          <a:p>
            <a:r>
              <a:rPr lang="en-US" dirty="0" smtClean="0"/>
              <a:t>Old – Obsolete programs</a:t>
            </a:r>
          </a:p>
          <a:p>
            <a:r>
              <a:rPr lang="en-US" dirty="0" smtClean="0"/>
              <a:t>RAND_PAC: A copy of programs delivered from Mark Totten at RAND. For complete RAND data/program dump, check /</a:t>
            </a:r>
            <a:r>
              <a:rPr lang="en-US" dirty="0" err="1" smtClean="0"/>
              <a:t>schaeffer</a:t>
            </a:r>
            <a:r>
              <a:rPr lang="en-US" dirty="0" smtClean="0"/>
              <a:t>-b/</a:t>
            </a:r>
            <a:r>
              <a:rPr lang="en-US" dirty="0" err="1" smtClean="0"/>
              <a:t>sch</a:t>
            </a:r>
            <a:r>
              <a:rPr lang="en-US" dirty="0" smtClean="0"/>
              <a:t>-protected/VERTICAL-INTEGRATION/Source-Copy and /</a:t>
            </a:r>
            <a:r>
              <a:rPr lang="en-US" dirty="0" err="1" smtClean="0"/>
              <a:t>schaeffer</a:t>
            </a:r>
            <a:r>
              <a:rPr lang="en-US" dirty="0" smtClean="0"/>
              <a:t>-b/</a:t>
            </a:r>
            <a:r>
              <a:rPr lang="en-US" dirty="0" err="1" smtClean="0"/>
              <a:t>sch</a:t>
            </a:r>
            <a:r>
              <a:rPr lang="en-US" dirty="0" smtClean="0"/>
              <a:t>-protected/VERTICAL-INTEGRATION/Source-Data</a:t>
            </a:r>
          </a:p>
          <a:p>
            <a:endParaRPr lang="en-US" dirty="0"/>
          </a:p>
        </p:txBody>
      </p:sp>
    </p:spTree>
    <p:extLst>
      <p:ext uri="{BB962C8B-B14F-4D97-AF65-F5344CB8AC3E}">
        <p14:creationId xmlns:p14="http://schemas.microsoft.com/office/powerpoint/2010/main" val="204741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HRRP</a:t>
            </a:r>
            <a:endParaRPr lang="en-US" dirty="0"/>
          </a:p>
        </p:txBody>
      </p:sp>
      <p:sp>
        <p:nvSpPr>
          <p:cNvPr id="3" name="Content Placeholder 2"/>
          <p:cNvSpPr>
            <a:spLocks noGrp="1"/>
          </p:cNvSpPr>
          <p:nvPr>
            <p:ph idx="1"/>
          </p:nvPr>
        </p:nvSpPr>
        <p:spPr/>
        <p:txBody>
          <a:bodyPr>
            <a:normAutofit/>
          </a:bodyPr>
          <a:lstStyle/>
          <a:p>
            <a:r>
              <a:rPr lang="en-US" dirty="0" smtClean="0"/>
              <a:t>Raw Data From: </a:t>
            </a:r>
            <a:r>
              <a:rPr lang="en-US" dirty="0" smtClean="0"/>
              <a:t>Raw Data From: /</a:t>
            </a:r>
            <a:r>
              <a:rPr lang="en-US" dirty="0" err="1" smtClean="0"/>
              <a:t>schaeffer</a:t>
            </a:r>
            <a:r>
              <a:rPr lang="en-US" dirty="0" smtClean="0"/>
              <a:t>-b/</a:t>
            </a:r>
            <a:r>
              <a:rPr lang="en-US" dirty="0" err="1" smtClean="0"/>
              <a:t>sch</a:t>
            </a:r>
            <a:r>
              <a:rPr lang="en-US" dirty="0" smtClean="0"/>
              <a:t>-protected/VERTICAL-INTEGRATION</a:t>
            </a:r>
          </a:p>
          <a:p>
            <a:r>
              <a:rPr lang="en-US" dirty="0" smtClean="0"/>
              <a:t>Project Folder: /</a:t>
            </a:r>
            <a:r>
              <a:rPr lang="en-US" dirty="0" err="1" smtClean="0"/>
              <a:t>schaeffer</a:t>
            </a:r>
            <a:r>
              <a:rPr lang="en-US" dirty="0" smtClean="0"/>
              <a:t>-b/</a:t>
            </a:r>
            <a:r>
              <a:rPr lang="en-US" dirty="0" err="1" smtClean="0"/>
              <a:t>sch</a:t>
            </a:r>
            <a:r>
              <a:rPr lang="en-US" dirty="0" smtClean="0"/>
              <a:t>-protected/from-projects/50367_Nuckols/</a:t>
            </a:r>
            <a:r>
              <a:rPr lang="en-US" dirty="0" err="1" smtClean="0"/>
              <a:t>rabideau</a:t>
            </a:r>
            <a:endParaRPr lang="en-US" dirty="0" smtClean="0"/>
          </a:p>
          <a:p>
            <a:r>
              <a:rPr lang="en-US" dirty="0" smtClean="0"/>
              <a:t>Subfolders:</a:t>
            </a:r>
          </a:p>
          <a:p>
            <a:pPr lvl="1"/>
            <a:r>
              <a:rPr lang="en-US" dirty="0" smtClean="0"/>
              <a:t>Programs</a:t>
            </a:r>
          </a:p>
          <a:p>
            <a:pPr lvl="2"/>
            <a:r>
              <a:rPr lang="en-US" dirty="0" smtClean="0"/>
              <a:t>HRRP</a:t>
            </a:r>
            <a:endParaRPr lang="en-US" dirty="0" smtClean="0"/>
          </a:p>
          <a:p>
            <a:pPr lvl="1"/>
            <a:r>
              <a:rPr lang="en-US" dirty="0" smtClean="0"/>
              <a:t>Data</a:t>
            </a:r>
          </a:p>
          <a:p>
            <a:pPr lvl="2"/>
            <a:r>
              <a:rPr lang="en-US" dirty="0" smtClean="0"/>
              <a:t>HRRP</a:t>
            </a:r>
          </a:p>
          <a:p>
            <a:pPr lvl="1"/>
            <a:r>
              <a:rPr lang="en-US" dirty="0" smtClean="0"/>
              <a:t>Output</a:t>
            </a:r>
          </a:p>
          <a:p>
            <a:pPr lvl="1"/>
            <a:r>
              <a:rPr lang="en-US" dirty="0" smtClean="0"/>
              <a:t>Documentation</a:t>
            </a:r>
          </a:p>
        </p:txBody>
      </p:sp>
    </p:spTree>
    <p:extLst>
      <p:ext uri="{BB962C8B-B14F-4D97-AF65-F5344CB8AC3E}">
        <p14:creationId xmlns:p14="http://schemas.microsoft.com/office/powerpoint/2010/main" val="258253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HRRP Programs</a:t>
            </a:r>
            <a:endParaRPr lang="en-US" dirty="0"/>
          </a:p>
        </p:txBody>
      </p:sp>
      <p:sp>
        <p:nvSpPr>
          <p:cNvPr id="3" name="Content Placeholder 2"/>
          <p:cNvSpPr>
            <a:spLocks noGrp="1"/>
          </p:cNvSpPr>
          <p:nvPr>
            <p:ph idx="1"/>
          </p:nvPr>
        </p:nvSpPr>
        <p:spPr/>
        <p:txBody>
          <a:bodyPr>
            <a:normAutofit/>
          </a:bodyPr>
          <a:lstStyle/>
          <a:p>
            <a:r>
              <a:rPr lang="en-US" dirty="0" smtClean="0"/>
              <a:t>The main function of this project folder is to produce the SAF used in evaluating the Hospital Readmissions Reduction Program. The episode building algorithm is the core of this project folder. See </a:t>
            </a:r>
            <a:r>
              <a:rPr lang="en-US" dirty="0" smtClean="0"/>
              <a:t>SAF_building_program_walkthrough.docx</a:t>
            </a:r>
          </a:p>
          <a:p>
            <a:pPr lvl="1"/>
            <a:r>
              <a:rPr lang="en-US" dirty="0" smtClean="0"/>
              <a:t>Note that this project makes use of 2 versions of the MDS – the simple stay level collapsing version, and RHF version as described by Intrator et al. (</a:t>
            </a:r>
            <a:r>
              <a:rPr lang="en-US" dirty="0" smtClean="0">
                <a:hlinkClick r:id="rId2"/>
              </a:rPr>
              <a:t>https://www.ncbi.nlm.nih.gov/pmc/articles/PMC3015013/</a:t>
            </a:r>
            <a:r>
              <a:rPr lang="en-US" dirty="0" smtClean="0"/>
              <a:t>). Haven’t determined which version will be in the final iteration. See MDS_Algorithm.docx and MDS_versions_summary.xlsx for details</a:t>
            </a:r>
          </a:p>
          <a:p>
            <a:pPr lvl="1"/>
            <a:r>
              <a:rPr lang="en-US" dirty="0" smtClean="0"/>
              <a:t>Not a core component of the current dataset, but 2 useful programs are </a:t>
            </a:r>
            <a:r>
              <a:rPr lang="en-US" dirty="0" err="1" smtClean="0"/>
              <a:t>geocode_data.sas</a:t>
            </a:r>
            <a:r>
              <a:rPr lang="en-US" dirty="0"/>
              <a:t> </a:t>
            </a:r>
            <a:r>
              <a:rPr lang="en-US" dirty="0" smtClean="0"/>
              <a:t>and model_2SRI.sas I anticipate that geocoding and calculating differential distance (which these programs do) will be useful in future analyses, and these could provide helpful sample code</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421235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Value Service - </a:t>
            </a:r>
            <a:r>
              <a:rPr lang="en-US" dirty="0" err="1" smtClean="0"/>
              <a:t>Optum</a:t>
            </a:r>
            <a:endParaRPr lang="en-US" dirty="0"/>
          </a:p>
        </p:txBody>
      </p:sp>
      <p:sp>
        <p:nvSpPr>
          <p:cNvPr id="3" name="Content Placeholder 2"/>
          <p:cNvSpPr>
            <a:spLocks noGrp="1"/>
          </p:cNvSpPr>
          <p:nvPr>
            <p:ph idx="1"/>
          </p:nvPr>
        </p:nvSpPr>
        <p:spPr/>
        <p:txBody>
          <a:bodyPr>
            <a:normAutofit/>
          </a:bodyPr>
          <a:lstStyle/>
          <a:p>
            <a:r>
              <a:rPr lang="en-US" dirty="0" smtClean="0"/>
              <a:t>Raw Data From: /</a:t>
            </a:r>
            <a:r>
              <a:rPr lang="en-US" dirty="0" err="1" smtClean="0"/>
              <a:t>schaeffer</a:t>
            </a:r>
            <a:r>
              <a:rPr lang="en-US" dirty="0" smtClean="0"/>
              <a:t>-a/</a:t>
            </a:r>
            <a:r>
              <a:rPr lang="en-US" dirty="0" err="1" smtClean="0"/>
              <a:t>sch</a:t>
            </a:r>
            <a:r>
              <a:rPr lang="en-US" dirty="0" smtClean="0"/>
              <a:t>-data-library/</a:t>
            </a:r>
            <a:r>
              <a:rPr lang="en-US" dirty="0" err="1" smtClean="0"/>
              <a:t>dua</a:t>
            </a:r>
            <a:r>
              <a:rPr lang="en-US" dirty="0" smtClean="0"/>
              <a:t>-data/OPTUM</a:t>
            </a:r>
          </a:p>
          <a:p>
            <a:r>
              <a:rPr lang="en-US" dirty="0" smtClean="0"/>
              <a:t>Project Folder: /</a:t>
            </a:r>
            <a:r>
              <a:rPr lang="en-US" dirty="0" err="1" smtClean="0"/>
              <a:t>schaeffer</a:t>
            </a:r>
            <a:r>
              <a:rPr lang="en-US" dirty="0" smtClean="0"/>
              <a:t>-a/</a:t>
            </a:r>
            <a:r>
              <a:rPr lang="en-US" dirty="0" err="1" smtClean="0"/>
              <a:t>sch</a:t>
            </a:r>
            <a:r>
              <a:rPr lang="en-US" dirty="0" smtClean="0"/>
              <a:t>-projects/</a:t>
            </a:r>
            <a:r>
              <a:rPr lang="en-US" dirty="0" err="1" smtClean="0"/>
              <a:t>dua</a:t>
            </a:r>
            <a:r>
              <a:rPr lang="en-US" dirty="0" smtClean="0"/>
              <a:t>-data-projects/OPTUM/</a:t>
            </a:r>
            <a:r>
              <a:rPr lang="en-US" dirty="0" err="1" smtClean="0"/>
              <a:t>rabideau</a:t>
            </a:r>
            <a:endParaRPr lang="en-US" dirty="0" smtClean="0"/>
          </a:p>
          <a:p>
            <a:r>
              <a:rPr lang="en-US" dirty="0" smtClean="0"/>
              <a:t>Subfolders:</a:t>
            </a:r>
          </a:p>
          <a:p>
            <a:pPr lvl="1"/>
            <a:r>
              <a:rPr lang="en-US" dirty="0" smtClean="0"/>
              <a:t>Programs</a:t>
            </a:r>
          </a:p>
          <a:p>
            <a:pPr lvl="2"/>
            <a:r>
              <a:rPr lang="en-US" dirty="0" smtClean="0"/>
              <a:t>CDHP, </a:t>
            </a:r>
            <a:r>
              <a:rPr lang="en-US" dirty="0" err="1" smtClean="0"/>
              <a:t>Low_Value</a:t>
            </a:r>
            <a:endParaRPr lang="en-US" dirty="0" smtClean="0"/>
          </a:p>
          <a:p>
            <a:pPr lvl="1"/>
            <a:r>
              <a:rPr lang="en-US" dirty="0" smtClean="0"/>
              <a:t>Data</a:t>
            </a:r>
          </a:p>
          <a:p>
            <a:pPr lvl="2"/>
            <a:r>
              <a:rPr lang="en-US" dirty="0" smtClean="0"/>
              <a:t>CDHP, 1_Percent, </a:t>
            </a:r>
            <a:r>
              <a:rPr lang="en-US" dirty="0" err="1" smtClean="0"/>
              <a:t>Cost_Groups</a:t>
            </a:r>
            <a:endParaRPr lang="en-US" dirty="0" smtClean="0"/>
          </a:p>
          <a:p>
            <a:pPr lvl="1"/>
            <a:r>
              <a:rPr lang="en-US" dirty="0" smtClean="0"/>
              <a:t>Documentation</a:t>
            </a:r>
          </a:p>
          <a:p>
            <a:pPr lvl="1"/>
            <a:r>
              <a:rPr lang="en-US" dirty="0" smtClean="0"/>
              <a:t>Output</a:t>
            </a:r>
            <a:endParaRPr lang="en-US" dirty="0"/>
          </a:p>
        </p:txBody>
      </p:sp>
    </p:spTree>
    <p:extLst>
      <p:ext uri="{BB962C8B-B14F-4D97-AF65-F5344CB8AC3E}">
        <p14:creationId xmlns:p14="http://schemas.microsoft.com/office/powerpoint/2010/main" val="314829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8702"/>
          </a:xfrm>
        </p:spPr>
        <p:txBody>
          <a:bodyPr>
            <a:normAutofit fontScale="90000"/>
          </a:bodyPr>
          <a:lstStyle/>
          <a:p>
            <a:r>
              <a:rPr lang="en-US" dirty="0" smtClean="0"/>
              <a:t>LV - </a:t>
            </a:r>
            <a:r>
              <a:rPr lang="en-US" dirty="0" err="1" smtClean="0"/>
              <a:t>Optum</a:t>
            </a:r>
            <a:endParaRPr lang="en-US" dirty="0"/>
          </a:p>
        </p:txBody>
      </p:sp>
      <p:sp>
        <p:nvSpPr>
          <p:cNvPr id="3" name="Content Placeholder 2"/>
          <p:cNvSpPr>
            <a:spLocks noGrp="1"/>
          </p:cNvSpPr>
          <p:nvPr>
            <p:ph idx="1"/>
          </p:nvPr>
        </p:nvSpPr>
        <p:spPr>
          <a:xfrm>
            <a:off x="838200" y="1869989"/>
            <a:ext cx="10515600" cy="4306974"/>
          </a:xfrm>
        </p:spPr>
        <p:txBody>
          <a:bodyPr>
            <a:normAutofit/>
          </a:bodyPr>
          <a:lstStyle/>
          <a:p>
            <a:r>
              <a:rPr lang="en-US" dirty="0" err="1" smtClean="0"/>
              <a:t>Low_Value</a:t>
            </a:r>
            <a:r>
              <a:rPr lang="en-US" dirty="0" smtClean="0"/>
              <a:t>: Has programs that encode our 28 low value services used in the JAMA-IM LV Services paper with Reid et al. (</a:t>
            </a:r>
            <a:r>
              <a:rPr lang="en-US" dirty="0" smtClean="0">
                <a:hlinkClick r:id="rId2"/>
              </a:rPr>
              <a:t>http://jamanetwork.com/journals/jamainternalmedicine/fullarticle/2546154</a:t>
            </a:r>
            <a:r>
              <a:rPr lang="en-US" dirty="0" smtClean="0"/>
              <a:t>)</a:t>
            </a:r>
          </a:p>
          <a:p>
            <a:pPr lvl="1"/>
            <a:r>
              <a:rPr lang="en-US" dirty="0" smtClean="0"/>
              <a:t>This folder should not be modified so that we can reproduce the analyses if necessary.</a:t>
            </a:r>
            <a:endParaRPr lang="en-US" dirty="0" smtClean="0"/>
          </a:p>
          <a:p>
            <a:pPr lvl="1"/>
            <a:r>
              <a:rPr lang="en-US" dirty="0" smtClean="0"/>
              <a:t>Use the shell script low_qual.sh to understand program run order</a:t>
            </a:r>
          </a:p>
          <a:p>
            <a:pPr lvl="1"/>
            <a:r>
              <a:rPr lang="en-US" dirty="0" smtClean="0"/>
              <a:t>The actual analysis is done in Stata, so a stat-transfer occurs on the .sas7bdat SAF to make it a .</a:t>
            </a:r>
            <a:r>
              <a:rPr lang="en-US" dirty="0" err="1" smtClean="0"/>
              <a:t>dta</a:t>
            </a:r>
            <a:endParaRPr lang="en-US" dirty="0" smtClean="0"/>
          </a:p>
          <a:p>
            <a:pPr lvl="1"/>
            <a:r>
              <a:rPr lang="en-US" dirty="0" smtClean="0"/>
              <a:t>Nationally weighted estimates are made using weights from MEPS (</a:t>
            </a:r>
            <a:r>
              <a:rPr lang="en-US" dirty="0">
                <a:hlinkClick r:id="rId3"/>
              </a:rPr>
              <a:t>http://</a:t>
            </a:r>
            <a:r>
              <a:rPr lang="en-US" dirty="0" smtClean="0">
                <a:hlinkClick r:id="rId3"/>
              </a:rPr>
              <a:t>meps.ahrq.gov/mepsweb/data_stats/MEPSnetHC/datasource</a:t>
            </a:r>
            <a:r>
              <a:rPr lang="en-US" dirty="0" smtClean="0"/>
              <a:t>). Specifications are detailed in the program weight_test2.sas</a:t>
            </a:r>
          </a:p>
          <a:p>
            <a:pPr lvl="1"/>
            <a:endParaRPr lang="en-US" dirty="0"/>
          </a:p>
        </p:txBody>
      </p:sp>
    </p:spTree>
    <p:extLst>
      <p:ext uri="{BB962C8B-B14F-4D97-AF65-F5344CB8AC3E}">
        <p14:creationId xmlns:p14="http://schemas.microsoft.com/office/powerpoint/2010/main" val="18090093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1076</TotalTime>
  <Words>1599</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Summary of Projects </vt:lpstr>
      <vt:lpstr>4 Main Projects</vt:lpstr>
      <vt:lpstr>Vertical Integration</vt:lpstr>
      <vt:lpstr>Vertical Integration - Programs</vt:lpstr>
      <vt:lpstr>Vertical Integration – Cont’d</vt:lpstr>
      <vt:lpstr>HRRP</vt:lpstr>
      <vt:lpstr>HRRP Programs</vt:lpstr>
      <vt:lpstr>Low Value Service - Optum</vt:lpstr>
      <vt:lpstr>LV - Optum</vt:lpstr>
      <vt:lpstr>LV – Optum Cont’d</vt:lpstr>
      <vt:lpstr>Low Value Services - MarketScan</vt:lpstr>
      <vt:lpstr>LV - MarketScan</vt:lpstr>
      <vt:lpstr>Hospital Productivity and IQI</vt:lpstr>
      <vt:lpstr>Hospital Productivity</vt:lpstr>
      <vt:lpstr>IQI and 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Project Folders</dc:title>
  <dc:creator>Rabideau, Brendan</dc:creator>
  <cp:lastModifiedBy>Rabideau, Brendan</cp:lastModifiedBy>
  <cp:revision>19</cp:revision>
  <dcterms:created xsi:type="dcterms:W3CDTF">2017-06-02T00:26:34Z</dcterms:created>
  <dcterms:modified xsi:type="dcterms:W3CDTF">2017-06-02T18:23:03Z</dcterms:modified>
</cp:coreProperties>
</file>