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DAEF-1376-418E-BB5D-FD5608772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FDED-C0EF-4321-886E-22442449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76AE-4730-40DA-944F-4ADF9B1D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33DB-E315-48BD-897D-C81B2C46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5C1A-A0B7-4469-8F3A-D0BEB80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97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4B1D-F433-4F34-BCF8-473DB124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961AD-6E13-40C0-B726-4CCA0487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96B7-EBF5-4163-A53D-FE84FFF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05BE-252A-4BF6-B0E5-3AFE4C50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69EB-60BB-4865-B61C-42331623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40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8528-4623-47F9-BAEC-105177F4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29EE6-8906-48F1-865D-098279C3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E2CF-9000-4893-9AF9-B1C80DEF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DE76-73C0-40E0-8EC4-F1E1B8F9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DABC-27E0-4BBC-A3F5-E5F0F2CE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17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CBB-8A94-486D-9CC0-43AEEF6A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4D70-A87D-4B74-A75D-A4933E36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6929-DBCA-4C43-9431-7F00E61C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5C43-8035-40D4-BF07-35105FDC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B271-E3FC-4A04-B9E0-D97D1444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34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E12E-F9E2-4C64-BB20-F72D4F56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CABFA-97B8-4FF2-9AA4-AF6991AE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78CC-4676-4872-84BA-651E401A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75E2-7534-4F89-8B40-AD63E3C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1EDC-2E39-4D19-AF35-DEF330E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57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DA8D-2251-465F-AF65-8D91E09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A7A2-CC4C-4E1B-A229-E260E0F2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7C2C-B837-4F7C-AC8D-BCD45F09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9E86-800D-44AC-B992-86A4407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2B66-BEDC-43C8-A3CE-CB1D79EE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A09A0-F95A-4611-9406-37CD8A8A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831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1D5-06BF-48BB-B032-8713096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6355-1B6B-41AD-8647-B8041935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3A5D-7E91-4F93-B8E4-11232A72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97654-8043-4A43-912D-6A29346B2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71C5E-731E-44C2-98C6-1A3279EC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1E34B-E947-4373-B64B-D0BC623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C48F5-0742-4B9F-BFD3-4E7E47A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580A8-DF41-40C4-A3F3-A6CE6AD1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77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8440-170A-4731-A020-7CD26E36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EE55-C8C9-4AC2-A429-8BF198E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F180-8E21-47FF-95D8-5F49DDB7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4F6A-D89E-4D3F-8FFA-2AFE3745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95DF0-F560-4AB6-9CC6-E4A41491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3E46-B679-4B81-8533-4B13066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7C44-A64B-426A-8AA8-43A8881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43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5A21-A559-44FF-9AEB-0C9FEB8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4A91-47BE-4E0C-967F-CDD4F2AF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799A6-AAFD-48FC-A5EF-CC45B1A9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410F-8083-4FE9-95A3-03C4B716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30ED-3848-4E54-A20B-4E696EDE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0E9BE-7BB4-4C50-92A8-12A10D76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74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CC6-618D-4BBF-8DB1-B34A529E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BDA2-4CAD-497F-A26D-3FA5494FA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7681-0EEF-42E7-AAA6-B4F70B8F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0BD4-15DC-4A91-A624-08739B67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F12B6-3DD4-4FC4-B284-14654E66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A775-DDCA-4E7A-854B-84B7A206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99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8C4A-311D-4F75-AA21-63B580D5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DFC6-E470-433B-8ABB-B37A1CD9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9B95-B312-4FC5-8012-67B40384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AA3C-3DE4-4289-8D59-570DC236824D}" type="datetimeFigureOut">
              <a:rPr lang="en-NZ" smtClean="0"/>
              <a:t>3/06/2020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FD21-24D2-41E3-A4A9-4109B7A1D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D1F1-B6A6-4A79-847D-FDE99D9FF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D53F-A94E-4C96-A766-563361BCBA8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47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9266-4B17-43E7-B07A-20F51291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5" y="3113415"/>
            <a:ext cx="4346647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NZ" sz="2000" dirty="0">
                <a:latin typeface="+mn-lt"/>
              </a:rPr>
              <a:t>Preserve your 2D game’s aspect ratio with no effort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with any orthographic camera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on mobile devices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Works with Unity UI Canvas</a:t>
            </a:r>
            <a:br>
              <a:rPr lang="en-NZ" sz="2000" dirty="0">
                <a:latin typeface="+mn-lt"/>
              </a:rPr>
            </a:br>
            <a:br>
              <a:rPr lang="en-NZ" sz="2000" dirty="0">
                <a:latin typeface="+mn-lt"/>
              </a:rPr>
            </a:br>
            <a:r>
              <a:rPr lang="en-NZ" sz="2000" dirty="0">
                <a:latin typeface="+mn-lt"/>
              </a:rPr>
              <a:t>Includes “Shooting Gallery” mini-game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B1E3-B2A9-4701-A28C-0369749B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>
                <a:latin typeface="+mj-lt"/>
              </a:rPr>
              <a:t>LetterBoxer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able, brick&#10;&#10;Description automatically generated">
            <a:extLst>
              <a:ext uri="{FF2B5EF4-FFF2-40B4-BE49-F238E27FC236}">
                <a16:creationId xmlns:a16="http://schemas.microsoft.com/office/drawing/2014/main" id="{44F52B0C-4CBB-4966-B26B-1EFF6594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" r="-1" b="660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8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D30A-6B03-4CA6-BD46-8C780EFB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336309"/>
            <a:ext cx="10515600" cy="1325563"/>
          </a:xfrm>
        </p:spPr>
        <p:txBody>
          <a:bodyPr/>
          <a:lstStyle/>
          <a:p>
            <a:r>
              <a:rPr lang="en-NZ" dirty="0"/>
              <a:t>Preserves your </a:t>
            </a:r>
            <a:br>
              <a:rPr lang="en-NZ" dirty="0"/>
            </a:br>
            <a:r>
              <a:rPr lang="en-NZ" dirty="0"/>
              <a:t>game’s aspect ratio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7CA730-EFE7-4205-AEF8-0EE367C8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17765"/>
              </p:ext>
            </p:extLst>
          </p:nvPr>
        </p:nvGraphicFramePr>
        <p:xfrm>
          <a:off x="558282" y="2661523"/>
          <a:ext cx="4628520" cy="260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9257040" imgH="5218920" progId="">
                  <p:embed/>
                </p:oleObj>
              </mc:Choice>
              <mc:Fallback>
                <p:oleObj r:id="rId3" imgW="9257040" imgH="5218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282" y="2661523"/>
                        <a:ext cx="4628520" cy="260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43D685-DAFE-4203-B934-FE40F2AF5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470"/>
              </p:ext>
            </p:extLst>
          </p:nvPr>
        </p:nvGraphicFramePr>
        <p:xfrm>
          <a:off x="8577750" y="364342"/>
          <a:ext cx="3247560" cy="259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6495120" imgH="5190120" progId="">
                  <p:embed/>
                </p:oleObj>
              </mc:Choice>
              <mc:Fallback>
                <p:oleObj r:id="rId5" imgW="6495120" imgH="51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7750" y="364342"/>
                        <a:ext cx="3247560" cy="259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2A1762-7F93-4FE2-A148-E7863275D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82064"/>
              </p:ext>
            </p:extLst>
          </p:nvPr>
        </p:nvGraphicFramePr>
        <p:xfrm>
          <a:off x="8577750" y="3806454"/>
          <a:ext cx="3247560" cy="259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7" imgW="6495120" imgH="5180760" progId="">
                  <p:embed/>
                </p:oleObj>
              </mc:Choice>
              <mc:Fallback>
                <p:oleObj r:id="rId7" imgW="6495120" imgH="5180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7750" y="3806454"/>
                        <a:ext cx="3247560" cy="259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1FCB1DE-7454-497E-B6F3-9BE3BEB8E27F}"/>
              </a:ext>
            </a:extLst>
          </p:cNvPr>
          <p:cNvSpPr txBox="1">
            <a:spLocks/>
          </p:cNvSpPr>
          <p:nvPr/>
        </p:nvSpPr>
        <p:spPr>
          <a:xfrm>
            <a:off x="533967" y="1734151"/>
            <a:ext cx="5431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dirty="0"/>
              <a:t>Game designed for 16:9 aspect ratio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691AE8-A25B-4EE8-B942-C7687FCBEB1C}"/>
              </a:ext>
            </a:extLst>
          </p:cNvPr>
          <p:cNvSpPr txBox="1">
            <a:spLocks/>
          </p:cNvSpPr>
          <p:nvPr/>
        </p:nvSpPr>
        <p:spPr>
          <a:xfrm>
            <a:off x="5843966" y="825718"/>
            <a:ext cx="257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800" dirty="0"/>
              <a:t>On 5:4 screen without LetterBoxer </a:t>
            </a:r>
          </a:p>
          <a:p>
            <a:pPr algn="r"/>
            <a:r>
              <a:rPr lang="en-NZ" sz="2800" dirty="0"/>
              <a:t>sides of game play area are lost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AB3ADF-A284-4B44-A6D4-F22833711505}"/>
              </a:ext>
            </a:extLst>
          </p:cNvPr>
          <p:cNvSpPr txBox="1">
            <a:spLocks/>
          </p:cNvSpPr>
          <p:nvPr/>
        </p:nvSpPr>
        <p:spPr>
          <a:xfrm>
            <a:off x="5843965" y="4150596"/>
            <a:ext cx="2579407" cy="186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800" dirty="0"/>
              <a:t>On 5:4 screen with LetterBoxer </a:t>
            </a:r>
          </a:p>
          <a:p>
            <a:pPr algn="r"/>
            <a:r>
              <a:rPr lang="en-NZ" sz="2800" dirty="0"/>
              <a:t>sides of game play area are made visible by adding mattes to the top and bottom of the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19B7D-475C-45A1-BB68-CF8981D9DD84}"/>
              </a:ext>
            </a:extLst>
          </p:cNvPr>
          <p:cNvSpPr/>
          <p:nvPr/>
        </p:nvSpPr>
        <p:spPr>
          <a:xfrm>
            <a:off x="0" y="6125593"/>
            <a:ext cx="301841" cy="7324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CBB12-CA74-4A01-B846-57D1A2C08F9E}"/>
              </a:ext>
            </a:extLst>
          </p:cNvPr>
          <p:cNvSpPr/>
          <p:nvPr/>
        </p:nvSpPr>
        <p:spPr>
          <a:xfrm>
            <a:off x="356412" y="6125592"/>
            <a:ext cx="301841" cy="7324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64FAD-7E88-4A4A-928E-926035D12BDB}"/>
              </a:ext>
            </a:extLst>
          </p:cNvPr>
          <p:cNvSpPr/>
          <p:nvPr/>
        </p:nvSpPr>
        <p:spPr>
          <a:xfrm>
            <a:off x="730580" y="6125593"/>
            <a:ext cx="301841" cy="7324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32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7FD78E7D-F0F5-4776-B2BB-12FDFEAE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82482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Setup the Component</a:t>
            </a: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330481-A9B7-4B01-8BF2-10FD862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029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F54F1D8-7837-4C4D-83CE-CAF045B182D3}"/>
              </a:ext>
            </a:extLst>
          </p:cNvPr>
          <p:cNvSpPr/>
          <p:nvPr/>
        </p:nvSpPr>
        <p:spPr>
          <a:xfrm>
            <a:off x="236914" y="223194"/>
            <a:ext cx="297389" cy="275208"/>
          </a:xfrm>
          <a:prstGeom prst="borderCallout1">
            <a:avLst>
              <a:gd name="adj1" fmla="val 70363"/>
              <a:gd name="adj2" fmla="val 93164"/>
              <a:gd name="adj3" fmla="val 223678"/>
              <a:gd name="adj4" fmla="val 3311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50" name="Callout: Line 49">
            <a:extLst>
              <a:ext uri="{FF2B5EF4-FFF2-40B4-BE49-F238E27FC236}">
                <a16:creationId xmlns:a16="http://schemas.microsoft.com/office/drawing/2014/main" id="{9095CEC7-7F1E-4331-B633-865F4E6FCBB2}"/>
              </a:ext>
            </a:extLst>
          </p:cNvPr>
          <p:cNvSpPr/>
          <p:nvPr/>
        </p:nvSpPr>
        <p:spPr>
          <a:xfrm>
            <a:off x="185439" y="4585681"/>
            <a:ext cx="297389" cy="275208"/>
          </a:xfrm>
          <a:prstGeom prst="borderCallout1">
            <a:avLst>
              <a:gd name="adj1" fmla="val 70363"/>
              <a:gd name="adj2" fmla="val 93164"/>
              <a:gd name="adj3" fmla="val 88194"/>
              <a:gd name="adj4" fmla="val 2416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FE4C0-77E3-4139-BCD4-B9583A2A0D06}"/>
              </a:ext>
            </a:extLst>
          </p:cNvPr>
          <p:cNvSpPr txBox="1"/>
          <p:nvPr/>
        </p:nvSpPr>
        <p:spPr>
          <a:xfrm>
            <a:off x="5060272" y="1740023"/>
            <a:ext cx="6782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On your </a:t>
            </a:r>
            <a:r>
              <a:rPr lang="en-NZ" i="1" dirty="0"/>
              <a:t>Main Camera</a:t>
            </a:r>
            <a:r>
              <a:rPr lang="en-NZ" dirty="0"/>
              <a:t> game object </a:t>
            </a:r>
          </a:p>
          <a:p>
            <a:pPr marL="342900" indent="-342900">
              <a:buAutoNum type="arabicPeriod"/>
            </a:pPr>
            <a:r>
              <a:rPr lang="en-NZ" dirty="0"/>
              <a:t>Add the </a:t>
            </a:r>
            <a:r>
              <a:rPr lang="en-NZ" i="1" dirty="0"/>
              <a:t>Letter Boxer</a:t>
            </a:r>
            <a:r>
              <a:rPr lang="en-NZ" dirty="0"/>
              <a:t> script by clicking on the Add Component button</a:t>
            </a:r>
          </a:p>
          <a:p>
            <a:pPr marL="342900" indent="-342900">
              <a:buAutoNum type="arabicPeriod"/>
            </a:pPr>
            <a:r>
              <a:rPr lang="en-NZ" dirty="0"/>
              <a:t>Specify the </a:t>
            </a:r>
            <a:r>
              <a:rPr lang="en-NZ" i="1" dirty="0"/>
              <a:t>X </a:t>
            </a:r>
            <a:r>
              <a:rPr lang="en-NZ" dirty="0"/>
              <a:t> and </a:t>
            </a:r>
            <a:r>
              <a:rPr lang="en-NZ" i="1" dirty="0"/>
              <a:t>Y</a:t>
            </a:r>
            <a:r>
              <a:rPr lang="en-NZ" dirty="0"/>
              <a:t> of your target aspect ratio</a:t>
            </a:r>
          </a:p>
          <a:p>
            <a:pPr marL="342900" indent="-342900">
              <a:buAutoNum type="arabicPeriod"/>
            </a:pPr>
            <a:r>
              <a:rPr lang="en-NZ" dirty="0"/>
              <a:t>Set </a:t>
            </a:r>
            <a:r>
              <a:rPr lang="en-NZ" i="1" dirty="0"/>
              <a:t>Clear Flags</a:t>
            </a:r>
            <a:r>
              <a:rPr lang="en-NZ" dirty="0"/>
              <a:t> to </a:t>
            </a:r>
            <a:r>
              <a:rPr lang="en-NZ" i="1" dirty="0"/>
              <a:t>Solid Color</a:t>
            </a:r>
          </a:p>
          <a:p>
            <a:pPr marL="342900" indent="-342900">
              <a:buAutoNum type="arabicPeriod"/>
            </a:pPr>
            <a:r>
              <a:rPr lang="en-NZ" dirty="0"/>
              <a:t>Set </a:t>
            </a:r>
            <a:r>
              <a:rPr lang="en-NZ" i="1" dirty="0"/>
              <a:t>Background</a:t>
            </a:r>
            <a:r>
              <a:rPr lang="en-NZ" dirty="0"/>
              <a:t> to the color that you want your letterbox or pillarbox bars to be</a:t>
            </a:r>
            <a:endParaRPr lang="en-NZ" i="1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7B9EA07F-AC62-4636-8E32-FCAB4D503AED}"/>
              </a:ext>
            </a:extLst>
          </p:cNvPr>
          <p:cNvSpPr/>
          <p:nvPr/>
        </p:nvSpPr>
        <p:spPr>
          <a:xfrm>
            <a:off x="4127914" y="5395028"/>
            <a:ext cx="297389" cy="275208"/>
          </a:xfrm>
          <a:prstGeom prst="borderCallout1">
            <a:avLst>
              <a:gd name="adj1" fmla="val 18750"/>
              <a:gd name="adj2" fmla="val 9578"/>
              <a:gd name="adj3" fmla="val -79548"/>
              <a:gd name="adj4" fmla="val -4777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E06C4B23-1F47-41D3-B3AA-A6E72211A780}"/>
              </a:ext>
            </a:extLst>
          </p:cNvPr>
          <p:cNvSpPr/>
          <p:nvPr/>
        </p:nvSpPr>
        <p:spPr>
          <a:xfrm>
            <a:off x="4116847" y="1676764"/>
            <a:ext cx="297389" cy="275208"/>
          </a:xfrm>
          <a:prstGeom prst="borderCallout1">
            <a:avLst>
              <a:gd name="adj1" fmla="val 18750"/>
              <a:gd name="adj2" fmla="val 9578"/>
              <a:gd name="adj3" fmla="val 139807"/>
              <a:gd name="adj4" fmla="val -3583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59" name="Callout: Line 58">
            <a:extLst>
              <a:ext uri="{FF2B5EF4-FFF2-40B4-BE49-F238E27FC236}">
                <a16:creationId xmlns:a16="http://schemas.microsoft.com/office/drawing/2014/main" id="{4ECF3595-6A27-4AE5-AB4F-E2DE38C85688}"/>
              </a:ext>
            </a:extLst>
          </p:cNvPr>
          <p:cNvSpPr/>
          <p:nvPr/>
        </p:nvSpPr>
        <p:spPr>
          <a:xfrm>
            <a:off x="220863" y="1813253"/>
            <a:ext cx="297389" cy="275208"/>
          </a:xfrm>
          <a:prstGeom prst="borderCallout1">
            <a:avLst>
              <a:gd name="adj1" fmla="val 54234"/>
              <a:gd name="adj2" fmla="val 93164"/>
              <a:gd name="adj3" fmla="val 146259"/>
              <a:gd name="adj4" fmla="val 6207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9DB0BE-089A-46FF-8881-38293514E6C6}"/>
              </a:ext>
            </a:extLst>
          </p:cNvPr>
          <p:cNvGrpSpPr/>
          <p:nvPr/>
        </p:nvGrpSpPr>
        <p:grpSpPr>
          <a:xfrm>
            <a:off x="5149052" y="4076954"/>
            <a:ext cx="497148" cy="646331"/>
            <a:chOff x="5069151" y="4092969"/>
            <a:chExt cx="497148" cy="646331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655EB54-144D-4F4E-B2C0-79CD5551AAAD}"/>
                </a:ext>
              </a:extLst>
            </p:cNvPr>
            <p:cNvSpPr/>
            <p:nvPr/>
          </p:nvSpPr>
          <p:spPr>
            <a:xfrm>
              <a:off x="5069151" y="4128481"/>
              <a:ext cx="497148" cy="457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930797-0BFF-4EF1-A85C-2B4F032A08BF}"/>
                </a:ext>
              </a:extLst>
            </p:cNvPr>
            <p:cNvSpPr txBox="1"/>
            <p:nvPr/>
          </p:nvSpPr>
          <p:spPr>
            <a:xfrm>
              <a:off x="5136735" y="4092969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36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4F2EBC3-4EFE-4638-B0A6-A10AD8F3B80B}"/>
              </a:ext>
            </a:extLst>
          </p:cNvPr>
          <p:cNvSpPr txBox="1"/>
          <p:nvPr/>
        </p:nvSpPr>
        <p:spPr>
          <a:xfrm>
            <a:off x="5713784" y="4041442"/>
            <a:ext cx="3696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This asset ONLY works for cameras with </a:t>
            </a:r>
            <a:r>
              <a:rPr lang="en-NZ" i="1" dirty="0"/>
              <a:t>Projection</a:t>
            </a:r>
            <a:r>
              <a:rPr lang="en-NZ" dirty="0"/>
              <a:t> set to </a:t>
            </a:r>
            <a:r>
              <a:rPr lang="en-NZ" i="1" dirty="0"/>
              <a:t>Orthographic</a:t>
            </a:r>
            <a:r>
              <a:rPr lang="en-NZ" dirty="0"/>
              <a:t>  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2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A26E-D371-41B9-B75A-5ABD9EB6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NZ" sz="4100" dirty="0"/>
              <a:t>Advanced Configuration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5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ED75-63E8-40C8-8608-4A2BB6B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30"/>
            <a:ext cx="3304592" cy="4524369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300" b="1" dirty="0">
                <a:solidFill>
                  <a:srgbClr val="FFFFFF"/>
                </a:solidFill>
              </a:rPr>
              <a:t>Reference Mode</a:t>
            </a:r>
            <a:r>
              <a:rPr lang="en-NZ" sz="1300" dirty="0">
                <a:solidFill>
                  <a:srgbClr val="FFFFFF"/>
                </a:solidFill>
              </a:rPr>
              <a:t> – Used to toggle how the target aspect ratio is calculated.</a:t>
            </a:r>
          </a:p>
          <a:p>
            <a:pPr lvl="1"/>
            <a:r>
              <a:rPr lang="en-NZ" sz="1300" i="1" dirty="0">
                <a:solidFill>
                  <a:srgbClr val="FFFFFF"/>
                </a:solidFill>
              </a:rPr>
              <a:t>Designed Aspect Ratio</a:t>
            </a:r>
            <a:r>
              <a:rPr lang="en-NZ" sz="1300" dirty="0">
                <a:solidFill>
                  <a:srgbClr val="FFFFFF"/>
                </a:solidFill>
              </a:rPr>
              <a:t> – Lets you specify an aspect ratio using X and Y values. For example 16 by 9</a:t>
            </a:r>
          </a:p>
          <a:p>
            <a:pPr lvl="1"/>
            <a:r>
              <a:rPr lang="en-NZ" sz="1300" i="1" dirty="0">
                <a:solidFill>
                  <a:srgbClr val="FFFFFF"/>
                </a:solidFill>
              </a:rPr>
              <a:t>Original Resolution – </a:t>
            </a:r>
            <a:r>
              <a:rPr lang="en-NZ" sz="1300" dirty="0">
                <a:solidFill>
                  <a:srgbClr val="FFFFFF"/>
                </a:solidFill>
              </a:rPr>
              <a:t>Lets you specify an aspect ration by specifying the width and height, in pixels, of the screen your game as originally designed to fit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300" b="1" i="1" dirty="0">
                <a:solidFill>
                  <a:srgbClr val="FFFFFF"/>
                </a:solidFill>
              </a:rPr>
              <a:t>Calculate On Awake</a:t>
            </a:r>
            <a:r>
              <a:rPr lang="en-NZ" sz="1300" i="1" dirty="0">
                <a:solidFill>
                  <a:srgbClr val="FFFFFF"/>
                </a:solidFill>
              </a:rPr>
              <a:t> – </a:t>
            </a:r>
            <a:r>
              <a:rPr lang="en-NZ" sz="1300" dirty="0">
                <a:solidFill>
                  <a:srgbClr val="FFFFFF"/>
                </a:solidFill>
              </a:rPr>
              <a:t>The component will calculate the aspect ratio and letterbox the screen during OnAwake() of the main camera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300" b="1" i="1" dirty="0">
                <a:solidFill>
                  <a:srgbClr val="FFFFFF"/>
                </a:solidFill>
              </a:rPr>
              <a:t>Calculate On Update</a:t>
            </a:r>
            <a:r>
              <a:rPr lang="en-NZ" sz="1300" i="1" dirty="0">
                <a:solidFill>
                  <a:srgbClr val="FFFFFF"/>
                </a:solidFill>
              </a:rPr>
              <a:t> – </a:t>
            </a:r>
            <a:r>
              <a:rPr lang="en-NZ" sz="1300" dirty="0">
                <a:solidFill>
                  <a:srgbClr val="FFFFFF"/>
                </a:solidFill>
              </a:rPr>
              <a:t>The component will calculate the aspect ratio and letterbox the screen during OnUpdate() of the main camera. This means every frame so will have some performance impact.</a:t>
            </a:r>
            <a:endParaRPr lang="en-NZ" sz="1300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9F2073-A531-49DD-B9A7-C2DB5F17C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8"/>
          <a:stretch/>
        </p:blipFill>
        <p:spPr>
          <a:xfrm>
            <a:off x="6183088" y="3210765"/>
            <a:ext cx="5170711" cy="192871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3" name="Callout: Line 52">
            <a:extLst>
              <a:ext uri="{FF2B5EF4-FFF2-40B4-BE49-F238E27FC236}">
                <a16:creationId xmlns:a16="http://schemas.microsoft.com/office/drawing/2014/main" id="{07804B89-CC63-49A8-8355-E64B01489243}"/>
              </a:ext>
            </a:extLst>
          </p:cNvPr>
          <p:cNvSpPr/>
          <p:nvPr/>
        </p:nvSpPr>
        <p:spPr>
          <a:xfrm>
            <a:off x="8615643" y="2433734"/>
            <a:ext cx="297389" cy="275208"/>
          </a:xfrm>
          <a:prstGeom prst="borderCallout1">
            <a:avLst>
              <a:gd name="adj1" fmla="val 96169"/>
              <a:gd name="adj2" fmla="val 51371"/>
              <a:gd name="adj3" fmla="val 436581"/>
              <a:gd name="adj4" fmla="val -3195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54" name="Callout: Line 53">
            <a:extLst>
              <a:ext uri="{FF2B5EF4-FFF2-40B4-BE49-F238E27FC236}">
                <a16:creationId xmlns:a16="http://schemas.microsoft.com/office/drawing/2014/main" id="{A6817CD5-D947-43B2-9675-9C9E11E81941}"/>
              </a:ext>
            </a:extLst>
          </p:cNvPr>
          <p:cNvSpPr/>
          <p:nvPr/>
        </p:nvSpPr>
        <p:spPr>
          <a:xfrm>
            <a:off x="10348268" y="4599433"/>
            <a:ext cx="297389" cy="275208"/>
          </a:xfrm>
          <a:prstGeom prst="borderCallout1">
            <a:avLst>
              <a:gd name="adj1" fmla="val 34879"/>
              <a:gd name="adj2" fmla="val 6593"/>
              <a:gd name="adj3" fmla="val 33356"/>
              <a:gd name="adj4" fmla="val -9942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55" name="Callout: Line 54">
            <a:extLst>
              <a:ext uri="{FF2B5EF4-FFF2-40B4-BE49-F238E27FC236}">
                <a16:creationId xmlns:a16="http://schemas.microsoft.com/office/drawing/2014/main" id="{5538DB14-2344-4AA1-8D53-B95A7EE2D953}"/>
              </a:ext>
            </a:extLst>
          </p:cNvPr>
          <p:cNvSpPr/>
          <p:nvPr/>
        </p:nvSpPr>
        <p:spPr>
          <a:xfrm>
            <a:off x="9036707" y="5723533"/>
            <a:ext cx="297389" cy="275208"/>
          </a:xfrm>
          <a:prstGeom prst="borderCallout1">
            <a:avLst>
              <a:gd name="adj1" fmla="val 34879"/>
              <a:gd name="adj2" fmla="val 6593"/>
              <a:gd name="adj3" fmla="val -269869"/>
              <a:gd name="adj4" fmla="val -5524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71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2891-7981-4805-AC1A-A6516EF3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NZ" dirty="0"/>
              <a:t>Unity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03699-6989-418F-8D7E-094F194A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999003"/>
            <a:ext cx="3425957" cy="48595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2F07-B05D-4660-BECF-470D8C3A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/>
              <a:t>To have your UI scale with the letterboxed screen:</a:t>
            </a:r>
            <a:br>
              <a:rPr lang="en-NZ" sz="2000" dirty="0"/>
            </a:br>
            <a:endParaRPr lang="en-NZ" sz="2000" dirty="0"/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Render Mode</a:t>
            </a:r>
            <a:r>
              <a:rPr lang="en-NZ" sz="2000" dirty="0"/>
              <a:t> to </a:t>
            </a:r>
            <a:r>
              <a:rPr lang="en-NZ" sz="2000" i="1" dirty="0"/>
              <a:t>Screen Space - Camera</a:t>
            </a:r>
            <a:endParaRPr lang="en-NZ" sz="2000" dirty="0"/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Render Camera</a:t>
            </a:r>
            <a:r>
              <a:rPr lang="en-NZ" sz="2000" dirty="0"/>
              <a:t> to your camera that has the </a:t>
            </a:r>
            <a:r>
              <a:rPr lang="en-NZ" sz="2000" i="1" dirty="0"/>
              <a:t>Letter Boxer</a:t>
            </a:r>
            <a:r>
              <a:rPr lang="en-NZ" sz="2000" dirty="0"/>
              <a:t> script attached to it</a:t>
            </a:r>
          </a:p>
          <a:p>
            <a:pPr marL="342900" indent="-342900">
              <a:buAutoNum type="arabicPeriod"/>
            </a:pPr>
            <a:r>
              <a:rPr lang="en-NZ" sz="2000" dirty="0"/>
              <a:t>Set </a:t>
            </a:r>
            <a:r>
              <a:rPr lang="en-NZ" sz="2000" i="1" dirty="0"/>
              <a:t>Order in Layer</a:t>
            </a:r>
            <a:r>
              <a:rPr lang="en-NZ" sz="2000" dirty="0"/>
              <a:t> to a high number so that your UI appears on top of any other sprites</a:t>
            </a:r>
            <a:endParaRPr lang="en-NZ" sz="2000" i="1" dirty="0"/>
          </a:p>
          <a:p>
            <a:endParaRPr lang="en-NZ" sz="20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466B221E-AD20-4849-9993-B08A3DC1FCCA}"/>
              </a:ext>
            </a:extLst>
          </p:cNvPr>
          <p:cNvSpPr/>
          <p:nvPr/>
        </p:nvSpPr>
        <p:spPr>
          <a:xfrm>
            <a:off x="1271553" y="2545701"/>
            <a:ext cx="297389" cy="275208"/>
          </a:xfrm>
          <a:prstGeom prst="borderCallout1">
            <a:avLst>
              <a:gd name="adj1" fmla="val 96169"/>
              <a:gd name="adj2" fmla="val 51371"/>
              <a:gd name="adj3" fmla="val 385726"/>
              <a:gd name="adj4" fmla="val 2420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E5E2FC3B-FC02-4ECB-9E3F-755A6A972AFA}"/>
              </a:ext>
            </a:extLst>
          </p:cNvPr>
          <p:cNvSpPr/>
          <p:nvPr/>
        </p:nvSpPr>
        <p:spPr>
          <a:xfrm>
            <a:off x="101302" y="3637961"/>
            <a:ext cx="297389" cy="275208"/>
          </a:xfrm>
          <a:prstGeom prst="borderCallout1">
            <a:avLst>
              <a:gd name="adj1" fmla="val 52094"/>
              <a:gd name="adj2" fmla="val 85883"/>
              <a:gd name="adj3" fmla="val 131447"/>
              <a:gd name="adj4" fmla="val 6153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4A44B82C-98C3-41E8-AB36-7AEFF00373D8}"/>
              </a:ext>
            </a:extLst>
          </p:cNvPr>
          <p:cNvSpPr/>
          <p:nvPr/>
        </p:nvSpPr>
        <p:spPr>
          <a:xfrm>
            <a:off x="101302" y="4546140"/>
            <a:ext cx="297389" cy="275208"/>
          </a:xfrm>
          <a:prstGeom prst="borderCallout1">
            <a:avLst>
              <a:gd name="adj1" fmla="val 52094"/>
              <a:gd name="adj2" fmla="val 85883"/>
              <a:gd name="adj3" fmla="val -24511"/>
              <a:gd name="adj4" fmla="val 5902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481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339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Preserve your 2D game’s aspect ratio with no effort  Works with any orthographic camera  Works on mobile devices  Works with Unity UI Canvas  Includes “Shooting Gallery” mini-game example</vt:lpstr>
      <vt:lpstr>Preserves your  game’s aspect ratio</vt:lpstr>
      <vt:lpstr>Setup the Component</vt:lpstr>
      <vt:lpstr>Advanced Configuration</vt:lpstr>
      <vt:lpstr>Unity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LetterBoxer</dc:title>
  <dc:creator>jack</dc:creator>
  <cp:lastModifiedBy>jack</cp:lastModifiedBy>
  <cp:revision>8</cp:revision>
  <dcterms:created xsi:type="dcterms:W3CDTF">2020-06-03T08:26:02Z</dcterms:created>
  <dcterms:modified xsi:type="dcterms:W3CDTF">2020-06-03T21:56:26Z</dcterms:modified>
</cp:coreProperties>
</file>