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6" r:id="rId4"/>
    <p:sldId id="264" r:id="rId5"/>
    <p:sldId id="265" r:id="rId6"/>
    <p:sldId id="263" r:id="rId7"/>
    <p:sldId id="260" r:id="rId8"/>
    <p:sldId id="25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86" autoAdjust="0"/>
    <p:restoredTop sz="94660"/>
  </p:normalViewPr>
  <p:slideViewPr>
    <p:cSldViewPr snapToGrid="0">
      <p:cViewPr varScale="1">
        <p:scale>
          <a:sx n="88" d="100"/>
          <a:sy n="88" d="100"/>
        </p:scale>
        <p:origin x="82"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9661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67679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41537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51612-866F-4C57-819C-608D842E3E9E}"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216380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51612-866F-4C57-819C-608D842E3E9E}"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8931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51612-866F-4C57-819C-608D842E3E9E}"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26189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51612-866F-4C57-819C-608D842E3E9E}"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50302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51612-866F-4C57-819C-608D842E3E9E}"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83964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51612-866F-4C57-819C-608D842E3E9E}"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401536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51612-866F-4C57-819C-608D842E3E9E}"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2670627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51612-866F-4C57-819C-608D842E3E9E}"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71305-C59C-49AB-9492-3350575CA721}" type="slidenum">
              <a:rPr lang="en-US" smtClean="0"/>
              <a:t>‹#›</a:t>
            </a:fld>
            <a:endParaRPr lang="en-US"/>
          </a:p>
        </p:txBody>
      </p:sp>
    </p:spTree>
    <p:extLst>
      <p:ext uri="{BB962C8B-B14F-4D97-AF65-F5344CB8AC3E}">
        <p14:creationId xmlns:p14="http://schemas.microsoft.com/office/powerpoint/2010/main" val="137771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51612-866F-4C57-819C-608D842E3E9E}" type="datetimeFigureOut">
              <a:rPr lang="en-US" smtClean="0"/>
              <a:t>5/13/2013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71305-C59C-49AB-9492-3350575CA721}" type="slidenum">
              <a:rPr lang="en-US" smtClean="0"/>
              <a:t>‹#›</a:t>
            </a:fld>
            <a:endParaRPr lang="en-US"/>
          </a:p>
        </p:txBody>
      </p:sp>
    </p:spTree>
    <p:extLst>
      <p:ext uri="{BB962C8B-B14F-4D97-AF65-F5344CB8AC3E}">
        <p14:creationId xmlns:p14="http://schemas.microsoft.com/office/powerpoint/2010/main" val="147513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 DFA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Commands are in Red Text</a:t>
            </a:r>
          </a:p>
          <a:p>
            <a:r>
              <a:rPr lang="en-US" dirty="0" smtClean="0"/>
              <a:t>Gray boxes are “not connected to the server” states</a:t>
            </a:r>
          </a:p>
          <a:p>
            <a:r>
              <a:rPr lang="en-US" dirty="0" smtClean="0"/>
              <a:t>Yellow boxes are “encrypting and authenticating” states</a:t>
            </a:r>
          </a:p>
          <a:p>
            <a:pPr lvl="1"/>
            <a:r>
              <a:rPr lang="en-US" dirty="0" smtClean="0"/>
              <a:t>We should fake encryption and do simple username/password for </a:t>
            </a:r>
            <a:r>
              <a:rPr lang="en-US" dirty="0" err="1" smtClean="0"/>
              <a:t>authenticatino</a:t>
            </a:r>
            <a:endParaRPr lang="en-US" dirty="0" smtClean="0"/>
          </a:p>
          <a:p>
            <a:r>
              <a:rPr lang="en-US" dirty="0" smtClean="0"/>
              <a:t>Blue box is a “not actively playing a game” state</a:t>
            </a:r>
          </a:p>
          <a:p>
            <a:pPr lvl="1"/>
            <a:r>
              <a:rPr lang="en-US" dirty="0" smtClean="0"/>
              <a:t>If the connection is idle for too long here it will timeout, and go to the “disconnected” end state</a:t>
            </a:r>
          </a:p>
          <a:p>
            <a:r>
              <a:rPr lang="en-US" dirty="0" smtClean="0"/>
              <a:t>Green boxes are “playing the game” states</a:t>
            </a:r>
          </a:p>
          <a:p>
            <a:pPr lvl="1"/>
            <a:r>
              <a:rPr lang="en-US" dirty="0" smtClean="0"/>
              <a:t>If the game is expecting the user’s input, and they “timeout” (don’t respond for 120 seconds or whatever) they automatically lose the current game and go to the “Not in game group” state</a:t>
            </a:r>
          </a:p>
          <a:p>
            <a:r>
              <a:rPr lang="en-US" dirty="0" smtClean="0"/>
              <a:t>Gives a series of DFAs for, varying degrees of complexity. They build up from simplest to most complex, we can start with simplest and do more if we have time (which we probably won’t)</a:t>
            </a:r>
          </a:p>
          <a:p>
            <a:pPr lvl="1"/>
            <a:r>
              <a:rPr lang="en-US" dirty="0" smtClean="0"/>
              <a:t>Simplest one satisfies requirements for the protocol</a:t>
            </a:r>
          </a:p>
          <a:p>
            <a:pPr lvl="2"/>
            <a:r>
              <a:rPr lang="en-US" dirty="0" smtClean="0"/>
              <a:t>12 states, 12 commands (at a minimum) for the simple version</a:t>
            </a:r>
          </a:p>
          <a:p>
            <a:pPr lvl="1"/>
            <a:r>
              <a:rPr lang="en-US" dirty="0" smtClean="0"/>
              <a:t>Doesn’t have all blackjack rules</a:t>
            </a:r>
          </a:p>
          <a:p>
            <a:r>
              <a:rPr lang="en-US" dirty="0" smtClean="0"/>
              <a:t>The advanced DFAs are at the end</a:t>
            </a:r>
          </a:p>
          <a:p>
            <a:pPr lvl="1"/>
            <a:endParaRPr lang="en-US" dirty="0" smtClean="0"/>
          </a:p>
          <a:p>
            <a:endParaRPr lang="en-US" dirty="0"/>
          </a:p>
        </p:txBody>
      </p:sp>
    </p:spTree>
    <p:extLst>
      <p:ext uri="{BB962C8B-B14F-4D97-AF65-F5344CB8AC3E}">
        <p14:creationId xmlns:p14="http://schemas.microsoft.com/office/powerpoint/2010/main" val="42260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Notes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implied timeout at each state that will be implemented. We won’t wait for five hours for a user to place a bet, for example.</a:t>
            </a:r>
          </a:p>
          <a:p>
            <a:r>
              <a:rPr lang="en-US" dirty="0" err="1" smtClean="0"/>
              <a:t>QUITing</a:t>
            </a:r>
            <a:r>
              <a:rPr lang="en-US" dirty="0" smtClean="0"/>
              <a:t> or disconnecting is allowed at any point in time. If a bet is made, it is forfeit.</a:t>
            </a:r>
          </a:p>
          <a:p>
            <a:r>
              <a:rPr lang="en-US" dirty="0" smtClean="0"/>
              <a:t>We’re not really going to implement TLS (unless we have to), we will just ‘fake’ it</a:t>
            </a:r>
          </a:p>
          <a:p>
            <a:r>
              <a:rPr lang="en-US" dirty="0" smtClean="0"/>
              <a:t>Commands are request-response, with a response indicating success or the type of failure</a:t>
            </a:r>
          </a:p>
          <a:p>
            <a:r>
              <a:rPr lang="en-US" dirty="0" smtClean="0"/>
              <a:t>There are game state messages that get passed from the server to the clients as the game is playing</a:t>
            </a:r>
            <a:endParaRPr lang="en-US" dirty="0"/>
          </a:p>
        </p:txBody>
      </p:sp>
    </p:spTree>
    <p:extLst>
      <p:ext uri="{BB962C8B-B14F-4D97-AF65-F5344CB8AC3E}">
        <p14:creationId xmlns:p14="http://schemas.microsoft.com/office/powerpoint/2010/main" val="159248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3777"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8" name="TextBox 7"/>
          <p:cNvSpPr txBox="1"/>
          <p:nvPr/>
        </p:nvSpPr>
        <p:spPr>
          <a:xfrm>
            <a:off x="4922102" y="583245"/>
            <a:ext cx="1024383" cy="523220"/>
          </a:xfrm>
          <a:prstGeom prst="rect">
            <a:avLst/>
          </a:prstGeom>
          <a:noFill/>
        </p:spPr>
        <p:txBody>
          <a:bodyPr wrap="none" rtlCol="0">
            <a:spAutoFit/>
          </a:bodyPr>
          <a:lstStyle/>
          <a:p>
            <a:r>
              <a:rPr lang="en-US" sz="1400" i="1" dirty="0" err="1" smtClean="0"/>
              <a:t>tcp</a:t>
            </a:r>
            <a:r>
              <a:rPr lang="en-US" sz="1400" i="1" dirty="0" smtClean="0"/>
              <a:t> connect</a:t>
            </a:r>
          </a:p>
          <a:p>
            <a:r>
              <a:rPr lang="en-US" sz="1400" i="1" dirty="0" smtClean="0"/>
              <a:t>Implicit TLS</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username</a:t>
            </a:r>
            <a:endParaRPr lang="en-US" sz="1200" b="1" dirty="0">
              <a:solidFill>
                <a:schemeClr val="tx1"/>
              </a:solidFill>
            </a:endParaRPr>
          </a:p>
        </p:txBody>
      </p:sp>
      <p:cxnSp>
        <p:nvCxnSpPr>
          <p:cNvPr id="18" name="Straight Arrow Connector 17"/>
          <p:cNvCxnSpPr>
            <a:stCxn id="4" idx="3"/>
            <a:endCxn id="15" idx="1"/>
          </p:cNvCxnSpPr>
          <p:nvPr/>
        </p:nvCxnSpPr>
        <p:spPr>
          <a:xfrm>
            <a:off x="4884941" y="849086"/>
            <a:ext cx="122194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a:t>
            </a:r>
            <a:r>
              <a:rPr lang="en-US" sz="1200" b="1" dirty="0" err="1" smtClean="0">
                <a:solidFill>
                  <a:schemeClr val="tx1"/>
                </a:solidFill>
              </a:rPr>
              <a:t>pasword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sp>
        <p:nvSpPr>
          <p:cNvPr id="31" name="Rectangle 30"/>
          <p:cNvSpPr/>
          <p:nvPr/>
        </p:nvSpPr>
        <p:spPr>
          <a:xfrm>
            <a:off x="8152859" y="2572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session</a:t>
            </a:r>
            <a:endParaRPr lang="en-US" sz="1200" b="1" dirty="0">
              <a:solidFill>
                <a:schemeClr val="tx1"/>
              </a:solidFill>
            </a:endParaRPr>
          </a:p>
        </p:txBody>
      </p:sp>
      <p:cxnSp>
        <p:nvCxnSpPr>
          <p:cNvPr id="32" name="Straight Arrow Connector 31"/>
          <p:cNvCxnSpPr>
            <a:stCxn id="22" idx="2"/>
            <a:endCxn id="31" idx="0"/>
          </p:cNvCxnSpPr>
          <p:nvPr/>
        </p:nvCxnSpPr>
        <p:spPr>
          <a:xfrm flipH="1">
            <a:off x="8728441" y="1147738"/>
            <a:ext cx="8709" cy="1424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687613" y="1133738"/>
            <a:ext cx="1825821" cy="523220"/>
          </a:xfrm>
          <a:prstGeom prst="rect">
            <a:avLst/>
          </a:prstGeom>
          <a:noFill/>
        </p:spPr>
        <p:txBody>
          <a:bodyPr wrap="none" rtlCol="0">
            <a:spAutoFit/>
          </a:bodyPr>
          <a:lstStyle/>
          <a:p>
            <a:r>
              <a:rPr lang="en-US" sz="1400" dirty="0" smtClean="0">
                <a:solidFill>
                  <a:srgbClr val="FF0000"/>
                </a:solidFill>
              </a:rPr>
              <a:t>PASSWORD </a:t>
            </a:r>
            <a:r>
              <a:rPr lang="en-US" sz="1400" dirty="0" smtClean="0"/>
              <a:t>command </a:t>
            </a:r>
          </a:p>
          <a:p>
            <a:r>
              <a:rPr lang="en-US" sz="1400" dirty="0" smtClean="0"/>
              <a:t>and </a:t>
            </a:r>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641072" y="35037"/>
            <a:ext cx="1846531" cy="523220"/>
          </a:xfrm>
          <a:prstGeom prst="rect">
            <a:avLst/>
          </a:prstGeom>
          <a:noFill/>
        </p:spPr>
        <p:txBody>
          <a:bodyPr wrap="none" rtlCol="0">
            <a:spAutoFit/>
          </a:bodyPr>
          <a:lstStyle/>
          <a:p>
            <a:pPr algn="ctr"/>
            <a:r>
              <a:rPr lang="en-US" sz="1400" dirty="0" smtClean="0">
                <a:solidFill>
                  <a:srgbClr val="FF0000"/>
                </a:solidFill>
              </a:rPr>
              <a:t>PASSWORD </a:t>
            </a:r>
            <a:r>
              <a:rPr lang="en-US" sz="1400" i="1" dirty="0" smtClean="0"/>
              <a:t>Command </a:t>
            </a:r>
          </a:p>
          <a:p>
            <a:pPr algn="ctr"/>
            <a:r>
              <a:rPr lang="en-US" sz="1400" i="1" dirty="0" smtClean="0"/>
              <a:t>and  Login fails</a:t>
            </a:r>
            <a:endParaRPr lang="en-US" sz="1400" i="1" dirty="0"/>
          </a:p>
        </p:txBody>
      </p:sp>
      <p:cxnSp>
        <p:nvCxnSpPr>
          <p:cNvPr id="43" name="Straight Arrow Connector 42"/>
          <p:cNvCxnSpPr>
            <a:stCxn id="31" idx="1"/>
            <a:endCxn id="42" idx="3"/>
          </p:cNvCxnSpPr>
          <p:nvPr/>
        </p:nvCxnSpPr>
        <p:spPr>
          <a:xfrm flipH="1" flipV="1">
            <a:off x="6874876" y="2878201"/>
            <a:ext cx="1277983"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84" idx="0"/>
            <a:endCxn id="31" idx="0"/>
          </p:cNvCxnSpPr>
          <p:nvPr/>
        </p:nvCxnSpPr>
        <p:spPr>
          <a:xfrm rot="5400000" flipH="1" flipV="1">
            <a:off x="7657233" y="1506092"/>
            <a:ext cx="4605" cy="2137812"/>
          </a:xfrm>
          <a:prstGeom prst="bentConnector3">
            <a:avLst>
              <a:gd name="adj1" fmla="val 506416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682469" y="2049475"/>
            <a:ext cx="1742785" cy="523220"/>
          </a:xfrm>
          <a:prstGeom prst="rect">
            <a:avLst/>
          </a:prstGeom>
          <a:noFill/>
        </p:spPr>
        <p:txBody>
          <a:bodyPr wrap="none" rtlCol="0">
            <a:spAutoFit/>
          </a:bodyPr>
          <a:lstStyle/>
          <a:p>
            <a:pPr algn="ctr"/>
            <a:r>
              <a:rPr lang="en-US" sz="1400" dirty="0" smtClean="0">
                <a:solidFill>
                  <a:srgbClr val="FF0000"/>
                </a:solidFill>
              </a:rPr>
              <a:t>LEAVESESSION</a:t>
            </a:r>
          </a:p>
          <a:p>
            <a:pPr algn="ctr"/>
            <a:r>
              <a:rPr lang="en-US" sz="1400" i="1" dirty="0" smtClean="0"/>
              <a:t>Command or timeout</a:t>
            </a:r>
            <a:endParaRPr lang="en-US" sz="1400" i="1" dirty="0"/>
          </a:p>
        </p:txBody>
      </p:sp>
      <p:sp>
        <p:nvSpPr>
          <p:cNvPr id="53" name="Rectangle 52"/>
          <p:cNvSpPr/>
          <p:nvPr/>
        </p:nvSpPr>
        <p:spPr>
          <a:xfrm>
            <a:off x="3255622" y="2572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awaiting bets</a:t>
            </a:r>
            <a:endParaRPr lang="en-US" sz="1200" b="1" dirty="0">
              <a:solidFill>
                <a:schemeClr val="tx1"/>
              </a:solidFill>
            </a:endParaRPr>
          </a:p>
        </p:txBody>
      </p:sp>
      <p:sp>
        <p:nvSpPr>
          <p:cNvPr id="58" name="TextBox 57"/>
          <p:cNvSpPr txBox="1"/>
          <p:nvPr/>
        </p:nvSpPr>
        <p:spPr>
          <a:xfrm>
            <a:off x="7057265" y="2607670"/>
            <a:ext cx="1131913" cy="523220"/>
          </a:xfrm>
          <a:prstGeom prst="rect">
            <a:avLst/>
          </a:prstGeom>
          <a:noFill/>
        </p:spPr>
        <p:txBody>
          <a:bodyPr wrap="none" rtlCol="0">
            <a:spAutoFit/>
          </a:bodyPr>
          <a:lstStyle/>
          <a:p>
            <a:pPr algn="ctr"/>
            <a:r>
              <a:rPr lang="en-US" sz="1400" dirty="0" smtClean="0">
                <a:solidFill>
                  <a:srgbClr val="FF0000"/>
                </a:solidFill>
              </a:rPr>
              <a:t>JOINSESSION</a:t>
            </a:r>
          </a:p>
          <a:p>
            <a:pPr algn="ctr"/>
            <a:r>
              <a:rPr lang="en-US" sz="1400" i="1" dirty="0" smtClean="0"/>
              <a:t>command</a:t>
            </a:r>
            <a:endParaRPr lang="en-US" sz="1400" i="1" dirty="0"/>
          </a:p>
        </p:txBody>
      </p:sp>
      <p:sp>
        <p:nvSpPr>
          <p:cNvPr id="65" name="Rectangle 64"/>
          <p:cNvSpPr/>
          <p:nvPr/>
        </p:nvSpPr>
        <p:spPr>
          <a:xfrm>
            <a:off x="1407342" y="2579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a:t>
            </a:r>
            <a:r>
              <a:rPr lang="en-US" sz="1200" b="1" dirty="0" smtClean="0">
                <a:solidFill>
                  <a:schemeClr val="tx1"/>
                </a:solidFill>
              </a:rPr>
              <a:t>session before your turn</a:t>
            </a:r>
            <a:endParaRPr lang="en-US" sz="1200" b="1" dirty="0">
              <a:solidFill>
                <a:schemeClr val="tx1"/>
              </a:solidFill>
            </a:endParaRPr>
          </a:p>
        </p:txBody>
      </p:sp>
      <p:cxnSp>
        <p:nvCxnSpPr>
          <p:cNvPr id="66" name="Straight Arrow Connector 65"/>
          <p:cNvCxnSpPr>
            <a:stCxn id="53" idx="1"/>
            <a:endCxn id="65" idx="3"/>
          </p:cNvCxnSpPr>
          <p:nvPr/>
        </p:nvCxnSpPr>
        <p:spPr>
          <a:xfrm flipH="1">
            <a:off x="2558506" y="2882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2432775" y="2613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cxnSp>
        <p:nvCxnSpPr>
          <p:cNvPr id="78" name="Straight Arrow Connector 77"/>
          <p:cNvCxnSpPr>
            <a:stCxn id="65" idx="2"/>
            <a:endCxn id="83" idx="0"/>
          </p:cNvCxnSpPr>
          <p:nvPr/>
        </p:nvCxnSpPr>
        <p:spPr>
          <a:xfrm>
            <a:off x="1982924" y="3200035"/>
            <a:ext cx="5080" cy="1075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59583" y="3317190"/>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1224642" y="4275908"/>
            <a:ext cx="1526723" cy="25276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315285" y="5177075"/>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1416051" y="598494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dealer blackjack</a:t>
            </a:r>
            <a:endParaRPr lang="en-US" sz="1200" b="1" dirty="0">
              <a:solidFill>
                <a:schemeClr val="tx1"/>
              </a:solidFill>
            </a:endParaRPr>
          </a:p>
        </p:txBody>
      </p:sp>
      <p:sp>
        <p:nvSpPr>
          <p:cNvPr id="99" name="Rectangle 98"/>
          <p:cNvSpPr/>
          <p:nvPr/>
        </p:nvSpPr>
        <p:spPr>
          <a:xfrm>
            <a:off x="5114112" y="4451763"/>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after your turn</a:t>
            </a:r>
            <a:endParaRPr lang="en-US" sz="1200" b="1" dirty="0">
              <a:solidFill>
                <a:schemeClr val="tx1"/>
              </a:solidFill>
            </a:endParaRPr>
          </a:p>
        </p:txBody>
      </p:sp>
      <p:cxnSp>
        <p:nvCxnSpPr>
          <p:cNvPr id="100" name="Elbow Connector 99"/>
          <p:cNvCxnSpPr>
            <a:stCxn id="96" idx="3"/>
            <a:endCxn id="162" idx="2"/>
          </p:cNvCxnSpPr>
          <p:nvPr/>
        </p:nvCxnSpPr>
        <p:spPr>
          <a:xfrm flipV="1">
            <a:off x="2567215" y="5074368"/>
            <a:ext cx="5913926" cy="122082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6757499" y="2730239"/>
            <a:ext cx="1265438" cy="2181847"/>
          </a:xfrm>
          <a:prstGeom prst="bentConnector3">
            <a:avLst>
              <a:gd name="adj1" fmla="val 32795"/>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1416051" y="445343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and your turn</a:t>
            </a:r>
            <a:endParaRPr lang="en-US" sz="1200" b="1" dirty="0">
              <a:solidFill>
                <a:schemeClr val="tx1"/>
              </a:solidFill>
            </a:endParaRPr>
          </a:p>
        </p:txBody>
      </p:sp>
      <p:sp>
        <p:nvSpPr>
          <p:cNvPr id="109" name="TextBox 108"/>
          <p:cNvSpPr txBox="1"/>
          <p:nvPr/>
        </p:nvSpPr>
        <p:spPr>
          <a:xfrm>
            <a:off x="6327229" y="3749506"/>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108" idx="3"/>
            <a:endCxn id="99" idx="1"/>
          </p:cNvCxnSpPr>
          <p:nvPr/>
        </p:nvCxnSpPr>
        <p:spPr>
          <a:xfrm flipV="1">
            <a:off x="2567215" y="4762006"/>
            <a:ext cx="2546897" cy="1675"/>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2712762" y="4488170"/>
            <a:ext cx="2511521" cy="523220"/>
          </a:xfrm>
          <a:prstGeom prst="rect">
            <a:avLst/>
          </a:prstGeom>
          <a:noFill/>
        </p:spPr>
        <p:txBody>
          <a:bodyPr wrap="none" rtlCol="0">
            <a:spAutoFit/>
          </a:bodyPr>
          <a:lstStyle/>
          <a:p>
            <a:r>
              <a:rPr lang="en-US" sz="1400" dirty="0" smtClean="0">
                <a:solidFill>
                  <a:srgbClr val="FF0000"/>
                </a:solidFill>
              </a:rPr>
              <a:t>STAND </a:t>
            </a:r>
            <a:r>
              <a:rPr lang="en-US" sz="1400" dirty="0" smtClean="0"/>
              <a:t>command, </a:t>
            </a:r>
            <a:r>
              <a:rPr lang="en-US" sz="1400" i="1" dirty="0" smtClean="0"/>
              <a:t>user timeout</a:t>
            </a:r>
            <a:r>
              <a:rPr lang="en-US" sz="1400" dirty="0" smtClean="0"/>
              <a:t>,</a:t>
            </a:r>
            <a:endParaRPr lang="en-US" sz="1400" dirty="0" smtClean="0">
              <a:solidFill>
                <a:srgbClr val="FF0000"/>
              </a:solidFill>
            </a:endParaRPr>
          </a:p>
          <a:p>
            <a:r>
              <a:rPr lang="en-US" sz="1400" i="1" dirty="0" smtClean="0"/>
              <a:t>or player “busts”</a:t>
            </a:r>
            <a:endParaRPr lang="en-US" sz="1400" i="1" dirty="0"/>
          </a:p>
        </p:txBody>
      </p:sp>
      <p:sp>
        <p:nvSpPr>
          <p:cNvPr id="160" name="Freeform 159"/>
          <p:cNvSpPr/>
          <p:nvPr/>
        </p:nvSpPr>
        <p:spPr>
          <a:xfrm rot="16200000">
            <a:off x="1209246" y="4665726"/>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778697" y="4628353"/>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7905559" y="4453882"/>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server processing</a:t>
            </a:r>
            <a:endParaRPr lang="en-US" sz="1200" b="1" dirty="0">
              <a:solidFill>
                <a:schemeClr val="tx1"/>
              </a:solidFill>
            </a:endParaRPr>
          </a:p>
        </p:txBody>
      </p:sp>
      <p:cxnSp>
        <p:nvCxnSpPr>
          <p:cNvPr id="166" name="Straight Arrow Connector 165"/>
          <p:cNvCxnSpPr>
            <a:stCxn id="99" idx="3"/>
            <a:endCxn id="162" idx="1"/>
          </p:cNvCxnSpPr>
          <p:nvPr/>
        </p:nvCxnSpPr>
        <p:spPr>
          <a:xfrm>
            <a:off x="6265276" y="4762006"/>
            <a:ext cx="1640283" cy="2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6219498" y="446233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69309" y="2577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04023" y="2882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399077" y="2600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cxnSp>
        <p:nvCxnSpPr>
          <p:cNvPr id="67" name="Straight Arrow Connector 66"/>
          <p:cNvCxnSpPr>
            <a:stCxn id="42" idx="1"/>
            <a:endCxn id="53" idx="3"/>
          </p:cNvCxnSpPr>
          <p:nvPr/>
        </p:nvCxnSpPr>
        <p:spPr>
          <a:xfrm flipH="1">
            <a:off x="4406786" y="2878201"/>
            <a:ext cx="131692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p:cNvSpPr txBox="1"/>
          <p:nvPr/>
        </p:nvSpPr>
        <p:spPr>
          <a:xfrm>
            <a:off x="4385547" y="2600941"/>
            <a:ext cx="1395895" cy="738664"/>
          </a:xfrm>
          <a:prstGeom prst="rect">
            <a:avLst/>
          </a:prstGeom>
          <a:noFill/>
        </p:spPr>
        <p:txBody>
          <a:bodyPr wrap="none" rtlCol="0">
            <a:spAutoFit/>
          </a:bodyPr>
          <a:lstStyle/>
          <a:p>
            <a:r>
              <a:rPr lang="en-US" sz="1400" i="1" dirty="0" smtClean="0"/>
              <a:t>Server finishes</a:t>
            </a:r>
          </a:p>
          <a:p>
            <a:r>
              <a:rPr lang="en-US" sz="1400" i="1" dirty="0"/>
              <a:t>c</a:t>
            </a:r>
            <a:r>
              <a:rPr lang="en-US" sz="1400" i="1" dirty="0" smtClean="0"/>
              <a:t>urrent round,</a:t>
            </a:r>
          </a:p>
          <a:p>
            <a:r>
              <a:rPr lang="en-US" sz="1400" i="1" dirty="0" smtClean="0"/>
              <a:t>starts new game</a:t>
            </a:r>
            <a:endParaRPr lang="en-US" sz="1400" i="1" dirty="0"/>
          </a:p>
        </p:txBody>
      </p:sp>
      <p:cxnSp>
        <p:nvCxnSpPr>
          <p:cNvPr id="70" name="Elbow Connector 69"/>
          <p:cNvCxnSpPr>
            <a:stCxn id="53" idx="0"/>
            <a:endCxn id="40" idx="0"/>
          </p:cNvCxnSpPr>
          <p:nvPr/>
        </p:nvCxnSpPr>
        <p:spPr>
          <a:xfrm rot="16200000" flipH="1">
            <a:off x="4917160" y="1486739"/>
            <a:ext cx="4588" cy="2176501"/>
          </a:xfrm>
          <a:prstGeom prst="bentConnector3">
            <a:avLst>
              <a:gd name="adj1" fmla="val -498256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4525756" y="2049020"/>
            <a:ext cx="787395" cy="307777"/>
          </a:xfrm>
          <a:prstGeom prst="rect">
            <a:avLst/>
          </a:prstGeom>
          <a:noFill/>
        </p:spPr>
        <p:txBody>
          <a:bodyPr wrap="none" rtlCol="0">
            <a:spAutoFit/>
          </a:bodyPr>
          <a:lstStyle/>
          <a:p>
            <a:r>
              <a:rPr lang="en-US" sz="1400" i="1" dirty="0" smtClean="0"/>
              <a:t>Timeout</a:t>
            </a:r>
            <a:endParaRPr lang="en-US" sz="1400" i="1" dirty="0"/>
          </a:p>
        </p:txBody>
      </p:sp>
      <p:grpSp>
        <p:nvGrpSpPr>
          <p:cNvPr id="48" name="Group 47"/>
          <p:cNvGrpSpPr/>
          <p:nvPr/>
        </p:nvGrpSpPr>
        <p:grpSpPr>
          <a:xfrm>
            <a:off x="5723712" y="2567958"/>
            <a:ext cx="1151164" cy="620486"/>
            <a:chOff x="5723712" y="2245734"/>
            <a:chExt cx="1151164" cy="620486"/>
          </a:xfrm>
        </p:grpSpPr>
        <p:sp>
          <p:nvSpPr>
            <p:cNvPr id="42" name="Rectangle 41"/>
            <p:cNvSpPr/>
            <p:nvPr/>
          </p:nvSpPr>
          <p:spPr>
            <a:xfrm>
              <a:off x="5723712" y="224573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session as observer</a:t>
              </a:r>
              <a:endParaRPr lang="en-US" sz="1200" b="1" dirty="0">
                <a:solidFill>
                  <a:schemeClr val="tx1"/>
                </a:solidFill>
              </a:endParaRPr>
            </a:p>
          </p:txBody>
        </p:sp>
        <p:sp>
          <p:nvSpPr>
            <p:cNvPr id="40" name="Rectangle 39"/>
            <p:cNvSpPr/>
            <p:nvPr/>
          </p:nvSpPr>
          <p:spPr>
            <a:xfrm>
              <a:off x="5729652" y="2255059"/>
              <a:ext cx="556105" cy="258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312576" y="2255076"/>
              <a:ext cx="556105" cy="258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8" name="Elbow Connector 87"/>
          <p:cNvCxnSpPr>
            <a:stCxn id="22" idx="3"/>
            <a:endCxn id="170" idx="0"/>
          </p:cNvCxnSpPr>
          <p:nvPr/>
        </p:nvCxnSpPr>
        <p:spPr>
          <a:xfrm>
            <a:off x="9312732" y="837495"/>
            <a:ext cx="2132159" cy="1740266"/>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9477626" y="337521"/>
            <a:ext cx="1825821" cy="738664"/>
          </a:xfrm>
          <a:prstGeom prst="rect">
            <a:avLst/>
          </a:prstGeom>
          <a:noFill/>
        </p:spPr>
        <p:txBody>
          <a:bodyPr wrap="none" rtlCol="0">
            <a:spAutoFit/>
          </a:bodyPr>
          <a:lstStyle/>
          <a:p>
            <a:r>
              <a:rPr lang="en-US" sz="1400" dirty="0" smtClean="0">
                <a:solidFill>
                  <a:srgbClr val="FF0000"/>
                </a:solidFill>
              </a:rPr>
              <a:t>PASSWORD </a:t>
            </a:r>
            <a:r>
              <a:rPr lang="en-US" sz="1400" i="1" dirty="0" smtClean="0"/>
              <a:t>command </a:t>
            </a:r>
          </a:p>
          <a:p>
            <a:r>
              <a:rPr lang="en-US" sz="1400" i="1" dirty="0" smtClean="0"/>
              <a:t>Fails too many times</a:t>
            </a:r>
          </a:p>
          <a:p>
            <a:r>
              <a:rPr lang="en-US" sz="1400" i="1" dirty="0" smtClean="0"/>
              <a:t>Or timeout</a:t>
            </a:r>
            <a:endParaRPr lang="en-US" sz="1400" i="1" dirty="0"/>
          </a:p>
        </p:txBody>
      </p:sp>
      <p:grpSp>
        <p:nvGrpSpPr>
          <p:cNvPr id="71" name="Group 70"/>
          <p:cNvGrpSpPr/>
          <p:nvPr/>
        </p:nvGrpSpPr>
        <p:grpSpPr>
          <a:xfrm>
            <a:off x="706926" y="190527"/>
            <a:ext cx="2426114" cy="1732346"/>
            <a:chOff x="315583" y="226423"/>
            <a:chExt cx="2426114" cy="1732346"/>
          </a:xfrm>
        </p:grpSpPr>
        <p:sp>
          <p:nvSpPr>
            <p:cNvPr id="61" name="Rectangle 60"/>
            <p:cNvSpPr/>
            <p:nvPr/>
          </p:nvSpPr>
          <p:spPr>
            <a:xfrm>
              <a:off x="315583" y="226423"/>
              <a:ext cx="2366994" cy="1732346"/>
            </a:xfrm>
            <a:prstGeom prst="rect">
              <a:avLst/>
            </a:prstGeom>
            <a:solidFill>
              <a:srgbClr val="FB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p:cNvGrpSpPr/>
            <p:nvPr/>
          </p:nvGrpSpPr>
          <p:grpSpPr>
            <a:xfrm>
              <a:off x="476871" y="578899"/>
              <a:ext cx="2264826" cy="1344983"/>
              <a:chOff x="775132" y="343786"/>
              <a:chExt cx="2264826" cy="1344983"/>
            </a:xfrm>
          </p:grpSpPr>
          <p:sp>
            <p:nvSpPr>
              <p:cNvPr id="55" name="Rectangle 54"/>
              <p:cNvSpPr/>
              <p:nvPr/>
            </p:nvSpPr>
            <p:spPr>
              <a:xfrm>
                <a:off x="775132" y="398395"/>
                <a:ext cx="267603" cy="24463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75132" y="726715"/>
                <a:ext cx="267604" cy="2446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75132" y="1055036"/>
                <a:ext cx="267604" cy="2531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024680" y="343786"/>
                <a:ext cx="1612301" cy="307777"/>
              </a:xfrm>
              <a:prstGeom prst="rect">
                <a:avLst/>
              </a:prstGeom>
              <a:noFill/>
            </p:spPr>
            <p:txBody>
              <a:bodyPr wrap="none" rtlCol="0">
                <a:spAutoFit/>
              </a:bodyPr>
              <a:lstStyle/>
              <a:p>
                <a:r>
                  <a:rPr lang="en-US" sz="1400" dirty="0" smtClean="0"/>
                  <a:t>Disconnected State</a:t>
                </a:r>
                <a:endParaRPr lang="en-US" dirty="0"/>
              </a:p>
            </p:txBody>
          </p:sp>
          <p:sp>
            <p:nvSpPr>
              <p:cNvPr id="97" name="TextBox 96"/>
              <p:cNvSpPr txBox="1"/>
              <p:nvPr/>
            </p:nvSpPr>
            <p:spPr>
              <a:xfrm>
                <a:off x="1025560" y="689521"/>
                <a:ext cx="2014398" cy="307777"/>
              </a:xfrm>
              <a:prstGeom prst="rect">
                <a:avLst/>
              </a:prstGeom>
              <a:noFill/>
            </p:spPr>
            <p:txBody>
              <a:bodyPr wrap="none" rtlCol="0">
                <a:spAutoFit/>
              </a:bodyPr>
              <a:lstStyle/>
              <a:p>
                <a:r>
                  <a:rPr lang="en-US" sz="1400" dirty="0" smtClean="0"/>
                  <a:t>Non-authenticated State</a:t>
                </a:r>
                <a:endParaRPr lang="en-US" dirty="0"/>
              </a:p>
            </p:txBody>
          </p:sp>
          <p:sp>
            <p:nvSpPr>
              <p:cNvPr id="98" name="Rectangle 97"/>
              <p:cNvSpPr/>
              <p:nvPr/>
            </p:nvSpPr>
            <p:spPr>
              <a:xfrm>
                <a:off x="775132" y="1391891"/>
                <a:ext cx="267604" cy="25316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1025560" y="1035256"/>
                <a:ext cx="1658467" cy="307777"/>
              </a:xfrm>
              <a:prstGeom prst="rect">
                <a:avLst/>
              </a:prstGeom>
              <a:noFill/>
            </p:spPr>
            <p:txBody>
              <a:bodyPr wrap="none" rtlCol="0">
                <a:spAutoFit/>
              </a:bodyPr>
              <a:lstStyle/>
              <a:p>
                <a:r>
                  <a:rPr lang="en-US" sz="1400" dirty="0" smtClean="0"/>
                  <a:t>Not-in-Session State</a:t>
                </a:r>
                <a:endParaRPr lang="en-US" dirty="0"/>
              </a:p>
            </p:txBody>
          </p:sp>
          <p:sp>
            <p:nvSpPr>
              <p:cNvPr id="102" name="TextBox 101"/>
              <p:cNvSpPr txBox="1"/>
              <p:nvPr/>
            </p:nvSpPr>
            <p:spPr>
              <a:xfrm>
                <a:off x="1024680" y="1380992"/>
                <a:ext cx="1336263" cy="307777"/>
              </a:xfrm>
              <a:prstGeom prst="rect">
                <a:avLst/>
              </a:prstGeom>
              <a:noFill/>
            </p:spPr>
            <p:txBody>
              <a:bodyPr wrap="none" rtlCol="0">
                <a:spAutoFit/>
              </a:bodyPr>
              <a:lstStyle/>
              <a:p>
                <a:r>
                  <a:rPr lang="en-US" sz="1400" dirty="0" smtClean="0"/>
                  <a:t>In-Session State</a:t>
                </a:r>
                <a:endParaRPr lang="en-US" dirty="0"/>
              </a:p>
            </p:txBody>
          </p:sp>
        </p:grpSp>
        <p:sp>
          <p:nvSpPr>
            <p:cNvPr id="62" name="TextBox 61"/>
            <p:cNvSpPr txBox="1"/>
            <p:nvPr/>
          </p:nvSpPr>
          <p:spPr>
            <a:xfrm>
              <a:off x="996748" y="230847"/>
              <a:ext cx="941796" cy="369332"/>
            </a:xfrm>
            <a:prstGeom prst="rect">
              <a:avLst/>
            </a:prstGeom>
            <a:noFill/>
          </p:spPr>
          <p:txBody>
            <a:bodyPr wrap="none" rtlCol="0">
              <a:spAutoFit/>
            </a:bodyPr>
            <a:lstStyle/>
            <a:p>
              <a:r>
                <a:rPr lang="en-US" b="1" dirty="0" smtClean="0"/>
                <a:t>LEGEND</a:t>
              </a:r>
              <a:endParaRPr lang="en-US" b="1" dirty="0"/>
            </a:p>
          </p:txBody>
        </p:sp>
      </p:grpSp>
      <p:cxnSp>
        <p:nvCxnSpPr>
          <p:cNvPr id="72" name="Elbow Connector 71"/>
          <p:cNvCxnSpPr>
            <a:stCxn id="15" idx="2"/>
            <a:endCxn id="4" idx="2"/>
          </p:cNvCxnSpPr>
          <p:nvPr/>
        </p:nvCxnSpPr>
        <p:spPr>
          <a:xfrm rot="5400000">
            <a:off x="5495915" y="-27226"/>
            <a:ext cx="12700" cy="2373111"/>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4990584" y="1091444"/>
            <a:ext cx="787395" cy="307777"/>
          </a:xfrm>
          <a:prstGeom prst="rect">
            <a:avLst/>
          </a:prstGeom>
          <a:noFill/>
        </p:spPr>
        <p:txBody>
          <a:bodyPr wrap="none" rtlCol="0">
            <a:spAutoFit/>
          </a:bodyPr>
          <a:lstStyle/>
          <a:p>
            <a:r>
              <a:rPr lang="en-US" sz="1400" i="1" dirty="0" smtClean="0"/>
              <a:t>Timeout</a:t>
            </a:r>
            <a:endParaRPr lang="en-US" sz="1400" i="1" dirty="0"/>
          </a:p>
        </p:txBody>
      </p:sp>
      <p:cxnSp>
        <p:nvCxnSpPr>
          <p:cNvPr id="74" name="Elbow Connector 73"/>
          <p:cNvCxnSpPr>
            <a:stCxn id="9" idx="0"/>
            <a:endCxn id="31" idx="2"/>
          </p:cNvCxnSpPr>
          <p:nvPr/>
        </p:nvCxnSpPr>
        <p:spPr>
          <a:xfrm rot="5400000" flipH="1" flipV="1">
            <a:off x="4900468" y="634367"/>
            <a:ext cx="1269158" cy="6386787"/>
          </a:xfrm>
          <a:prstGeom prst="bentConnector3">
            <a:avLst>
              <a:gd name="adj1" fmla="val 7676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2131607" y="4462339"/>
            <a:ext cx="420094" cy="172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341666" y="3462797"/>
            <a:ext cx="787395" cy="307777"/>
          </a:xfrm>
          <a:prstGeom prst="rect">
            <a:avLst/>
          </a:prstGeom>
          <a:noFill/>
        </p:spPr>
        <p:txBody>
          <a:bodyPr wrap="none" rtlCol="0">
            <a:spAutoFit/>
          </a:bodyPr>
          <a:lstStyle/>
          <a:p>
            <a:r>
              <a:rPr lang="en-US" sz="1400" i="1" dirty="0" smtClean="0"/>
              <a:t>Timeout</a:t>
            </a:r>
            <a:endParaRPr lang="en-US" sz="1400" i="1" dirty="0"/>
          </a:p>
        </p:txBody>
      </p:sp>
      <p:grpSp>
        <p:nvGrpSpPr>
          <p:cNvPr id="47" name="Group 46"/>
          <p:cNvGrpSpPr/>
          <p:nvPr/>
        </p:nvGrpSpPr>
        <p:grpSpPr>
          <a:xfrm>
            <a:off x="9082090" y="3616685"/>
            <a:ext cx="3010376" cy="2943042"/>
            <a:chOff x="9103102" y="3422924"/>
            <a:chExt cx="3010376" cy="2943042"/>
          </a:xfrm>
        </p:grpSpPr>
        <p:sp>
          <p:nvSpPr>
            <p:cNvPr id="85" name="Rectangle 84"/>
            <p:cNvSpPr/>
            <p:nvPr/>
          </p:nvSpPr>
          <p:spPr>
            <a:xfrm>
              <a:off x="9181925" y="3483968"/>
              <a:ext cx="2892290" cy="2881998"/>
            </a:xfrm>
            <a:prstGeom prst="rect">
              <a:avLst/>
            </a:prstGeom>
            <a:solidFill>
              <a:srgbClr val="FBFB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9103102" y="3422924"/>
              <a:ext cx="3010376" cy="861774"/>
            </a:xfrm>
            <a:prstGeom prst="rect">
              <a:avLst/>
            </a:prstGeom>
            <a:noFill/>
          </p:spPr>
          <p:txBody>
            <a:bodyPr wrap="none" rtlCol="0">
              <a:spAutoFit/>
            </a:bodyPr>
            <a:lstStyle/>
            <a:p>
              <a:pPr algn="ctr"/>
              <a:r>
                <a:rPr lang="en-US" b="1" dirty="0" smtClean="0"/>
                <a:t>COMMANDS NOT INVOLVING</a:t>
              </a:r>
            </a:p>
            <a:p>
              <a:pPr algn="ctr"/>
              <a:r>
                <a:rPr lang="en-US" b="1" dirty="0" smtClean="0"/>
                <a:t>STATE CHANGES</a:t>
              </a:r>
            </a:p>
            <a:p>
              <a:pPr algn="ctr"/>
              <a:r>
                <a:rPr lang="en-US" sz="1400" i="1" dirty="0" smtClean="0"/>
                <a:t>(not shown in diagram)</a:t>
              </a:r>
              <a:endParaRPr lang="en-US" i="1" dirty="0"/>
            </a:p>
          </p:txBody>
        </p:sp>
        <p:cxnSp>
          <p:nvCxnSpPr>
            <p:cNvPr id="20" name="Straight Connector 19"/>
            <p:cNvCxnSpPr/>
            <p:nvPr/>
          </p:nvCxnSpPr>
          <p:spPr>
            <a:xfrm>
              <a:off x="9181925" y="4282274"/>
              <a:ext cx="2892290" cy="0"/>
            </a:xfrm>
            <a:prstGeom prst="line">
              <a:avLst/>
            </a:prstGeom>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9406121" y="4282274"/>
              <a:ext cx="990784" cy="738664"/>
            </a:xfrm>
            <a:prstGeom prst="rect">
              <a:avLst/>
            </a:prstGeom>
            <a:noFill/>
          </p:spPr>
          <p:txBody>
            <a:bodyPr wrap="none" rtlCol="0">
              <a:spAutoFit/>
            </a:bodyPr>
            <a:lstStyle/>
            <a:p>
              <a:pPr algn="ctr"/>
              <a:r>
                <a:rPr lang="en-US" sz="1400" b="1" dirty="0" smtClean="0"/>
                <a:t>From any </a:t>
              </a:r>
            </a:p>
            <a:p>
              <a:pPr algn="ctr"/>
              <a:r>
                <a:rPr lang="en-US" sz="1400" b="1" dirty="0" smtClean="0"/>
                <a:t>connected </a:t>
              </a:r>
            </a:p>
            <a:p>
              <a:pPr algn="ctr"/>
              <a:r>
                <a:rPr lang="en-US" sz="1400" b="1" dirty="0" smtClean="0"/>
                <a:t>state</a:t>
              </a:r>
              <a:endParaRPr lang="en-US" sz="1400" b="1" dirty="0"/>
            </a:p>
          </p:txBody>
        </p:sp>
        <p:sp>
          <p:nvSpPr>
            <p:cNvPr id="114" name="TextBox 113"/>
            <p:cNvSpPr txBox="1"/>
            <p:nvPr/>
          </p:nvSpPr>
          <p:spPr>
            <a:xfrm>
              <a:off x="10714775" y="4295340"/>
              <a:ext cx="1266565" cy="738664"/>
            </a:xfrm>
            <a:prstGeom prst="rect">
              <a:avLst/>
            </a:prstGeom>
            <a:noFill/>
          </p:spPr>
          <p:txBody>
            <a:bodyPr wrap="none" rtlCol="0">
              <a:spAutoFit/>
            </a:bodyPr>
            <a:lstStyle/>
            <a:p>
              <a:pPr algn="ctr"/>
              <a:r>
                <a:rPr lang="en-US" sz="1400" b="1" dirty="0" smtClean="0"/>
                <a:t>From any </a:t>
              </a:r>
            </a:p>
            <a:p>
              <a:pPr algn="ctr"/>
              <a:r>
                <a:rPr lang="en-US" sz="1400" b="1" dirty="0" smtClean="0"/>
                <a:t>authenticated </a:t>
              </a:r>
            </a:p>
            <a:p>
              <a:pPr algn="ctr"/>
              <a:r>
                <a:rPr lang="en-US" sz="1400" b="1" dirty="0" smtClean="0"/>
                <a:t>state</a:t>
              </a:r>
              <a:endParaRPr lang="en-US" sz="1400" b="1" dirty="0"/>
            </a:p>
          </p:txBody>
        </p:sp>
        <p:cxnSp>
          <p:nvCxnSpPr>
            <p:cNvPr id="115" name="Straight Connector 114"/>
            <p:cNvCxnSpPr>
              <a:stCxn id="85" idx="2"/>
            </p:cNvCxnSpPr>
            <p:nvPr/>
          </p:nvCxnSpPr>
          <p:spPr>
            <a:xfrm flipV="1">
              <a:off x="10628070" y="4275908"/>
              <a:ext cx="6983" cy="2090058"/>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a:off x="9296808" y="4988426"/>
              <a:ext cx="1209411" cy="0"/>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a:xfrm>
              <a:off x="10743352" y="5001482"/>
              <a:ext cx="1209411" cy="0"/>
            </a:xfrm>
            <a:prstGeom prst="line">
              <a:avLst/>
            </a:prstGeom>
          </p:spPr>
          <p:style>
            <a:lnRef idx="3">
              <a:schemeClr val="dk1"/>
            </a:lnRef>
            <a:fillRef idx="0">
              <a:schemeClr val="dk1"/>
            </a:fillRef>
            <a:effectRef idx="2">
              <a:schemeClr val="dk1"/>
            </a:effectRef>
            <a:fontRef idx="minor">
              <a:schemeClr val="tx1"/>
            </a:fontRef>
          </p:style>
        </p:cxnSp>
        <p:sp>
          <p:nvSpPr>
            <p:cNvPr id="118" name="TextBox 117"/>
            <p:cNvSpPr txBox="1"/>
            <p:nvPr/>
          </p:nvSpPr>
          <p:spPr>
            <a:xfrm>
              <a:off x="9444433" y="5037059"/>
              <a:ext cx="914161" cy="523220"/>
            </a:xfrm>
            <a:prstGeom prst="rect">
              <a:avLst/>
            </a:prstGeom>
            <a:noFill/>
          </p:spPr>
          <p:txBody>
            <a:bodyPr wrap="none" rtlCol="0">
              <a:spAutoFit/>
            </a:bodyPr>
            <a:lstStyle/>
            <a:p>
              <a:pPr algn="ctr"/>
              <a:r>
                <a:rPr lang="en-US" sz="1400" dirty="0" smtClean="0">
                  <a:solidFill>
                    <a:srgbClr val="FF0000"/>
                  </a:solidFill>
                </a:rPr>
                <a:t>VERSION</a:t>
              </a:r>
            </a:p>
            <a:p>
              <a:pPr algn="ctr"/>
              <a:r>
                <a:rPr lang="en-US" sz="1400" i="1" dirty="0" smtClean="0"/>
                <a:t>command</a:t>
              </a:r>
              <a:endParaRPr lang="en-US" sz="1400" i="1" dirty="0"/>
            </a:p>
          </p:txBody>
        </p:sp>
        <p:sp>
          <p:nvSpPr>
            <p:cNvPr id="119" name="TextBox 118"/>
            <p:cNvSpPr txBox="1"/>
            <p:nvPr/>
          </p:nvSpPr>
          <p:spPr>
            <a:xfrm>
              <a:off x="9334948" y="5649588"/>
              <a:ext cx="1133131" cy="523220"/>
            </a:xfrm>
            <a:prstGeom prst="rect">
              <a:avLst/>
            </a:prstGeom>
            <a:noFill/>
          </p:spPr>
          <p:txBody>
            <a:bodyPr wrap="none" rtlCol="0">
              <a:spAutoFit/>
            </a:bodyPr>
            <a:lstStyle/>
            <a:p>
              <a:pPr algn="ctr"/>
              <a:r>
                <a:rPr lang="en-US" sz="1400" dirty="0" smtClean="0">
                  <a:solidFill>
                    <a:srgbClr val="FF0000"/>
                  </a:solidFill>
                </a:rPr>
                <a:t>CAPABILITIES</a:t>
              </a:r>
            </a:p>
            <a:p>
              <a:pPr algn="ctr"/>
              <a:r>
                <a:rPr lang="en-US" sz="1400" i="1" dirty="0" smtClean="0"/>
                <a:t>command</a:t>
              </a:r>
              <a:endParaRPr lang="en-US" sz="1400" i="1" dirty="0"/>
            </a:p>
          </p:txBody>
        </p:sp>
        <p:sp>
          <p:nvSpPr>
            <p:cNvPr id="120" name="TextBox 119"/>
            <p:cNvSpPr txBox="1"/>
            <p:nvPr/>
          </p:nvSpPr>
          <p:spPr>
            <a:xfrm>
              <a:off x="10890977" y="5037059"/>
              <a:ext cx="914161" cy="523220"/>
            </a:xfrm>
            <a:prstGeom prst="rect">
              <a:avLst/>
            </a:prstGeom>
            <a:noFill/>
          </p:spPr>
          <p:txBody>
            <a:bodyPr wrap="none" rtlCol="0">
              <a:spAutoFit/>
            </a:bodyPr>
            <a:lstStyle/>
            <a:p>
              <a:pPr algn="ctr"/>
              <a:r>
                <a:rPr lang="en-US" sz="1400" dirty="0" smtClean="0">
                  <a:solidFill>
                    <a:srgbClr val="FF0000"/>
                  </a:solidFill>
                </a:rPr>
                <a:t>ACCOUNT</a:t>
              </a:r>
            </a:p>
            <a:p>
              <a:pPr algn="ctr"/>
              <a:r>
                <a:rPr lang="en-US" sz="1400" i="1" dirty="0" smtClean="0"/>
                <a:t>command</a:t>
              </a:r>
              <a:endParaRPr lang="en-US" sz="1400" i="1" dirty="0"/>
            </a:p>
          </p:txBody>
        </p:sp>
        <p:sp>
          <p:nvSpPr>
            <p:cNvPr id="121" name="TextBox 120"/>
            <p:cNvSpPr txBox="1"/>
            <p:nvPr/>
          </p:nvSpPr>
          <p:spPr>
            <a:xfrm>
              <a:off x="10843816" y="5649588"/>
              <a:ext cx="1008482" cy="523220"/>
            </a:xfrm>
            <a:prstGeom prst="rect">
              <a:avLst/>
            </a:prstGeom>
            <a:noFill/>
          </p:spPr>
          <p:txBody>
            <a:bodyPr wrap="none" rtlCol="0">
              <a:spAutoFit/>
            </a:bodyPr>
            <a:lstStyle/>
            <a:p>
              <a:pPr algn="ctr"/>
              <a:r>
                <a:rPr lang="en-US" sz="1400" dirty="0" smtClean="0">
                  <a:solidFill>
                    <a:srgbClr val="FF0000"/>
                  </a:solidFill>
                </a:rPr>
                <a:t>LISTGAMES</a:t>
              </a:r>
            </a:p>
            <a:p>
              <a:pPr algn="ctr"/>
              <a:r>
                <a:rPr lang="en-US" sz="1400" i="1" dirty="0" smtClean="0"/>
                <a:t>command</a:t>
              </a:r>
              <a:endParaRPr lang="en-US" sz="1400" i="1" dirty="0"/>
            </a:p>
          </p:txBody>
        </p:sp>
      </p:grpSp>
    </p:spTree>
    <p:extLst>
      <p:ext uri="{BB962C8B-B14F-4D97-AF65-F5344CB8AC3E}">
        <p14:creationId xmlns:p14="http://schemas.microsoft.com/office/powerpoint/2010/main" val="389141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Classes/objects/records in the System</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Concept of a user</a:t>
            </a:r>
          </a:p>
          <a:p>
            <a:pPr lvl="1"/>
            <a:r>
              <a:rPr lang="en-US" dirty="0" smtClean="0"/>
              <a:t>Name (string)</a:t>
            </a:r>
          </a:p>
          <a:p>
            <a:pPr lvl="1"/>
            <a:r>
              <a:rPr lang="en-US" dirty="0" smtClean="0"/>
              <a:t>Username (string) </a:t>
            </a:r>
          </a:p>
          <a:p>
            <a:pPr lvl="1"/>
            <a:r>
              <a:rPr lang="en-US" dirty="0" smtClean="0"/>
              <a:t>Password (string)</a:t>
            </a:r>
          </a:p>
          <a:p>
            <a:pPr lvl="1"/>
            <a:r>
              <a:rPr lang="en-US" dirty="0" smtClean="0"/>
              <a:t>Bank account (float)</a:t>
            </a:r>
          </a:p>
          <a:p>
            <a:r>
              <a:rPr lang="en-US" dirty="0" smtClean="0"/>
              <a:t>Concept of an Instantiated Game</a:t>
            </a:r>
          </a:p>
          <a:p>
            <a:pPr lvl="1"/>
            <a:r>
              <a:rPr lang="en-US" dirty="0" smtClean="0"/>
              <a:t>Metadata (gets returned in LISTGAMES)</a:t>
            </a:r>
          </a:p>
          <a:p>
            <a:pPr lvl="2"/>
            <a:r>
              <a:rPr lang="en-US" dirty="0" smtClean="0"/>
              <a:t>Maximum allowed # of players (</a:t>
            </a:r>
            <a:r>
              <a:rPr lang="en-US" dirty="0" err="1" smtClean="0"/>
              <a:t>int</a:t>
            </a:r>
            <a:r>
              <a:rPr lang="en-US" dirty="0" smtClean="0"/>
              <a:t>)</a:t>
            </a:r>
          </a:p>
          <a:p>
            <a:pPr lvl="2"/>
            <a:r>
              <a:rPr lang="en-US" dirty="0"/>
              <a:t>Number of decks </a:t>
            </a:r>
            <a:r>
              <a:rPr lang="en-US" dirty="0" smtClean="0"/>
              <a:t>used (</a:t>
            </a:r>
            <a:r>
              <a:rPr lang="en-US" dirty="0" err="1" smtClean="0"/>
              <a:t>int</a:t>
            </a:r>
            <a:r>
              <a:rPr lang="en-US" dirty="0" smtClean="0"/>
              <a:t>)</a:t>
            </a:r>
            <a:endParaRPr lang="en-US" dirty="0"/>
          </a:p>
          <a:p>
            <a:pPr lvl="2"/>
            <a:r>
              <a:rPr lang="en-US" dirty="0"/>
              <a:t>Minimum allowed </a:t>
            </a:r>
            <a:r>
              <a:rPr lang="en-US" dirty="0" smtClean="0"/>
              <a:t>bet (float)</a:t>
            </a:r>
            <a:endParaRPr lang="en-US" dirty="0"/>
          </a:p>
          <a:p>
            <a:pPr lvl="2"/>
            <a:r>
              <a:rPr lang="en-US" dirty="0"/>
              <a:t>Maximum allowed </a:t>
            </a:r>
            <a:r>
              <a:rPr lang="en-US" dirty="0" smtClean="0"/>
              <a:t>bet (float)</a:t>
            </a:r>
            <a:endParaRPr lang="en-US" dirty="0"/>
          </a:p>
          <a:p>
            <a:pPr lvl="1"/>
            <a:r>
              <a:rPr lang="en-US" dirty="0" smtClean="0"/>
              <a:t>Current State</a:t>
            </a:r>
          </a:p>
          <a:p>
            <a:pPr lvl="2"/>
            <a:r>
              <a:rPr lang="en-US" dirty="0" smtClean="0"/>
              <a:t>Current # of players (</a:t>
            </a:r>
            <a:r>
              <a:rPr lang="en-US" dirty="0" err="1" smtClean="0"/>
              <a:t>int</a:t>
            </a:r>
            <a:r>
              <a:rPr lang="en-US" dirty="0" smtClean="0"/>
              <a:t>) (also gets returned in LISTGAMES)</a:t>
            </a:r>
          </a:p>
          <a:p>
            <a:pPr lvl="2"/>
            <a:r>
              <a:rPr lang="en-US" dirty="0" smtClean="0"/>
              <a:t>Connection (socket) to each player</a:t>
            </a:r>
          </a:p>
          <a:p>
            <a:pPr lvl="3"/>
            <a:r>
              <a:rPr lang="en-US" dirty="0" smtClean="0"/>
              <a:t>And the users associated with</a:t>
            </a:r>
          </a:p>
          <a:p>
            <a:pPr lvl="3"/>
            <a:r>
              <a:rPr lang="en-US" dirty="0" smtClean="0"/>
              <a:t>And their hand of cards</a:t>
            </a:r>
          </a:p>
          <a:p>
            <a:pPr lvl="2"/>
            <a:r>
              <a:rPr lang="en-US" dirty="0" smtClean="0"/>
              <a:t>“State” of the game as it’s processing</a:t>
            </a:r>
          </a:p>
          <a:p>
            <a:pPr lvl="2"/>
            <a:endParaRPr lang="en-US" dirty="0"/>
          </a:p>
        </p:txBody>
      </p:sp>
      <p:sp>
        <p:nvSpPr>
          <p:cNvPr id="4" name="Content Placeholder 3"/>
          <p:cNvSpPr>
            <a:spLocks noGrp="1"/>
          </p:cNvSpPr>
          <p:nvPr>
            <p:ph sz="half" idx="2"/>
          </p:nvPr>
        </p:nvSpPr>
        <p:spPr/>
        <p:txBody>
          <a:bodyPr>
            <a:normAutofit fontScale="55000" lnSpcReduction="20000"/>
          </a:bodyPr>
          <a:lstStyle/>
          <a:p>
            <a:r>
              <a:rPr lang="en-US" dirty="0" smtClean="0"/>
              <a:t>Concept of a hand of cards</a:t>
            </a:r>
          </a:p>
          <a:p>
            <a:pPr lvl="1"/>
            <a:r>
              <a:rPr lang="en-US" dirty="0" smtClean="0"/>
              <a:t>Two or more cards that are in their hand</a:t>
            </a:r>
          </a:p>
          <a:p>
            <a:pPr lvl="1"/>
            <a:r>
              <a:rPr lang="en-US" dirty="0" smtClean="0"/>
              <a:t>Which card is ‘face down’</a:t>
            </a:r>
          </a:p>
          <a:p>
            <a:pPr lvl="1"/>
            <a:r>
              <a:rPr lang="en-US" dirty="0" smtClean="0"/>
              <a:t>Ability to get numeric total of the cards</a:t>
            </a:r>
          </a:p>
          <a:p>
            <a:r>
              <a:rPr lang="en-US" dirty="0" smtClean="0"/>
              <a:t>Concept of a game deck</a:t>
            </a:r>
          </a:p>
          <a:p>
            <a:pPr lvl="1"/>
            <a:r>
              <a:rPr lang="en-US" dirty="0" smtClean="0"/>
              <a:t>How many card decks are in the game deck</a:t>
            </a:r>
          </a:p>
          <a:p>
            <a:pPr lvl="1"/>
            <a:r>
              <a:rPr lang="en-US" dirty="0" smtClean="0"/>
              <a:t>The (randomized, shuffled) order of the cards</a:t>
            </a:r>
          </a:p>
          <a:p>
            <a:pPr lvl="1"/>
            <a:r>
              <a:rPr lang="en-US" dirty="0" smtClean="0"/>
              <a:t>Ability to ‘shuffle’ the deck</a:t>
            </a:r>
          </a:p>
          <a:p>
            <a:pPr lvl="1"/>
            <a:r>
              <a:rPr lang="en-US" dirty="0" smtClean="0"/>
              <a:t>Ability to get the next card</a:t>
            </a:r>
          </a:p>
          <a:p>
            <a:r>
              <a:rPr lang="en-US" dirty="0" smtClean="0"/>
              <a:t>Concept of a game state update</a:t>
            </a:r>
          </a:p>
          <a:p>
            <a:pPr lvl="1"/>
            <a:r>
              <a:rPr lang="en-US" dirty="0" smtClean="0"/>
              <a:t>Who made the update</a:t>
            </a:r>
          </a:p>
          <a:p>
            <a:pPr lvl="2"/>
            <a:r>
              <a:rPr lang="en-US" dirty="0" smtClean="0"/>
              <a:t>Dealer (if dealing cards or playing his hand) or another player</a:t>
            </a:r>
          </a:p>
          <a:p>
            <a:pPr lvl="1"/>
            <a:r>
              <a:rPr lang="en-US" dirty="0" smtClean="0"/>
              <a:t>What the action was</a:t>
            </a:r>
          </a:p>
          <a:p>
            <a:pPr lvl="2"/>
            <a:r>
              <a:rPr lang="en-US" dirty="0" smtClean="0"/>
              <a:t>Card ??? Dealt to player ????</a:t>
            </a:r>
          </a:p>
          <a:p>
            <a:pPr lvl="2"/>
            <a:r>
              <a:rPr lang="en-US" dirty="0" smtClean="0"/>
              <a:t>Player ??? Made Bet of amount ???</a:t>
            </a:r>
          </a:p>
          <a:p>
            <a:pPr lvl="2"/>
            <a:r>
              <a:rPr lang="en-US" dirty="0" smtClean="0"/>
              <a:t>Player ??? Chose to Hit</a:t>
            </a:r>
          </a:p>
          <a:p>
            <a:pPr lvl="2"/>
            <a:r>
              <a:rPr lang="en-US" dirty="0" smtClean="0"/>
              <a:t>Player ??? Chose to Stand</a:t>
            </a:r>
          </a:p>
          <a:p>
            <a:pPr lvl="2"/>
            <a:r>
              <a:rPr lang="en-US" dirty="0" smtClean="0"/>
              <a:t>Dealer chose to hit</a:t>
            </a:r>
          </a:p>
          <a:p>
            <a:pPr lvl="2"/>
            <a:r>
              <a:rPr lang="en-US" dirty="0" smtClean="0"/>
              <a:t>Dealer chose to stand</a:t>
            </a:r>
          </a:p>
          <a:p>
            <a:pPr lvl="2"/>
            <a:r>
              <a:rPr lang="en-US" dirty="0" smtClean="0"/>
              <a:t>Other???</a:t>
            </a:r>
            <a:endParaRPr lang="en-US" dirty="0"/>
          </a:p>
        </p:txBody>
      </p:sp>
    </p:spTree>
    <p:extLst>
      <p:ext uri="{BB962C8B-B14F-4D97-AF65-F5344CB8AC3E}">
        <p14:creationId xmlns:p14="http://schemas.microsoft.com/office/powerpoint/2010/main" val="292589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(incomplete and rough) server algorithm for playing a game</a:t>
            </a:r>
            <a:endParaRPr lang="en-US" dirty="0"/>
          </a:p>
        </p:txBody>
      </p:sp>
      <p:sp>
        <p:nvSpPr>
          <p:cNvPr id="6" name="Text Placeholder 5"/>
          <p:cNvSpPr>
            <a:spLocks noGrp="1"/>
          </p:cNvSpPr>
          <p:nvPr>
            <p:ph type="body" idx="1"/>
          </p:nvPr>
        </p:nvSpPr>
        <p:spPr/>
        <p:txBody>
          <a:bodyPr/>
          <a:lstStyle/>
          <a:p>
            <a:r>
              <a:rPr lang="en-US" dirty="0" smtClean="0"/>
              <a:t>ALGORITHM</a:t>
            </a:r>
            <a:endParaRPr lang="en-US" dirty="0"/>
          </a:p>
        </p:txBody>
      </p:sp>
      <p:sp>
        <p:nvSpPr>
          <p:cNvPr id="5" name="Content Placeholder 4"/>
          <p:cNvSpPr>
            <a:spLocks noGrp="1"/>
          </p:cNvSpPr>
          <p:nvPr>
            <p:ph sz="half" idx="2"/>
          </p:nvPr>
        </p:nvSpPr>
        <p:spPr/>
        <p:txBody>
          <a:bodyPr>
            <a:normAutofit fontScale="55000" lnSpcReduction="20000"/>
          </a:bodyPr>
          <a:lstStyle/>
          <a:p>
            <a:r>
              <a:rPr lang="en-US" dirty="0" smtClean="0"/>
              <a:t>For I = 1 … n players</a:t>
            </a:r>
          </a:p>
          <a:p>
            <a:pPr lvl="1"/>
            <a:r>
              <a:rPr lang="en-US" dirty="0" smtClean="0"/>
              <a:t>Get the bet amount</a:t>
            </a:r>
          </a:p>
          <a:p>
            <a:r>
              <a:rPr lang="en-US" dirty="0" smtClean="0"/>
              <a:t>For I = 1 … n players</a:t>
            </a:r>
          </a:p>
          <a:p>
            <a:pPr lvl="1"/>
            <a:r>
              <a:rPr lang="en-US" dirty="0" smtClean="0"/>
              <a:t>Deal 2 cards</a:t>
            </a:r>
          </a:p>
          <a:p>
            <a:r>
              <a:rPr lang="en-US" dirty="0" smtClean="0"/>
              <a:t>Deal to cards to self</a:t>
            </a:r>
          </a:p>
          <a:p>
            <a:r>
              <a:rPr lang="en-US" dirty="0" smtClean="0"/>
              <a:t>If self has blackjack (ace + 10/jack/queen/king)</a:t>
            </a:r>
          </a:p>
          <a:p>
            <a:pPr lvl="1"/>
            <a:r>
              <a:rPr lang="en-US" dirty="0" smtClean="0"/>
              <a:t>Mark players without blackjack as losing their bet and adjust accounts</a:t>
            </a:r>
          </a:p>
          <a:p>
            <a:pPr lvl="1"/>
            <a:r>
              <a:rPr lang="en-US" dirty="0" smtClean="0"/>
              <a:t>Mark players with blackjack as tying and adjust accounts</a:t>
            </a:r>
          </a:p>
          <a:p>
            <a:r>
              <a:rPr lang="en-US" dirty="0" smtClean="0"/>
              <a:t>For I = 1 … n players</a:t>
            </a:r>
          </a:p>
          <a:p>
            <a:pPr lvl="1"/>
            <a:r>
              <a:rPr lang="en-US" dirty="0" smtClean="0"/>
              <a:t>While player has not busted out or decided to stand</a:t>
            </a:r>
          </a:p>
          <a:p>
            <a:pPr lvl="2"/>
            <a:r>
              <a:rPr lang="en-US" dirty="0" smtClean="0"/>
              <a:t>Deal new card to player</a:t>
            </a:r>
          </a:p>
          <a:p>
            <a:r>
              <a:rPr lang="en-US" dirty="0" smtClean="0"/>
              <a:t>For I = 1 … n players</a:t>
            </a:r>
          </a:p>
          <a:p>
            <a:pPr lvl="1"/>
            <a:r>
              <a:rPr lang="en-US" dirty="0" smtClean="0"/>
              <a:t>Determine win/loss status of hand</a:t>
            </a:r>
          </a:p>
          <a:p>
            <a:pPr lvl="1"/>
            <a:r>
              <a:rPr lang="en-US" dirty="0" smtClean="0"/>
              <a:t>Adjust accounts</a:t>
            </a:r>
            <a:endParaRPr lang="en-US" dirty="0"/>
          </a:p>
        </p:txBody>
      </p:sp>
      <p:sp>
        <p:nvSpPr>
          <p:cNvPr id="7" name="Text Placeholder 6"/>
          <p:cNvSpPr>
            <a:spLocks noGrp="1"/>
          </p:cNvSpPr>
          <p:nvPr>
            <p:ph type="body" sz="quarter" idx="3"/>
          </p:nvPr>
        </p:nvSpPr>
        <p:spPr/>
        <p:txBody>
          <a:bodyPr/>
          <a:lstStyle/>
          <a:p>
            <a:r>
              <a:rPr lang="en-US" dirty="0" smtClean="0"/>
              <a:t>NOTES</a:t>
            </a:r>
            <a:endParaRPr lang="en-US" dirty="0"/>
          </a:p>
        </p:txBody>
      </p:sp>
      <p:sp>
        <p:nvSpPr>
          <p:cNvPr id="8" name="Content Placeholder 7"/>
          <p:cNvSpPr>
            <a:spLocks noGrp="1"/>
          </p:cNvSpPr>
          <p:nvPr>
            <p:ph sz="quarter" idx="4"/>
          </p:nvPr>
        </p:nvSpPr>
        <p:spPr/>
        <p:txBody>
          <a:bodyPr>
            <a:normAutofit lnSpcReduction="10000"/>
          </a:bodyPr>
          <a:lstStyle/>
          <a:p>
            <a:r>
              <a:rPr lang="en-US" dirty="0" smtClean="0"/>
              <a:t>At any stage a player might drop out of the game</a:t>
            </a:r>
          </a:p>
          <a:p>
            <a:pPr lvl="1"/>
            <a:r>
              <a:rPr lang="en-US" dirty="0" smtClean="0"/>
              <a:t>If a bet is made, there will be an account adjustment for a loss</a:t>
            </a:r>
          </a:p>
          <a:p>
            <a:r>
              <a:rPr lang="en-US" dirty="0" smtClean="0"/>
              <a:t>If there are no players left in game the algorithm will stop</a:t>
            </a:r>
          </a:p>
          <a:p>
            <a:r>
              <a:rPr lang="en-US" dirty="0" smtClean="0"/>
              <a:t>There are ‘game state’ updates made as cards are ‘dealt’ and players make actions</a:t>
            </a:r>
            <a:endParaRPr lang="en-US" dirty="0"/>
          </a:p>
        </p:txBody>
      </p:sp>
    </p:spTree>
    <p:extLst>
      <p:ext uri="{BB962C8B-B14F-4D97-AF65-F5344CB8AC3E}">
        <p14:creationId xmlns:p14="http://schemas.microsoft.com/office/powerpoint/2010/main" val="98770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DFAs</a:t>
            </a:r>
            <a:endParaRPr lang="en-US" dirty="0"/>
          </a:p>
        </p:txBody>
      </p:sp>
      <p:sp>
        <p:nvSpPr>
          <p:cNvPr id="3" name="Text Placeholder 2"/>
          <p:cNvSpPr>
            <a:spLocks noGrp="1"/>
          </p:cNvSpPr>
          <p:nvPr>
            <p:ph type="body" idx="1"/>
          </p:nvPr>
        </p:nvSpPr>
        <p:spPr/>
        <p:txBody>
          <a:bodyPr/>
          <a:lstStyle/>
          <a:p>
            <a:r>
              <a:rPr lang="en-US" dirty="0" smtClean="0"/>
              <a:t>If we have time….</a:t>
            </a:r>
            <a:endParaRPr lang="en-US" dirty="0"/>
          </a:p>
        </p:txBody>
      </p:sp>
    </p:spTree>
    <p:extLst>
      <p:ext uri="{BB962C8B-B14F-4D97-AF65-F5344CB8AC3E}">
        <p14:creationId xmlns:p14="http://schemas.microsoft.com/office/powerpoint/2010/main" val="236959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529"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5" name="Rectangle 4"/>
          <p:cNvSpPr/>
          <p:nvPr/>
        </p:nvSpPr>
        <p:spPr>
          <a:xfrm>
            <a:off x="2454729"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encrypted</a:t>
            </a:r>
            <a:endParaRPr lang="en-US" sz="1200" b="1" dirty="0">
              <a:solidFill>
                <a:schemeClr val="tx1"/>
              </a:solidFill>
            </a:endParaRPr>
          </a:p>
        </p:txBody>
      </p:sp>
      <p:cxnSp>
        <p:nvCxnSpPr>
          <p:cNvPr id="7" name="Straight Arrow Connector 6"/>
          <p:cNvCxnSpPr>
            <a:stCxn id="4" idx="3"/>
            <a:endCxn id="5" idx="1"/>
          </p:cNvCxnSpPr>
          <p:nvPr/>
        </p:nvCxnSpPr>
        <p:spPr>
          <a:xfrm>
            <a:off x="1624693" y="849086"/>
            <a:ext cx="8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527520" y="541309"/>
            <a:ext cx="1024383" cy="307777"/>
          </a:xfrm>
          <a:prstGeom prst="rect">
            <a:avLst/>
          </a:prstGeom>
          <a:noFill/>
        </p:spPr>
        <p:txBody>
          <a:bodyPr wrap="none" rtlCol="0">
            <a:spAutoFit/>
          </a:bodyPr>
          <a:lstStyle/>
          <a:p>
            <a:r>
              <a:rPr lang="en-US" sz="1400" i="1" dirty="0" err="1" smtClean="0"/>
              <a:t>tcp</a:t>
            </a:r>
            <a:r>
              <a:rPr lang="en-US" sz="1400" i="1" dirty="0" smtClean="0"/>
              <a:t> connect</a:t>
            </a:r>
            <a:endParaRPr lang="en-US" sz="1400" i="1" dirty="0"/>
          </a:p>
        </p:txBody>
      </p:sp>
      <p:sp>
        <p:nvSpPr>
          <p:cNvPr id="9" name="Rectangle 8"/>
          <p:cNvSpPr/>
          <p:nvPr/>
        </p:nvSpPr>
        <p:spPr>
          <a:xfrm>
            <a:off x="4313466"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TLS negotiation</a:t>
            </a:r>
            <a:endParaRPr lang="en-US" sz="1200" b="1" dirty="0">
              <a:solidFill>
                <a:schemeClr val="tx1"/>
              </a:solidFill>
            </a:endParaRPr>
          </a:p>
        </p:txBody>
      </p:sp>
      <p:cxnSp>
        <p:nvCxnSpPr>
          <p:cNvPr id="10" name="Straight Arrow Connector 9"/>
          <p:cNvCxnSpPr>
            <a:stCxn id="5" idx="3"/>
            <a:endCxn id="9" idx="1"/>
          </p:cNvCxnSpPr>
          <p:nvPr/>
        </p:nvCxnSpPr>
        <p:spPr>
          <a:xfrm>
            <a:off x="3605893" y="849086"/>
            <a:ext cx="707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521768" y="538843"/>
            <a:ext cx="914161" cy="523220"/>
          </a:xfrm>
          <a:prstGeom prst="rect">
            <a:avLst/>
          </a:prstGeom>
          <a:noFill/>
        </p:spPr>
        <p:txBody>
          <a:bodyPr wrap="none" rtlCol="0">
            <a:spAutoFit/>
          </a:bodyPr>
          <a:lstStyle/>
          <a:p>
            <a:r>
              <a:rPr lang="en-US" sz="1400" dirty="0" smtClean="0">
                <a:solidFill>
                  <a:srgbClr val="FF0000"/>
                </a:solidFill>
              </a:rPr>
              <a:t>STARTTLS</a:t>
            </a:r>
          </a:p>
          <a:p>
            <a:r>
              <a:rPr lang="en-US" sz="1400" i="1" dirty="0" smtClean="0"/>
              <a:t>command</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9" idx="3"/>
            <a:endCxn id="15" idx="1"/>
          </p:cNvCxnSpPr>
          <p:nvPr/>
        </p:nvCxnSpPr>
        <p:spPr>
          <a:xfrm>
            <a:off x="5464630" y="849086"/>
            <a:ext cx="642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398874" y="541309"/>
            <a:ext cx="829522" cy="523220"/>
          </a:xfrm>
          <a:prstGeom prst="rect">
            <a:avLst/>
          </a:prstGeom>
          <a:noFill/>
        </p:spPr>
        <p:txBody>
          <a:bodyPr wrap="none" rtlCol="0">
            <a:spAutoFit/>
          </a:bodyPr>
          <a:lstStyle/>
          <a:p>
            <a:r>
              <a:rPr lang="en-US" sz="1400" i="1" dirty="0" err="1" smtClean="0"/>
              <a:t>Tls</a:t>
            </a:r>
            <a:r>
              <a:rPr lang="en-US" sz="1400" i="1" dirty="0" smtClean="0"/>
              <a:t> stuff</a:t>
            </a:r>
          </a:p>
          <a:p>
            <a:r>
              <a:rPr lang="en-US" sz="1400" i="1" dirty="0" smtClean="0"/>
              <a:t>succeeds</a:t>
            </a:r>
            <a:endParaRPr lang="en-US" sz="1400" i="1" dirty="0"/>
          </a:p>
        </p:txBody>
      </p: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cxnSp>
        <p:nvCxnSpPr>
          <p:cNvPr id="28" name="Elbow Connector 27"/>
          <p:cNvCxnSpPr>
            <a:stCxn id="9" idx="0"/>
            <a:endCxn id="5" idx="0"/>
          </p:cNvCxnSpPr>
          <p:nvPr/>
        </p:nvCxnSpPr>
        <p:spPr>
          <a:xfrm rot="16200000" flipV="1">
            <a:off x="3959680" y="-390526"/>
            <a:ext cx="12700" cy="1858737"/>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3481224" y="6097"/>
            <a:ext cx="757002" cy="523220"/>
          </a:xfrm>
          <a:prstGeom prst="rect">
            <a:avLst/>
          </a:prstGeom>
          <a:noFill/>
        </p:spPr>
        <p:txBody>
          <a:bodyPr wrap="none" rtlCol="0">
            <a:spAutoFit/>
          </a:bodyPr>
          <a:lstStyle/>
          <a:p>
            <a:pPr algn="ctr"/>
            <a:r>
              <a:rPr lang="en-US" sz="1400" i="1" dirty="0" err="1" smtClean="0"/>
              <a:t>Tls</a:t>
            </a:r>
            <a:r>
              <a:rPr lang="en-US" sz="1400" i="1" dirty="0" smtClean="0"/>
              <a:t> stuff</a:t>
            </a:r>
          </a:p>
          <a:p>
            <a:pPr algn="ctr"/>
            <a:r>
              <a:rPr lang="en-US" sz="1400" i="1" dirty="0" smtClean="0"/>
              <a:t>fails</a:t>
            </a:r>
            <a:endParaRPr lang="en-US" sz="1400" i="1" dirty="0"/>
          </a:p>
        </p:txBody>
      </p:sp>
      <p:sp>
        <p:nvSpPr>
          <p:cNvPr id="31" name="Rectangle 30"/>
          <p:cNvSpPr/>
          <p:nvPr/>
        </p:nvSpPr>
        <p:spPr>
          <a:xfrm>
            <a:off x="8161568" y="1675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game group</a:t>
            </a:r>
            <a:endParaRPr lang="en-US" sz="1200" b="1" dirty="0">
              <a:solidFill>
                <a:schemeClr val="tx1"/>
              </a:solidFill>
            </a:endParaRPr>
          </a:p>
        </p:txBody>
      </p:sp>
      <p:cxnSp>
        <p:nvCxnSpPr>
          <p:cNvPr id="32" name="Straight Arrow Connector 31"/>
          <p:cNvCxnSpPr>
            <a:stCxn id="22" idx="2"/>
            <a:endCxn id="31" idx="0"/>
          </p:cNvCxnSpPr>
          <p:nvPr/>
        </p:nvCxnSpPr>
        <p:spPr>
          <a:xfrm>
            <a:off x="8737150" y="1147738"/>
            <a:ext cx="0" cy="527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763733" y="1147738"/>
            <a:ext cx="1263936" cy="307777"/>
          </a:xfrm>
          <a:prstGeom prst="rect">
            <a:avLst/>
          </a:prstGeom>
          <a:noFill/>
        </p:spPr>
        <p:txBody>
          <a:bodyPr wrap="none" rtlCol="0">
            <a:spAutoFit/>
          </a:bodyPr>
          <a:lstStyle/>
          <a:p>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231305" y="27114"/>
            <a:ext cx="579005" cy="523220"/>
          </a:xfrm>
          <a:prstGeom prst="rect">
            <a:avLst/>
          </a:prstGeom>
          <a:noFill/>
        </p:spPr>
        <p:txBody>
          <a:bodyPr wrap="none" rtlCol="0">
            <a:spAutoFit/>
          </a:bodyPr>
          <a:lstStyle/>
          <a:p>
            <a:pPr algn="r"/>
            <a:r>
              <a:rPr lang="en-US" sz="1400" i="1" dirty="0" smtClean="0"/>
              <a:t>Login</a:t>
            </a:r>
          </a:p>
          <a:p>
            <a:pPr algn="r"/>
            <a:r>
              <a:rPr lang="en-US" sz="1400" i="1" dirty="0" smtClean="0"/>
              <a:t>fails</a:t>
            </a:r>
            <a:endParaRPr lang="en-US" sz="1400" i="1" dirty="0"/>
          </a:p>
        </p:txBody>
      </p:sp>
      <p:sp>
        <p:nvSpPr>
          <p:cNvPr id="42" name="Rectangle 41"/>
          <p:cNvSpPr/>
          <p:nvPr/>
        </p:nvSpPr>
        <p:spPr>
          <a:xfrm>
            <a:off x="6106888" y="167095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not in active game</a:t>
            </a:r>
            <a:endParaRPr lang="en-US" sz="1200" b="1" dirty="0">
              <a:solidFill>
                <a:schemeClr val="tx1"/>
              </a:solidFill>
            </a:endParaRPr>
          </a:p>
        </p:txBody>
      </p:sp>
      <p:cxnSp>
        <p:nvCxnSpPr>
          <p:cNvPr id="43" name="Straight Arrow Connector 42"/>
          <p:cNvCxnSpPr>
            <a:stCxn id="31" idx="1"/>
            <a:endCxn id="42" idx="3"/>
          </p:cNvCxnSpPr>
          <p:nvPr/>
        </p:nvCxnSpPr>
        <p:spPr>
          <a:xfrm flipH="1" flipV="1">
            <a:off x="7258052" y="1981201"/>
            <a:ext cx="90351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2" idx="2"/>
            <a:endCxn id="31" idx="2"/>
          </p:cNvCxnSpPr>
          <p:nvPr/>
        </p:nvCxnSpPr>
        <p:spPr>
          <a:xfrm rot="16200000" flipH="1">
            <a:off x="7707442" y="1266472"/>
            <a:ext cx="4737" cy="2054680"/>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224793" y="2279853"/>
            <a:ext cx="3147208" cy="523220"/>
          </a:xfrm>
          <a:prstGeom prst="rect">
            <a:avLst/>
          </a:prstGeom>
          <a:noFill/>
        </p:spPr>
        <p:txBody>
          <a:bodyPr wrap="none" rtlCol="0">
            <a:spAutoFit/>
          </a:bodyPr>
          <a:lstStyle/>
          <a:p>
            <a:pPr algn="ctr"/>
            <a:r>
              <a:rPr lang="en-US" sz="1400" dirty="0" smtClean="0">
                <a:solidFill>
                  <a:srgbClr val="FF0000"/>
                </a:solidFill>
              </a:rPr>
              <a:t>LEAVEGROUP</a:t>
            </a:r>
          </a:p>
          <a:p>
            <a:pPr algn="ctr"/>
            <a:r>
              <a:rPr lang="en-US" sz="1400" i="1" dirty="0"/>
              <a:t>c</a:t>
            </a:r>
            <a:r>
              <a:rPr lang="en-US" sz="1400" i="1" dirty="0" smtClean="0"/>
              <a:t>ommand (or timeout or too many skips)</a:t>
            </a:r>
            <a:endParaRPr lang="en-US" sz="1400" i="1" dirty="0"/>
          </a:p>
        </p:txBody>
      </p:sp>
      <p:sp>
        <p:nvSpPr>
          <p:cNvPr id="53" name="Rectangle 52"/>
          <p:cNvSpPr/>
          <p:nvPr/>
        </p:nvSpPr>
        <p:spPr>
          <a:xfrm>
            <a:off x="4309359" y="1675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awaiting bets</a:t>
            </a:r>
            <a:endParaRPr lang="en-US" sz="1200" b="1" dirty="0">
              <a:solidFill>
                <a:schemeClr val="tx1"/>
              </a:solidFill>
            </a:endParaRPr>
          </a:p>
        </p:txBody>
      </p:sp>
      <p:cxnSp>
        <p:nvCxnSpPr>
          <p:cNvPr id="54" name="Straight Arrow Connector 53"/>
          <p:cNvCxnSpPr>
            <a:stCxn id="42" idx="1"/>
            <a:endCxn id="53" idx="3"/>
          </p:cNvCxnSpPr>
          <p:nvPr/>
        </p:nvCxnSpPr>
        <p:spPr>
          <a:xfrm flipH="1">
            <a:off x="5460523" y="1981201"/>
            <a:ext cx="646365"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134147" y="1696509"/>
            <a:ext cx="1058175" cy="523220"/>
          </a:xfrm>
          <a:prstGeom prst="rect">
            <a:avLst/>
          </a:prstGeom>
          <a:noFill/>
        </p:spPr>
        <p:txBody>
          <a:bodyPr wrap="none" rtlCol="0">
            <a:spAutoFit/>
          </a:bodyPr>
          <a:lstStyle/>
          <a:p>
            <a:pPr algn="ctr"/>
            <a:r>
              <a:rPr lang="en-US" sz="1400" dirty="0" smtClean="0">
                <a:solidFill>
                  <a:srgbClr val="FF0000"/>
                </a:solidFill>
              </a:rPr>
              <a:t>JOINGROUP</a:t>
            </a:r>
          </a:p>
          <a:p>
            <a:pPr algn="ctr"/>
            <a:r>
              <a:rPr lang="en-US" sz="1400" i="1" dirty="0" smtClean="0"/>
              <a:t>command</a:t>
            </a:r>
            <a:endParaRPr lang="en-US" sz="1400" i="1" dirty="0"/>
          </a:p>
        </p:txBody>
      </p:sp>
      <p:sp>
        <p:nvSpPr>
          <p:cNvPr id="59" name="TextBox 58"/>
          <p:cNvSpPr txBox="1"/>
          <p:nvPr/>
        </p:nvSpPr>
        <p:spPr>
          <a:xfrm>
            <a:off x="5290525" y="1716164"/>
            <a:ext cx="986360" cy="523220"/>
          </a:xfrm>
          <a:prstGeom prst="rect">
            <a:avLst/>
          </a:prstGeom>
          <a:noFill/>
        </p:spPr>
        <p:txBody>
          <a:bodyPr wrap="none" rtlCol="0">
            <a:spAutoFit/>
          </a:bodyPr>
          <a:lstStyle/>
          <a:p>
            <a:pPr algn="ctr"/>
            <a:r>
              <a:rPr lang="en-US" sz="1400" dirty="0" smtClean="0">
                <a:solidFill>
                  <a:srgbClr val="FF0000"/>
                </a:solidFill>
              </a:rPr>
              <a:t>PLAYGAME</a:t>
            </a:r>
          </a:p>
          <a:p>
            <a:pPr algn="ctr"/>
            <a:r>
              <a:rPr lang="en-US" sz="1400" i="1" dirty="0" smtClean="0"/>
              <a:t>command</a:t>
            </a:r>
            <a:endParaRPr lang="en-US" sz="1400" i="1" dirty="0"/>
          </a:p>
        </p:txBody>
      </p:sp>
      <p:cxnSp>
        <p:nvCxnSpPr>
          <p:cNvPr id="60" name="Elbow Connector 59"/>
          <p:cNvCxnSpPr>
            <a:stCxn id="53" idx="0"/>
            <a:endCxn id="42" idx="0"/>
          </p:cNvCxnSpPr>
          <p:nvPr/>
        </p:nvCxnSpPr>
        <p:spPr>
          <a:xfrm rot="5400000" flipH="1" flipV="1">
            <a:off x="5781337" y="774563"/>
            <a:ext cx="4737" cy="1797529"/>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5385092" y="1372306"/>
            <a:ext cx="760144" cy="307777"/>
          </a:xfrm>
          <a:prstGeom prst="rect">
            <a:avLst/>
          </a:prstGeom>
          <a:noFill/>
        </p:spPr>
        <p:txBody>
          <a:bodyPr wrap="none" rtlCol="0">
            <a:spAutoFit/>
          </a:bodyPr>
          <a:lstStyle/>
          <a:p>
            <a:r>
              <a:rPr lang="en-US" sz="1400" i="1" dirty="0" smtClean="0"/>
              <a:t>timeout</a:t>
            </a:r>
            <a:endParaRPr lang="en-US" sz="1400" i="1" dirty="0"/>
          </a:p>
        </p:txBody>
      </p:sp>
      <p:sp>
        <p:nvSpPr>
          <p:cNvPr id="65" name="Rectangle 64"/>
          <p:cNvSpPr/>
          <p:nvPr/>
        </p:nvSpPr>
        <p:spPr>
          <a:xfrm>
            <a:off x="2461079" y="1682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3612243" y="1985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3486512" y="1716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sp>
        <p:nvSpPr>
          <p:cNvPr id="77" name="Rectangle 76"/>
          <p:cNvSpPr/>
          <p:nvPr/>
        </p:nvSpPr>
        <p:spPr>
          <a:xfrm>
            <a:off x="2461079" y="325184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a:t>
            </a:r>
            <a:endParaRPr lang="en-US" sz="1200" b="1" dirty="0">
              <a:solidFill>
                <a:schemeClr val="tx1"/>
              </a:solidFill>
            </a:endParaRPr>
          </a:p>
        </p:txBody>
      </p:sp>
      <p:cxnSp>
        <p:nvCxnSpPr>
          <p:cNvPr id="78" name="Straight Arrow Connector 77"/>
          <p:cNvCxnSpPr>
            <a:stCxn id="65" idx="2"/>
          </p:cNvCxnSpPr>
          <p:nvPr/>
        </p:nvCxnSpPr>
        <p:spPr>
          <a:xfrm>
            <a:off x="3036661" y="2303035"/>
            <a:ext cx="0" cy="7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85727" y="247647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2269670" y="3031760"/>
            <a:ext cx="1526723" cy="3597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394273" y="3920380"/>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2461079" y="581076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8161568"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162" idx="2"/>
          </p:cNvCxnSpPr>
          <p:nvPr/>
        </p:nvCxnSpPr>
        <p:spPr>
          <a:xfrm flipV="1">
            <a:off x="3612243" y="4577962"/>
            <a:ext cx="7664354" cy="154304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8146518" y="827396"/>
            <a:ext cx="1666032" cy="4594127"/>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5471543"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second (or further) play</a:t>
            </a:r>
            <a:endParaRPr lang="en-US" sz="1200" b="1" dirty="0">
              <a:solidFill>
                <a:schemeClr val="tx1"/>
              </a:solidFill>
            </a:endParaRPr>
          </a:p>
        </p:txBody>
      </p:sp>
      <p:sp>
        <p:nvSpPr>
          <p:cNvPr id="109" name="TextBox 108"/>
          <p:cNvSpPr txBox="1"/>
          <p:nvPr/>
        </p:nvSpPr>
        <p:spPr>
          <a:xfrm>
            <a:off x="9372001" y="3078614"/>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77" idx="3"/>
            <a:endCxn id="99" idx="1"/>
          </p:cNvCxnSpPr>
          <p:nvPr/>
        </p:nvCxnSpPr>
        <p:spPr>
          <a:xfrm>
            <a:off x="3612243" y="3562087"/>
            <a:ext cx="4549325" cy="702821"/>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5" name="Straight Arrow Connector 134"/>
          <p:cNvCxnSpPr>
            <a:stCxn id="108" idx="3"/>
            <a:endCxn id="99" idx="1"/>
          </p:cNvCxnSpPr>
          <p:nvPr/>
        </p:nvCxnSpPr>
        <p:spPr>
          <a:xfrm>
            <a:off x="6622707" y="4264908"/>
            <a:ext cx="15388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803096" y="3995927"/>
            <a:ext cx="1211807" cy="523220"/>
          </a:xfrm>
          <a:prstGeom prst="rect">
            <a:avLst/>
          </a:prstGeom>
          <a:noFill/>
        </p:spPr>
        <p:txBody>
          <a:bodyPr wrap="none" rtlCol="0">
            <a:spAutoFit/>
          </a:bodyPr>
          <a:lstStyle/>
          <a:p>
            <a:r>
              <a:rPr lang="en-US" sz="1400" dirty="0" smtClean="0">
                <a:solidFill>
                  <a:srgbClr val="FF0000"/>
                </a:solidFill>
              </a:rPr>
              <a:t>STAND </a:t>
            </a:r>
            <a:r>
              <a:rPr lang="en-US" sz="1400" dirty="0" smtClean="0"/>
              <a:t>or</a:t>
            </a:r>
            <a:endParaRPr lang="en-US" sz="1400" dirty="0" smtClean="0">
              <a:solidFill>
                <a:srgbClr val="FF0000"/>
              </a:solidFill>
            </a:endParaRPr>
          </a:p>
          <a:p>
            <a:r>
              <a:rPr lang="en-US" sz="1400" i="1" dirty="0" smtClean="0"/>
              <a:t>Player “busts”</a:t>
            </a:r>
            <a:endParaRPr lang="en-US" sz="1400" i="1" dirty="0"/>
          </a:p>
        </p:txBody>
      </p:sp>
      <p:cxnSp>
        <p:nvCxnSpPr>
          <p:cNvPr id="140" name="Elbow Connector 139"/>
          <p:cNvCxnSpPr>
            <a:stCxn id="77" idx="3"/>
          </p:cNvCxnSpPr>
          <p:nvPr/>
        </p:nvCxnSpPr>
        <p:spPr>
          <a:xfrm>
            <a:off x="3612243" y="3562087"/>
            <a:ext cx="1870442" cy="702820"/>
          </a:xfrm>
          <a:prstGeom prst="bentConnector3">
            <a:avLst>
              <a:gd name="adj1" fmla="val 2861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0" name="TextBox 149"/>
          <p:cNvSpPr txBox="1"/>
          <p:nvPr/>
        </p:nvSpPr>
        <p:spPr>
          <a:xfrm>
            <a:off x="4092658" y="354048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p>
          <a:p>
            <a:r>
              <a:rPr lang="en-US" sz="1400" i="1" dirty="0" smtClean="0"/>
              <a:t>command</a:t>
            </a:r>
            <a:endParaRPr lang="en-US" sz="1400" i="1" dirty="0"/>
          </a:p>
        </p:txBody>
      </p:sp>
      <p:sp>
        <p:nvSpPr>
          <p:cNvPr id="160" name="Freeform 159"/>
          <p:cNvSpPr/>
          <p:nvPr/>
        </p:nvSpPr>
        <p:spPr>
          <a:xfrm>
            <a:off x="5912595" y="3711109"/>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6102878" y="3663390"/>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10701015" y="395747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9312732" y="4264908"/>
            <a:ext cx="1388283" cy="2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9249199" y="4285836"/>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78018" y="1680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12732" y="1985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407786" y="1703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sp>
        <p:nvSpPr>
          <p:cNvPr id="176" name="Freeform 175"/>
          <p:cNvSpPr/>
          <p:nvPr/>
        </p:nvSpPr>
        <p:spPr>
          <a:xfrm>
            <a:off x="8430813" y="1436000"/>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45633" y="1191210"/>
            <a:ext cx="1008481" cy="523220"/>
          </a:xfrm>
          <a:prstGeom prst="rect">
            <a:avLst/>
          </a:prstGeom>
          <a:noFill/>
        </p:spPr>
        <p:txBody>
          <a:bodyPr wrap="none" rtlCol="0">
            <a:spAutoFit/>
          </a:bodyPr>
          <a:lstStyle/>
          <a:p>
            <a:r>
              <a:rPr lang="en-US" sz="1400" dirty="0" smtClean="0">
                <a:solidFill>
                  <a:srgbClr val="FF0000"/>
                </a:solidFill>
              </a:rPr>
              <a:t>LISTGAMES</a:t>
            </a:r>
          </a:p>
          <a:p>
            <a:r>
              <a:rPr lang="en-US" sz="1400" i="1" dirty="0" smtClean="0"/>
              <a:t>command</a:t>
            </a:r>
          </a:p>
        </p:txBody>
      </p:sp>
      <p:sp>
        <p:nvSpPr>
          <p:cNvPr id="178" name="Rectangle 177"/>
          <p:cNvSpPr/>
          <p:nvPr/>
        </p:nvSpPr>
        <p:spPr>
          <a:xfrm>
            <a:off x="8783634" y="5041054"/>
            <a:ext cx="3301276" cy="175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Adds the SURRENDER and DOUBLEDOWN commands (first play only)</a:t>
            </a:r>
            <a:endParaRPr lang="en-US" sz="2400" b="1" dirty="0">
              <a:solidFill>
                <a:schemeClr val="tx1"/>
              </a:solidFill>
            </a:endParaRPr>
          </a:p>
        </p:txBody>
      </p:sp>
      <p:sp>
        <p:nvSpPr>
          <p:cNvPr id="70" name="TextBox 69"/>
          <p:cNvSpPr txBox="1"/>
          <p:nvPr/>
        </p:nvSpPr>
        <p:spPr>
          <a:xfrm>
            <a:off x="6803096" y="3283094"/>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spTree>
    <p:extLst>
      <p:ext uri="{BB962C8B-B14F-4D97-AF65-F5344CB8AC3E}">
        <p14:creationId xmlns:p14="http://schemas.microsoft.com/office/powerpoint/2010/main" val="362387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529"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5" name="Rectangle 4"/>
          <p:cNvSpPr/>
          <p:nvPr/>
        </p:nvSpPr>
        <p:spPr>
          <a:xfrm>
            <a:off x="2454729"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encrypted</a:t>
            </a:r>
            <a:endParaRPr lang="en-US" sz="1200" b="1" dirty="0">
              <a:solidFill>
                <a:schemeClr val="tx1"/>
              </a:solidFill>
            </a:endParaRPr>
          </a:p>
        </p:txBody>
      </p:sp>
      <p:cxnSp>
        <p:nvCxnSpPr>
          <p:cNvPr id="7" name="Straight Arrow Connector 6"/>
          <p:cNvCxnSpPr>
            <a:stCxn id="4" idx="3"/>
            <a:endCxn id="5" idx="1"/>
          </p:cNvCxnSpPr>
          <p:nvPr/>
        </p:nvCxnSpPr>
        <p:spPr>
          <a:xfrm>
            <a:off x="1624693" y="849086"/>
            <a:ext cx="8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527520" y="541309"/>
            <a:ext cx="1024383" cy="307777"/>
          </a:xfrm>
          <a:prstGeom prst="rect">
            <a:avLst/>
          </a:prstGeom>
          <a:noFill/>
        </p:spPr>
        <p:txBody>
          <a:bodyPr wrap="none" rtlCol="0">
            <a:spAutoFit/>
          </a:bodyPr>
          <a:lstStyle/>
          <a:p>
            <a:r>
              <a:rPr lang="en-US" sz="1400" i="1" dirty="0" err="1" smtClean="0"/>
              <a:t>tcp</a:t>
            </a:r>
            <a:r>
              <a:rPr lang="en-US" sz="1400" i="1" dirty="0" smtClean="0"/>
              <a:t> connect</a:t>
            </a:r>
            <a:endParaRPr lang="en-US" sz="1400" i="1" dirty="0"/>
          </a:p>
        </p:txBody>
      </p:sp>
      <p:sp>
        <p:nvSpPr>
          <p:cNvPr id="9" name="Rectangle 8"/>
          <p:cNvSpPr/>
          <p:nvPr/>
        </p:nvSpPr>
        <p:spPr>
          <a:xfrm>
            <a:off x="4313466"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TLS negotiation</a:t>
            </a:r>
            <a:endParaRPr lang="en-US" sz="1200" b="1" dirty="0">
              <a:solidFill>
                <a:schemeClr val="tx1"/>
              </a:solidFill>
            </a:endParaRPr>
          </a:p>
        </p:txBody>
      </p:sp>
      <p:cxnSp>
        <p:nvCxnSpPr>
          <p:cNvPr id="10" name="Straight Arrow Connector 9"/>
          <p:cNvCxnSpPr>
            <a:stCxn id="5" idx="3"/>
            <a:endCxn id="9" idx="1"/>
          </p:cNvCxnSpPr>
          <p:nvPr/>
        </p:nvCxnSpPr>
        <p:spPr>
          <a:xfrm>
            <a:off x="3605893" y="849086"/>
            <a:ext cx="707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521768" y="538843"/>
            <a:ext cx="914161" cy="523220"/>
          </a:xfrm>
          <a:prstGeom prst="rect">
            <a:avLst/>
          </a:prstGeom>
          <a:noFill/>
        </p:spPr>
        <p:txBody>
          <a:bodyPr wrap="none" rtlCol="0">
            <a:spAutoFit/>
          </a:bodyPr>
          <a:lstStyle/>
          <a:p>
            <a:r>
              <a:rPr lang="en-US" sz="1400" dirty="0" smtClean="0">
                <a:solidFill>
                  <a:srgbClr val="FF0000"/>
                </a:solidFill>
              </a:rPr>
              <a:t>STARTTLS</a:t>
            </a:r>
          </a:p>
          <a:p>
            <a:r>
              <a:rPr lang="en-US" sz="1400" i="1" dirty="0" smtClean="0"/>
              <a:t>command</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9" idx="3"/>
            <a:endCxn id="15" idx="1"/>
          </p:cNvCxnSpPr>
          <p:nvPr/>
        </p:nvCxnSpPr>
        <p:spPr>
          <a:xfrm>
            <a:off x="5464630" y="849086"/>
            <a:ext cx="642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398874" y="541309"/>
            <a:ext cx="829522" cy="523220"/>
          </a:xfrm>
          <a:prstGeom prst="rect">
            <a:avLst/>
          </a:prstGeom>
          <a:noFill/>
        </p:spPr>
        <p:txBody>
          <a:bodyPr wrap="none" rtlCol="0">
            <a:spAutoFit/>
          </a:bodyPr>
          <a:lstStyle/>
          <a:p>
            <a:r>
              <a:rPr lang="en-US" sz="1400" i="1" dirty="0" err="1" smtClean="0"/>
              <a:t>Tls</a:t>
            </a:r>
            <a:r>
              <a:rPr lang="en-US" sz="1400" i="1" dirty="0" smtClean="0"/>
              <a:t> stuff</a:t>
            </a:r>
          </a:p>
          <a:p>
            <a:r>
              <a:rPr lang="en-US" sz="1400" i="1" dirty="0" smtClean="0"/>
              <a:t>succeeds</a:t>
            </a:r>
            <a:endParaRPr lang="en-US" sz="1400" i="1" dirty="0"/>
          </a:p>
        </p:txBody>
      </p: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cxnSp>
        <p:nvCxnSpPr>
          <p:cNvPr id="28" name="Elbow Connector 27"/>
          <p:cNvCxnSpPr>
            <a:stCxn id="9" idx="0"/>
            <a:endCxn id="5" idx="0"/>
          </p:cNvCxnSpPr>
          <p:nvPr/>
        </p:nvCxnSpPr>
        <p:spPr>
          <a:xfrm rot="16200000" flipV="1">
            <a:off x="3959680" y="-390526"/>
            <a:ext cx="12700" cy="1858737"/>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3481224" y="6097"/>
            <a:ext cx="757002" cy="523220"/>
          </a:xfrm>
          <a:prstGeom prst="rect">
            <a:avLst/>
          </a:prstGeom>
          <a:noFill/>
        </p:spPr>
        <p:txBody>
          <a:bodyPr wrap="none" rtlCol="0">
            <a:spAutoFit/>
          </a:bodyPr>
          <a:lstStyle/>
          <a:p>
            <a:pPr algn="ctr"/>
            <a:r>
              <a:rPr lang="en-US" sz="1400" i="1" dirty="0" err="1" smtClean="0"/>
              <a:t>Tls</a:t>
            </a:r>
            <a:r>
              <a:rPr lang="en-US" sz="1400" i="1" dirty="0" smtClean="0"/>
              <a:t> stuff</a:t>
            </a:r>
          </a:p>
          <a:p>
            <a:pPr algn="ctr"/>
            <a:r>
              <a:rPr lang="en-US" sz="1400" i="1" dirty="0" smtClean="0"/>
              <a:t>fails</a:t>
            </a:r>
            <a:endParaRPr lang="en-US" sz="1400" i="1" dirty="0"/>
          </a:p>
        </p:txBody>
      </p:sp>
      <p:sp>
        <p:nvSpPr>
          <p:cNvPr id="31" name="Rectangle 30"/>
          <p:cNvSpPr/>
          <p:nvPr/>
        </p:nvSpPr>
        <p:spPr>
          <a:xfrm>
            <a:off x="8161568" y="1675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game group</a:t>
            </a:r>
            <a:endParaRPr lang="en-US" sz="1200" b="1" dirty="0">
              <a:solidFill>
                <a:schemeClr val="tx1"/>
              </a:solidFill>
            </a:endParaRPr>
          </a:p>
        </p:txBody>
      </p:sp>
      <p:cxnSp>
        <p:nvCxnSpPr>
          <p:cNvPr id="32" name="Straight Arrow Connector 31"/>
          <p:cNvCxnSpPr>
            <a:stCxn id="22" idx="2"/>
            <a:endCxn id="31" idx="0"/>
          </p:cNvCxnSpPr>
          <p:nvPr/>
        </p:nvCxnSpPr>
        <p:spPr>
          <a:xfrm>
            <a:off x="8737150" y="1147738"/>
            <a:ext cx="0" cy="527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763733" y="1147738"/>
            <a:ext cx="1263936" cy="307777"/>
          </a:xfrm>
          <a:prstGeom prst="rect">
            <a:avLst/>
          </a:prstGeom>
          <a:noFill/>
        </p:spPr>
        <p:txBody>
          <a:bodyPr wrap="none" rtlCol="0">
            <a:spAutoFit/>
          </a:bodyPr>
          <a:lstStyle/>
          <a:p>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231305" y="27114"/>
            <a:ext cx="579005" cy="523220"/>
          </a:xfrm>
          <a:prstGeom prst="rect">
            <a:avLst/>
          </a:prstGeom>
          <a:noFill/>
        </p:spPr>
        <p:txBody>
          <a:bodyPr wrap="none" rtlCol="0">
            <a:spAutoFit/>
          </a:bodyPr>
          <a:lstStyle/>
          <a:p>
            <a:pPr algn="r"/>
            <a:r>
              <a:rPr lang="en-US" sz="1400" i="1" dirty="0" smtClean="0"/>
              <a:t>Login</a:t>
            </a:r>
          </a:p>
          <a:p>
            <a:pPr algn="r"/>
            <a:r>
              <a:rPr lang="en-US" sz="1400" i="1" dirty="0" smtClean="0"/>
              <a:t>fails</a:t>
            </a:r>
            <a:endParaRPr lang="en-US" sz="1400" i="1" dirty="0"/>
          </a:p>
        </p:txBody>
      </p:sp>
      <p:sp>
        <p:nvSpPr>
          <p:cNvPr id="42" name="Rectangle 41"/>
          <p:cNvSpPr/>
          <p:nvPr/>
        </p:nvSpPr>
        <p:spPr>
          <a:xfrm>
            <a:off x="6106888" y="167095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not in active game</a:t>
            </a:r>
            <a:endParaRPr lang="en-US" sz="1200" b="1" dirty="0">
              <a:solidFill>
                <a:schemeClr val="tx1"/>
              </a:solidFill>
            </a:endParaRPr>
          </a:p>
        </p:txBody>
      </p:sp>
      <p:cxnSp>
        <p:nvCxnSpPr>
          <p:cNvPr id="43" name="Straight Arrow Connector 42"/>
          <p:cNvCxnSpPr>
            <a:stCxn id="31" idx="1"/>
            <a:endCxn id="42" idx="3"/>
          </p:cNvCxnSpPr>
          <p:nvPr/>
        </p:nvCxnSpPr>
        <p:spPr>
          <a:xfrm flipH="1" flipV="1">
            <a:off x="7258052" y="1981201"/>
            <a:ext cx="90351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2" idx="2"/>
            <a:endCxn id="31" idx="2"/>
          </p:cNvCxnSpPr>
          <p:nvPr/>
        </p:nvCxnSpPr>
        <p:spPr>
          <a:xfrm rot="16200000" flipH="1">
            <a:off x="7707442" y="1266472"/>
            <a:ext cx="4737" cy="2054680"/>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224793" y="2279853"/>
            <a:ext cx="3147208" cy="523220"/>
          </a:xfrm>
          <a:prstGeom prst="rect">
            <a:avLst/>
          </a:prstGeom>
          <a:noFill/>
        </p:spPr>
        <p:txBody>
          <a:bodyPr wrap="none" rtlCol="0">
            <a:spAutoFit/>
          </a:bodyPr>
          <a:lstStyle/>
          <a:p>
            <a:pPr algn="ctr"/>
            <a:r>
              <a:rPr lang="en-US" sz="1400" dirty="0" smtClean="0">
                <a:solidFill>
                  <a:srgbClr val="FF0000"/>
                </a:solidFill>
              </a:rPr>
              <a:t>LEAVEGROUP</a:t>
            </a:r>
          </a:p>
          <a:p>
            <a:pPr algn="ctr"/>
            <a:r>
              <a:rPr lang="en-US" sz="1400" i="1" dirty="0"/>
              <a:t>c</a:t>
            </a:r>
            <a:r>
              <a:rPr lang="en-US" sz="1400" i="1" dirty="0" smtClean="0"/>
              <a:t>ommand (or timeout or too many skips)</a:t>
            </a:r>
            <a:endParaRPr lang="en-US" sz="1400" i="1" dirty="0"/>
          </a:p>
        </p:txBody>
      </p:sp>
      <p:sp>
        <p:nvSpPr>
          <p:cNvPr id="53" name="Rectangle 52"/>
          <p:cNvSpPr/>
          <p:nvPr/>
        </p:nvSpPr>
        <p:spPr>
          <a:xfrm>
            <a:off x="4309359" y="1675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awaiting bets</a:t>
            </a:r>
            <a:endParaRPr lang="en-US" sz="1200" b="1" dirty="0">
              <a:solidFill>
                <a:schemeClr val="tx1"/>
              </a:solidFill>
            </a:endParaRPr>
          </a:p>
        </p:txBody>
      </p:sp>
      <p:cxnSp>
        <p:nvCxnSpPr>
          <p:cNvPr id="54" name="Straight Arrow Connector 53"/>
          <p:cNvCxnSpPr>
            <a:stCxn id="42" idx="1"/>
            <a:endCxn id="53" idx="3"/>
          </p:cNvCxnSpPr>
          <p:nvPr/>
        </p:nvCxnSpPr>
        <p:spPr>
          <a:xfrm flipH="1">
            <a:off x="5460523" y="1981201"/>
            <a:ext cx="646365"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134147" y="1696509"/>
            <a:ext cx="1058175" cy="523220"/>
          </a:xfrm>
          <a:prstGeom prst="rect">
            <a:avLst/>
          </a:prstGeom>
          <a:noFill/>
        </p:spPr>
        <p:txBody>
          <a:bodyPr wrap="none" rtlCol="0">
            <a:spAutoFit/>
          </a:bodyPr>
          <a:lstStyle/>
          <a:p>
            <a:pPr algn="ctr"/>
            <a:r>
              <a:rPr lang="en-US" sz="1400" dirty="0" smtClean="0">
                <a:solidFill>
                  <a:srgbClr val="FF0000"/>
                </a:solidFill>
              </a:rPr>
              <a:t>JOINGROUP</a:t>
            </a:r>
          </a:p>
          <a:p>
            <a:pPr algn="ctr"/>
            <a:r>
              <a:rPr lang="en-US" sz="1400" i="1" dirty="0" smtClean="0"/>
              <a:t>command</a:t>
            </a:r>
            <a:endParaRPr lang="en-US" sz="1400" i="1" dirty="0"/>
          </a:p>
        </p:txBody>
      </p:sp>
      <p:sp>
        <p:nvSpPr>
          <p:cNvPr id="59" name="TextBox 58"/>
          <p:cNvSpPr txBox="1"/>
          <p:nvPr/>
        </p:nvSpPr>
        <p:spPr>
          <a:xfrm>
            <a:off x="5290525" y="1716164"/>
            <a:ext cx="986360" cy="523220"/>
          </a:xfrm>
          <a:prstGeom prst="rect">
            <a:avLst/>
          </a:prstGeom>
          <a:noFill/>
        </p:spPr>
        <p:txBody>
          <a:bodyPr wrap="none" rtlCol="0">
            <a:spAutoFit/>
          </a:bodyPr>
          <a:lstStyle/>
          <a:p>
            <a:pPr algn="ctr"/>
            <a:r>
              <a:rPr lang="en-US" sz="1400" dirty="0" smtClean="0">
                <a:solidFill>
                  <a:srgbClr val="FF0000"/>
                </a:solidFill>
              </a:rPr>
              <a:t>PLAYGAME</a:t>
            </a:r>
          </a:p>
          <a:p>
            <a:pPr algn="ctr"/>
            <a:r>
              <a:rPr lang="en-US" sz="1400" i="1" dirty="0" smtClean="0"/>
              <a:t>command</a:t>
            </a:r>
            <a:endParaRPr lang="en-US" sz="1400" i="1" dirty="0"/>
          </a:p>
        </p:txBody>
      </p:sp>
      <p:cxnSp>
        <p:nvCxnSpPr>
          <p:cNvPr id="60" name="Elbow Connector 59"/>
          <p:cNvCxnSpPr>
            <a:stCxn id="53" idx="0"/>
            <a:endCxn id="42" idx="0"/>
          </p:cNvCxnSpPr>
          <p:nvPr/>
        </p:nvCxnSpPr>
        <p:spPr>
          <a:xfrm rot="5400000" flipH="1" flipV="1">
            <a:off x="5781337" y="774563"/>
            <a:ext cx="4737" cy="1797529"/>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5385092" y="1372306"/>
            <a:ext cx="760144" cy="307777"/>
          </a:xfrm>
          <a:prstGeom prst="rect">
            <a:avLst/>
          </a:prstGeom>
          <a:noFill/>
        </p:spPr>
        <p:txBody>
          <a:bodyPr wrap="none" rtlCol="0">
            <a:spAutoFit/>
          </a:bodyPr>
          <a:lstStyle/>
          <a:p>
            <a:r>
              <a:rPr lang="en-US" sz="1400" i="1" dirty="0" smtClean="0"/>
              <a:t>timeout</a:t>
            </a:r>
            <a:endParaRPr lang="en-US" sz="1400" i="1" dirty="0"/>
          </a:p>
        </p:txBody>
      </p:sp>
      <p:sp>
        <p:nvSpPr>
          <p:cNvPr id="65" name="Rectangle 64"/>
          <p:cNvSpPr/>
          <p:nvPr/>
        </p:nvSpPr>
        <p:spPr>
          <a:xfrm>
            <a:off x="2461079" y="1682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3612243" y="1985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3486512" y="1716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sp>
        <p:nvSpPr>
          <p:cNvPr id="71" name="Rectangle 70"/>
          <p:cNvSpPr/>
          <p:nvPr/>
        </p:nvSpPr>
        <p:spPr>
          <a:xfrm>
            <a:off x="2461079" y="4723167"/>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pair showing</a:t>
            </a:r>
            <a:endParaRPr lang="en-US" sz="1200" b="1" dirty="0">
              <a:solidFill>
                <a:schemeClr val="tx1"/>
              </a:solidFill>
            </a:endParaRPr>
          </a:p>
        </p:txBody>
      </p:sp>
      <p:sp>
        <p:nvSpPr>
          <p:cNvPr id="77" name="Rectangle 76"/>
          <p:cNvSpPr/>
          <p:nvPr/>
        </p:nvSpPr>
        <p:spPr>
          <a:xfrm>
            <a:off x="2461079" y="325184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no pair showing</a:t>
            </a:r>
            <a:endParaRPr lang="en-US" sz="1200" b="1" dirty="0">
              <a:solidFill>
                <a:schemeClr val="tx1"/>
              </a:solidFill>
            </a:endParaRPr>
          </a:p>
        </p:txBody>
      </p:sp>
      <p:cxnSp>
        <p:nvCxnSpPr>
          <p:cNvPr id="78" name="Straight Arrow Connector 77"/>
          <p:cNvCxnSpPr>
            <a:stCxn id="65" idx="2"/>
          </p:cNvCxnSpPr>
          <p:nvPr/>
        </p:nvCxnSpPr>
        <p:spPr>
          <a:xfrm>
            <a:off x="3036661" y="2303035"/>
            <a:ext cx="0" cy="7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85727" y="247647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2269670" y="3031760"/>
            <a:ext cx="1526723" cy="3597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2394273" y="3920380"/>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2461079" y="581076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8161568"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162" idx="2"/>
          </p:cNvCxnSpPr>
          <p:nvPr/>
        </p:nvCxnSpPr>
        <p:spPr>
          <a:xfrm flipV="1">
            <a:off x="3612243" y="4577962"/>
            <a:ext cx="7664354" cy="154304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8146518" y="827396"/>
            <a:ext cx="1666032" cy="4594127"/>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5471543"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second (or further) play</a:t>
            </a:r>
            <a:endParaRPr lang="en-US" sz="1200" b="1" dirty="0">
              <a:solidFill>
                <a:schemeClr val="tx1"/>
              </a:solidFill>
            </a:endParaRPr>
          </a:p>
        </p:txBody>
      </p:sp>
      <p:sp>
        <p:nvSpPr>
          <p:cNvPr id="109" name="TextBox 108"/>
          <p:cNvSpPr txBox="1"/>
          <p:nvPr/>
        </p:nvSpPr>
        <p:spPr>
          <a:xfrm>
            <a:off x="9372001" y="3078614"/>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77" idx="3"/>
            <a:endCxn id="99" idx="1"/>
          </p:cNvCxnSpPr>
          <p:nvPr/>
        </p:nvCxnSpPr>
        <p:spPr>
          <a:xfrm>
            <a:off x="3612243" y="3562087"/>
            <a:ext cx="4549325" cy="702821"/>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0" name="Elbow Connector 119"/>
          <p:cNvCxnSpPr>
            <a:stCxn id="71" idx="3"/>
            <a:endCxn id="99" idx="1"/>
          </p:cNvCxnSpPr>
          <p:nvPr/>
        </p:nvCxnSpPr>
        <p:spPr>
          <a:xfrm flipV="1">
            <a:off x="3612243" y="4264908"/>
            <a:ext cx="4549325" cy="768502"/>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4" name="TextBox 123"/>
          <p:cNvSpPr txBox="1"/>
          <p:nvPr/>
        </p:nvSpPr>
        <p:spPr>
          <a:xfrm>
            <a:off x="7011908" y="4764385"/>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sp>
        <p:nvSpPr>
          <p:cNvPr id="125" name="TextBox 124"/>
          <p:cNvSpPr txBox="1"/>
          <p:nvPr/>
        </p:nvSpPr>
        <p:spPr>
          <a:xfrm>
            <a:off x="6803096" y="3283094"/>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cxnSp>
        <p:nvCxnSpPr>
          <p:cNvPr id="135" name="Straight Arrow Connector 134"/>
          <p:cNvCxnSpPr>
            <a:stCxn id="108" idx="3"/>
            <a:endCxn id="99" idx="1"/>
          </p:cNvCxnSpPr>
          <p:nvPr/>
        </p:nvCxnSpPr>
        <p:spPr>
          <a:xfrm>
            <a:off x="6622707" y="4264908"/>
            <a:ext cx="15388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803096" y="3995927"/>
            <a:ext cx="1211807" cy="523220"/>
          </a:xfrm>
          <a:prstGeom prst="rect">
            <a:avLst/>
          </a:prstGeom>
          <a:noFill/>
        </p:spPr>
        <p:txBody>
          <a:bodyPr wrap="none" rtlCol="0">
            <a:spAutoFit/>
          </a:bodyPr>
          <a:lstStyle/>
          <a:p>
            <a:r>
              <a:rPr lang="en-US" sz="1400" dirty="0" smtClean="0">
                <a:solidFill>
                  <a:srgbClr val="FF0000"/>
                </a:solidFill>
              </a:rPr>
              <a:t>STAND </a:t>
            </a:r>
            <a:r>
              <a:rPr lang="en-US" sz="1400" dirty="0" smtClean="0"/>
              <a:t>or</a:t>
            </a:r>
            <a:endParaRPr lang="en-US" sz="1400" dirty="0" smtClean="0">
              <a:solidFill>
                <a:srgbClr val="FF0000"/>
              </a:solidFill>
            </a:endParaRPr>
          </a:p>
          <a:p>
            <a:r>
              <a:rPr lang="en-US" sz="1400" i="1" dirty="0" smtClean="0"/>
              <a:t>Player “busts”</a:t>
            </a:r>
            <a:endParaRPr lang="en-US" sz="1400" i="1" dirty="0"/>
          </a:p>
        </p:txBody>
      </p:sp>
      <p:cxnSp>
        <p:nvCxnSpPr>
          <p:cNvPr id="140" name="Elbow Connector 139"/>
          <p:cNvCxnSpPr>
            <a:stCxn id="77" idx="3"/>
          </p:cNvCxnSpPr>
          <p:nvPr/>
        </p:nvCxnSpPr>
        <p:spPr>
          <a:xfrm>
            <a:off x="3612243" y="3562087"/>
            <a:ext cx="1870442" cy="702820"/>
          </a:xfrm>
          <a:prstGeom prst="bentConnector3">
            <a:avLst>
              <a:gd name="adj1" fmla="val 2861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3" name="Elbow Connector 142"/>
          <p:cNvCxnSpPr>
            <a:stCxn id="71" idx="3"/>
            <a:endCxn id="108" idx="1"/>
          </p:cNvCxnSpPr>
          <p:nvPr/>
        </p:nvCxnSpPr>
        <p:spPr>
          <a:xfrm flipV="1">
            <a:off x="3612243" y="4264908"/>
            <a:ext cx="1859300" cy="768502"/>
          </a:xfrm>
          <a:prstGeom prst="bentConnector3">
            <a:avLst>
              <a:gd name="adj1" fmla="val 2892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0" name="TextBox 149"/>
          <p:cNvSpPr txBox="1"/>
          <p:nvPr/>
        </p:nvSpPr>
        <p:spPr>
          <a:xfrm>
            <a:off x="4092658" y="354048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p>
          <a:p>
            <a:r>
              <a:rPr lang="en-US" sz="1400" i="1" dirty="0" smtClean="0"/>
              <a:t>command</a:t>
            </a:r>
            <a:endParaRPr lang="en-US" sz="1400" i="1" dirty="0"/>
          </a:p>
        </p:txBody>
      </p:sp>
      <p:sp>
        <p:nvSpPr>
          <p:cNvPr id="151" name="TextBox 150"/>
          <p:cNvSpPr txBox="1"/>
          <p:nvPr/>
        </p:nvSpPr>
        <p:spPr>
          <a:xfrm>
            <a:off x="4077326" y="430239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r>
              <a:rPr lang="en-US" sz="1400" dirty="0" smtClean="0"/>
              <a:t>or </a:t>
            </a:r>
            <a:r>
              <a:rPr lang="en-US" sz="1400" dirty="0" smtClean="0">
                <a:solidFill>
                  <a:srgbClr val="FF0000"/>
                </a:solidFill>
              </a:rPr>
              <a:t>SPLIT </a:t>
            </a:r>
          </a:p>
          <a:p>
            <a:r>
              <a:rPr lang="en-US" sz="1400" i="1" dirty="0" smtClean="0"/>
              <a:t>command</a:t>
            </a:r>
            <a:endParaRPr lang="en-US" sz="1400" i="1" dirty="0"/>
          </a:p>
        </p:txBody>
      </p:sp>
      <p:sp>
        <p:nvSpPr>
          <p:cNvPr id="160" name="Freeform 159"/>
          <p:cNvSpPr/>
          <p:nvPr/>
        </p:nvSpPr>
        <p:spPr>
          <a:xfrm>
            <a:off x="5912595" y="3711109"/>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6102878" y="3663390"/>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10701015" y="395747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9312732" y="4264908"/>
            <a:ext cx="1388283" cy="2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9249199" y="4285836"/>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78018" y="1680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12732" y="1985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407786" y="1703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sp>
        <p:nvSpPr>
          <p:cNvPr id="176" name="Freeform 175"/>
          <p:cNvSpPr/>
          <p:nvPr/>
        </p:nvSpPr>
        <p:spPr>
          <a:xfrm>
            <a:off x="8430813" y="1436000"/>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45633" y="1191210"/>
            <a:ext cx="1008481" cy="523220"/>
          </a:xfrm>
          <a:prstGeom prst="rect">
            <a:avLst/>
          </a:prstGeom>
          <a:noFill/>
        </p:spPr>
        <p:txBody>
          <a:bodyPr wrap="none" rtlCol="0">
            <a:spAutoFit/>
          </a:bodyPr>
          <a:lstStyle/>
          <a:p>
            <a:r>
              <a:rPr lang="en-US" sz="1400" dirty="0" smtClean="0">
                <a:solidFill>
                  <a:srgbClr val="FF0000"/>
                </a:solidFill>
              </a:rPr>
              <a:t>LISTGAMES</a:t>
            </a:r>
          </a:p>
          <a:p>
            <a:r>
              <a:rPr lang="en-US" sz="1400" i="1" dirty="0" smtClean="0"/>
              <a:t>command</a:t>
            </a:r>
          </a:p>
        </p:txBody>
      </p:sp>
      <p:sp>
        <p:nvSpPr>
          <p:cNvPr id="2" name="Rectangle 1"/>
          <p:cNvSpPr/>
          <p:nvPr/>
        </p:nvSpPr>
        <p:spPr>
          <a:xfrm>
            <a:off x="8783634" y="5041054"/>
            <a:ext cx="3301276" cy="175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Adds box to handle SPLIT command (first play, on a pair)</a:t>
            </a:r>
            <a:endParaRPr lang="en-US" sz="2800" b="1" dirty="0">
              <a:solidFill>
                <a:schemeClr val="tx1"/>
              </a:solidFill>
            </a:endParaRPr>
          </a:p>
        </p:txBody>
      </p:sp>
    </p:spTree>
    <p:extLst>
      <p:ext uri="{BB962C8B-B14F-4D97-AF65-F5344CB8AC3E}">
        <p14:creationId xmlns:p14="http://schemas.microsoft.com/office/powerpoint/2010/main" val="75389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529" y="538843"/>
            <a:ext cx="1151164" cy="62048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sp>
        <p:nvSpPr>
          <p:cNvPr id="5" name="Rectangle 4"/>
          <p:cNvSpPr/>
          <p:nvPr/>
        </p:nvSpPr>
        <p:spPr>
          <a:xfrm>
            <a:off x="2454729"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encrypted</a:t>
            </a:r>
            <a:endParaRPr lang="en-US" sz="1200" b="1" dirty="0">
              <a:solidFill>
                <a:schemeClr val="tx1"/>
              </a:solidFill>
            </a:endParaRPr>
          </a:p>
        </p:txBody>
      </p:sp>
      <p:cxnSp>
        <p:nvCxnSpPr>
          <p:cNvPr id="7" name="Straight Arrow Connector 6"/>
          <p:cNvCxnSpPr>
            <a:stCxn id="4" idx="3"/>
            <a:endCxn id="5" idx="1"/>
          </p:cNvCxnSpPr>
          <p:nvPr/>
        </p:nvCxnSpPr>
        <p:spPr>
          <a:xfrm>
            <a:off x="1624693" y="849086"/>
            <a:ext cx="8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527520" y="541309"/>
            <a:ext cx="1024383" cy="307777"/>
          </a:xfrm>
          <a:prstGeom prst="rect">
            <a:avLst/>
          </a:prstGeom>
          <a:noFill/>
        </p:spPr>
        <p:txBody>
          <a:bodyPr wrap="none" rtlCol="0">
            <a:spAutoFit/>
          </a:bodyPr>
          <a:lstStyle/>
          <a:p>
            <a:r>
              <a:rPr lang="en-US" sz="1400" i="1" dirty="0" err="1" smtClean="0"/>
              <a:t>tcp</a:t>
            </a:r>
            <a:r>
              <a:rPr lang="en-US" sz="1400" i="1" dirty="0" smtClean="0"/>
              <a:t> connect</a:t>
            </a:r>
            <a:endParaRPr lang="en-US" sz="1400" i="1" dirty="0"/>
          </a:p>
        </p:txBody>
      </p:sp>
      <p:sp>
        <p:nvSpPr>
          <p:cNvPr id="9" name="Rectangle 8"/>
          <p:cNvSpPr/>
          <p:nvPr/>
        </p:nvSpPr>
        <p:spPr>
          <a:xfrm>
            <a:off x="4313466"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TLS negotiation</a:t>
            </a:r>
            <a:endParaRPr lang="en-US" sz="1200" b="1" dirty="0">
              <a:solidFill>
                <a:schemeClr val="tx1"/>
              </a:solidFill>
            </a:endParaRPr>
          </a:p>
        </p:txBody>
      </p:sp>
      <p:cxnSp>
        <p:nvCxnSpPr>
          <p:cNvPr id="10" name="Straight Arrow Connector 9"/>
          <p:cNvCxnSpPr>
            <a:stCxn id="5" idx="3"/>
            <a:endCxn id="9" idx="1"/>
          </p:cNvCxnSpPr>
          <p:nvPr/>
        </p:nvCxnSpPr>
        <p:spPr>
          <a:xfrm>
            <a:off x="3605893" y="849086"/>
            <a:ext cx="7075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521768" y="538843"/>
            <a:ext cx="914161" cy="523220"/>
          </a:xfrm>
          <a:prstGeom prst="rect">
            <a:avLst/>
          </a:prstGeom>
          <a:noFill/>
        </p:spPr>
        <p:txBody>
          <a:bodyPr wrap="none" rtlCol="0">
            <a:spAutoFit/>
          </a:bodyPr>
          <a:lstStyle/>
          <a:p>
            <a:r>
              <a:rPr lang="en-US" sz="1400" dirty="0" smtClean="0">
                <a:solidFill>
                  <a:srgbClr val="FF0000"/>
                </a:solidFill>
              </a:rPr>
              <a:t>STARTTLS</a:t>
            </a:r>
          </a:p>
          <a:p>
            <a:r>
              <a:rPr lang="en-US" sz="1400" i="1" dirty="0" smtClean="0"/>
              <a:t>command</a:t>
            </a:r>
            <a:endParaRPr lang="en-US" sz="1400" i="1" dirty="0"/>
          </a:p>
        </p:txBody>
      </p:sp>
      <p:sp>
        <p:nvSpPr>
          <p:cNvPr id="15" name="Rectangle 14"/>
          <p:cNvSpPr/>
          <p:nvPr/>
        </p:nvSpPr>
        <p:spPr>
          <a:xfrm>
            <a:off x="6106888" y="538843"/>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username</a:t>
            </a:r>
            <a:endParaRPr lang="en-US" sz="1200" b="1" dirty="0">
              <a:solidFill>
                <a:schemeClr val="tx1"/>
              </a:solidFill>
            </a:endParaRPr>
          </a:p>
        </p:txBody>
      </p:sp>
      <p:cxnSp>
        <p:nvCxnSpPr>
          <p:cNvPr id="18" name="Straight Arrow Connector 17"/>
          <p:cNvCxnSpPr>
            <a:stCxn id="9" idx="3"/>
            <a:endCxn id="15" idx="1"/>
          </p:cNvCxnSpPr>
          <p:nvPr/>
        </p:nvCxnSpPr>
        <p:spPr>
          <a:xfrm>
            <a:off x="5464630" y="849086"/>
            <a:ext cx="6422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398874" y="541309"/>
            <a:ext cx="829522" cy="523220"/>
          </a:xfrm>
          <a:prstGeom prst="rect">
            <a:avLst/>
          </a:prstGeom>
          <a:noFill/>
        </p:spPr>
        <p:txBody>
          <a:bodyPr wrap="none" rtlCol="0">
            <a:spAutoFit/>
          </a:bodyPr>
          <a:lstStyle/>
          <a:p>
            <a:r>
              <a:rPr lang="en-US" sz="1400" i="1" dirty="0" err="1" smtClean="0"/>
              <a:t>Tls</a:t>
            </a:r>
            <a:r>
              <a:rPr lang="en-US" sz="1400" i="1" dirty="0" smtClean="0"/>
              <a:t> stuff</a:t>
            </a:r>
          </a:p>
          <a:p>
            <a:r>
              <a:rPr lang="en-US" sz="1400" i="1" dirty="0" smtClean="0"/>
              <a:t>succeeds</a:t>
            </a:r>
            <a:endParaRPr lang="en-US" sz="1400" i="1" dirty="0"/>
          </a:p>
        </p:txBody>
      </p:sp>
      <p:sp>
        <p:nvSpPr>
          <p:cNvPr id="22" name="Rectangle 21"/>
          <p:cNvSpPr/>
          <p:nvPr/>
        </p:nvSpPr>
        <p:spPr>
          <a:xfrm>
            <a:off x="8161568" y="527252"/>
            <a:ext cx="1151164" cy="620486"/>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password</a:t>
            </a:r>
            <a:endParaRPr lang="en-US" sz="1200" b="1" dirty="0">
              <a:solidFill>
                <a:schemeClr val="tx1"/>
              </a:solidFill>
            </a:endParaRPr>
          </a:p>
        </p:txBody>
      </p:sp>
      <p:cxnSp>
        <p:nvCxnSpPr>
          <p:cNvPr id="23" name="Straight Arrow Connector 22"/>
          <p:cNvCxnSpPr>
            <a:stCxn id="15" idx="3"/>
            <a:endCxn id="22" idx="1"/>
          </p:cNvCxnSpPr>
          <p:nvPr/>
        </p:nvCxnSpPr>
        <p:spPr>
          <a:xfrm flipV="1">
            <a:off x="7258052" y="837495"/>
            <a:ext cx="903516" cy="115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7184577" y="538843"/>
            <a:ext cx="1029449" cy="523220"/>
          </a:xfrm>
          <a:prstGeom prst="rect">
            <a:avLst/>
          </a:prstGeom>
          <a:noFill/>
        </p:spPr>
        <p:txBody>
          <a:bodyPr wrap="none" rtlCol="0">
            <a:spAutoFit/>
          </a:bodyPr>
          <a:lstStyle/>
          <a:p>
            <a:r>
              <a:rPr lang="en-US" sz="1400" dirty="0" smtClean="0">
                <a:solidFill>
                  <a:srgbClr val="FF0000"/>
                </a:solidFill>
              </a:rPr>
              <a:t>USERNAME</a:t>
            </a:r>
          </a:p>
          <a:p>
            <a:r>
              <a:rPr lang="en-US" sz="1400" i="1" dirty="0" smtClean="0"/>
              <a:t>command</a:t>
            </a:r>
            <a:endParaRPr lang="en-US" sz="1400" i="1" dirty="0"/>
          </a:p>
        </p:txBody>
      </p:sp>
      <p:cxnSp>
        <p:nvCxnSpPr>
          <p:cNvPr id="28" name="Elbow Connector 27"/>
          <p:cNvCxnSpPr>
            <a:stCxn id="9" idx="0"/>
            <a:endCxn id="5" idx="0"/>
          </p:cNvCxnSpPr>
          <p:nvPr/>
        </p:nvCxnSpPr>
        <p:spPr>
          <a:xfrm rot="16200000" flipV="1">
            <a:off x="3959680" y="-390526"/>
            <a:ext cx="12700" cy="1858737"/>
          </a:xfrm>
          <a:prstGeom prst="bentConnector3">
            <a:avLst>
              <a:gd name="adj1" fmla="val 180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3481224" y="6097"/>
            <a:ext cx="757002" cy="523220"/>
          </a:xfrm>
          <a:prstGeom prst="rect">
            <a:avLst/>
          </a:prstGeom>
          <a:noFill/>
        </p:spPr>
        <p:txBody>
          <a:bodyPr wrap="none" rtlCol="0">
            <a:spAutoFit/>
          </a:bodyPr>
          <a:lstStyle/>
          <a:p>
            <a:pPr algn="ctr"/>
            <a:r>
              <a:rPr lang="en-US" sz="1400" i="1" dirty="0" err="1" smtClean="0"/>
              <a:t>Tls</a:t>
            </a:r>
            <a:r>
              <a:rPr lang="en-US" sz="1400" i="1" dirty="0" smtClean="0"/>
              <a:t> stuff</a:t>
            </a:r>
          </a:p>
          <a:p>
            <a:pPr algn="ctr"/>
            <a:r>
              <a:rPr lang="en-US" sz="1400" i="1" dirty="0" smtClean="0"/>
              <a:t>fails</a:t>
            </a:r>
            <a:endParaRPr lang="en-US" sz="1400" i="1" dirty="0"/>
          </a:p>
        </p:txBody>
      </p:sp>
      <p:sp>
        <p:nvSpPr>
          <p:cNvPr id="31" name="Rectangle 30"/>
          <p:cNvSpPr/>
          <p:nvPr/>
        </p:nvSpPr>
        <p:spPr>
          <a:xfrm>
            <a:off x="8161568" y="1675695"/>
            <a:ext cx="1151164" cy="6204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Not in game group</a:t>
            </a:r>
            <a:endParaRPr lang="en-US" sz="1200" b="1" dirty="0">
              <a:solidFill>
                <a:schemeClr val="tx1"/>
              </a:solidFill>
            </a:endParaRPr>
          </a:p>
        </p:txBody>
      </p:sp>
      <p:cxnSp>
        <p:nvCxnSpPr>
          <p:cNvPr id="32" name="Straight Arrow Connector 31"/>
          <p:cNvCxnSpPr>
            <a:stCxn id="22" idx="2"/>
            <a:endCxn id="31" idx="0"/>
          </p:cNvCxnSpPr>
          <p:nvPr/>
        </p:nvCxnSpPr>
        <p:spPr>
          <a:xfrm>
            <a:off x="8737150" y="1147738"/>
            <a:ext cx="0" cy="5279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763733" y="1147738"/>
            <a:ext cx="1263936" cy="307777"/>
          </a:xfrm>
          <a:prstGeom prst="rect">
            <a:avLst/>
          </a:prstGeom>
          <a:noFill/>
        </p:spPr>
        <p:txBody>
          <a:bodyPr wrap="none" rtlCol="0">
            <a:spAutoFit/>
          </a:bodyPr>
          <a:lstStyle/>
          <a:p>
            <a:r>
              <a:rPr lang="en-US" sz="1400" i="1" dirty="0" smtClean="0"/>
              <a:t>Login succeeds</a:t>
            </a:r>
            <a:endParaRPr lang="en-US" sz="1400" i="1" dirty="0"/>
          </a:p>
        </p:txBody>
      </p:sp>
      <p:cxnSp>
        <p:nvCxnSpPr>
          <p:cNvPr id="38" name="Elbow Connector 37"/>
          <p:cNvCxnSpPr>
            <a:stCxn id="22" idx="0"/>
            <a:endCxn id="15" idx="0"/>
          </p:cNvCxnSpPr>
          <p:nvPr/>
        </p:nvCxnSpPr>
        <p:spPr>
          <a:xfrm rot="16200000" flipH="1" flipV="1">
            <a:off x="7704014" y="-494293"/>
            <a:ext cx="11591" cy="2054680"/>
          </a:xfrm>
          <a:prstGeom prst="bentConnector3">
            <a:avLst>
              <a:gd name="adj1" fmla="val -197222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7231305" y="27114"/>
            <a:ext cx="579005" cy="523220"/>
          </a:xfrm>
          <a:prstGeom prst="rect">
            <a:avLst/>
          </a:prstGeom>
          <a:noFill/>
        </p:spPr>
        <p:txBody>
          <a:bodyPr wrap="none" rtlCol="0">
            <a:spAutoFit/>
          </a:bodyPr>
          <a:lstStyle/>
          <a:p>
            <a:pPr algn="r"/>
            <a:r>
              <a:rPr lang="en-US" sz="1400" i="1" dirty="0" smtClean="0"/>
              <a:t>Login</a:t>
            </a:r>
          </a:p>
          <a:p>
            <a:pPr algn="r"/>
            <a:r>
              <a:rPr lang="en-US" sz="1400" i="1" dirty="0" smtClean="0"/>
              <a:t>fails</a:t>
            </a:r>
            <a:endParaRPr lang="en-US" sz="1400" i="1" dirty="0"/>
          </a:p>
        </p:txBody>
      </p:sp>
      <p:sp>
        <p:nvSpPr>
          <p:cNvPr id="42" name="Rectangle 41"/>
          <p:cNvSpPr/>
          <p:nvPr/>
        </p:nvSpPr>
        <p:spPr>
          <a:xfrm>
            <a:off x="6106888" y="167095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not in active game</a:t>
            </a:r>
            <a:endParaRPr lang="en-US" sz="1200" b="1" dirty="0">
              <a:solidFill>
                <a:schemeClr val="tx1"/>
              </a:solidFill>
            </a:endParaRPr>
          </a:p>
        </p:txBody>
      </p:sp>
      <p:cxnSp>
        <p:nvCxnSpPr>
          <p:cNvPr id="43" name="Straight Arrow Connector 42"/>
          <p:cNvCxnSpPr>
            <a:stCxn id="31" idx="1"/>
            <a:endCxn id="42" idx="3"/>
          </p:cNvCxnSpPr>
          <p:nvPr/>
        </p:nvCxnSpPr>
        <p:spPr>
          <a:xfrm flipH="1" flipV="1">
            <a:off x="7258052" y="1981201"/>
            <a:ext cx="903516"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2" idx="2"/>
            <a:endCxn id="31" idx="2"/>
          </p:cNvCxnSpPr>
          <p:nvPr/>
        </p:nvCxnSpPr>
        <p:spPr>
          <a:xfrm rot="16200000" flipH="1">
            <a:off x="7707442" y="1266472"/>
            <a:ext cx="4737" cy="2054680"/>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6224793" y="2279853"/>
            <a:ext cx="3147208" cy="523220"/>
          </a:xfrm>
          <a:prstGeom prst="rect">
            <a:avLst/>
          </a:prstGeom>
          <a:noFill/>
        </p:spPr>
        <p:txBody>
          <a:bodyPr wrap="none" rtlCol="0">
            <a:spAutoFit/>
          </a:bodyPr>
          <a:lstStyle/>
          <a:p>
            <a:pPr algn="ctr"/>
            <a:r>
              <a:rPr lang="en-US" sz="1400" dirty="0" smtClean="0">
                <a:solidFill>
                  <a:srgbClr val="FF0000"/>
                </a:solidFill>
              </a:rPr>
              <a:t>LEAVEGROUP</a:t>
            </a:r>
          </a:p>
          <a:p>
            <a:pPr algn="ctr"/>
            <a:r>
              <a:rPr lang="en-US" sz="1400" i="1" dirty="0"/>
              <a:t>c</a:t>
            </a:r>
            <a:r>
              <a:rPr lang="en-US" sz="1400" i="1" dirty="0" smtClean="0"/>
              <a:t>ommand (or timeout or too many skips)</a:t>
            </a:r>
            <a:endParaRPr lang="en-US" sz="1400" i="1" dirty="0"/>
          </a:p>
        </p:txBody>
      </p:sp>
      <p:sp>
        <p:nvSpPr>
          <p:cNvPr id="53" name="Rectangle 52"/>
          <p:cNvSpPr/>
          <p:nvPr/>
        </p:nvSpPr>
        <p:spPr>
          <a:xfrm>
            <a:off x="4309359" y="167569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awaiting bets</a:t>
            </a:r>
            <a:endParaRPr lang="en-US" sz="1200" b="1" dirty="0">
              <a:solidFill>
                <a:schemeClr val="tx1"/>
              </a:solidFill>
            </a:endParaRPr>
          </a:p>
        </p:txBody>
      </p:sp>
      <p:cxnSp>
        <p:nvCxnSpPr>
          <p:cNvPr id="54" name="Straight Arrow Connector 53"/>
          <p:cNvCxnSpPr>
            <a:stCxn id="42" idx="1"/>
            <a:endCxn id="53" idx="3"/>
          </p:cNvCxnSpPr>
          <p:nvPr/>
        </p:nvCxnSpPr>
        <p:spPr>
          <a:xfrm flipH="1">
            <a:off x="5460523" y="1981201"/>
            <a:ext cx="646365" cy="4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7134147" y="1696509"/>
            <a:ext cx="1058175" cy="523220"/>
          </a:xfrm>
          <a:prstGeom prst="rect">
            <a:avLst/>
          </a:prstGeom>
          <a:noFill/>
        </p:spPr>
        <p:txBody>
          <a:bodyPr wrap="none" rtlCol="0">
            <a:spAutoFit/>
          </a:bodyPr>
          <a:lstStyle/>
          <a:p>
            <a:pPr algn="ctr"/>
            <a:r>
              <a:rPr lang="en-US" sz="1400" dirty="0" smtClean="0">
                <a:solidFill>
                  <a:srgbClr val="FF0000"/>
                </a:solidFill>
              </a:rPr>
              <a:t>JOINGROUP</a:t>
            </a:r>
          </a:p>
          <a:p>
            <a:pPr algn="ctr"/>
            <a:r>
              <a:rPr lang="en-US" sz="1400" i="1" dirty="0" smtClean="0"/>
              <a:t>command</a:t>
            </a:r>
            <a:endParaRPr lang="en-US" sz="1400" i="1" dirty="0"/>
          </a:p>
        </p:txBody>
      </p:sp>
      <p:sp>
        <p:nvSpPr>
          <p:cNvPr id="59" name="TextBox 58"/>
          <p:cNvSpPr txBox="1"/>
          <p:nvPr/>
        </p:nvSpPr>
        <p:spPr>
          <a:xfrm>
            <a:off x="5290525" y="1716164"/>
            <a:ext cx="986360" cy="523220"/>
          </a:xfrm>
          <a:prstGeom prst="rect">
            <a:avLst/>
          </a:prstGeom>
          <a:noFill/>
        </p:spPr>
        <p:txBody>
          <a:bodyPr wrap="none" rtlCol="0">
            <a:spAutoFit/>
          </a:bodyPr>
          <a:lstStyle/>
          <a:p>
            <a:pPr algn="ctr"/>
            <a:r>
              <a:rPr lang="en-US" sz="1400" dirty="0" smtClean="0">
                <a:solidFill>
                  <a:srgbClr val="FF0000"/>
                </a:solidFill>
              </a:rPr>
              <a:t>PLAYGAME</a:t>
            </a:r>
          </a:p>
          <a:p>
            <a:pPr algn="ctr"/>
            <a:r>
              <a:rPr lang="en-US" sz="1400" i="1" dirty="0" smtClean="0"/>
              <a:t>command</a:t>
            </a:r>
            <a:endParaRPr lang="en-US" sz="1400" i="1" dirty="0"/>
          </a:p>
        </p:txBody>
      </p:sp>
      <p:cxnSp>
        <p:nvCxnSpPr>
          <p:cNvPr id="60" name="Elbow Connector 59"/>
          <p:cNvCxnSpPr>
            <a:stCxn id="53" idx="0"/>
            <a:endCxn id="42" idx="0"/>
          </p:cNvCxnSpPr>
          <p:nvPr/>
        </p:nvCxnSpPr>
        <p:spPr>
          <a:xfrm rot="5400000" flipH="1" flipV="1">
            <a:off x="5781337" y="774563"/>
            <a:ext cx="4737" cy="1797529"/>
          </a:xfrm>
          <a:prstGeom prst="bentConnector3">
            <a:avLst>
              <a:gd name="adj1" fmla="val 4925839"/>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5385092" y="1372306"/>
            <a:ext cx="760144" cy="307777"/>
          </a:xfrm>
          <a:prstGeom prst="rect">
            <a:avLst/>
          </a:prstGeom>
          <a:noFill/>
        </p:spPr>
        <p:txBody>
          <a:bodyPr wrap="none" rtlCol="0">
            <a:spAutoFit/>
          </a:bodyPr>
          <a:lstStyle/>
          <a:p>
            <a:r>
              <a:rPr lang="en-US" sz="1400" i="1" dirty="0" smtClean="0"/>
              <a:t>timeout</a:t>
            </a:r>
            <a:endParaRPr lang="en-US" sz="1400" i="1" dirty="0"/>
          </a:p>
        </p:txBody>
      </p:sp>
      <p:sp>
        <p:nvSpPr>
          <p:cNvPr id="65" name="Rectangle 64"/>
          <p:cNvSpPr/>
          <p:nvPr/>
        </p:nvSpPr>
        <p:spPr>
          <a:xfrm>
            <a:off x="2461079" y="1682549"/>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In game group, cards being dealt</a:t>
            </a:r>
            <a:endParaRPr lang="en-US" sz="1200" b="1" dirty="0">
              <a:solidFill>
                <a:schemeClr val="tx1"/>
              </a:solidFill>
            </a:endParaRPr>
          </a:p>
        </p:txBody>
      </p:sp>
      <p:cxnSp>
        <p:nvCxnSpPr>
          <p:cNvPr id="66" name="Straight Arrow Connector 65"/>
          <p:cNvCxnSpPr>
            <a:stCxn id="53" idx="1"/>
            <a:endCxn id="65" idx="3"/>
          </p:cNvCxnSpPr>
          <p:nvPr/>
        </p:nvCxnSpPr>
        <p:spPr>
          <a:xfrm flipH="1">
            <a:off x="3612243" y="1985938"/>
            <a:ext cx="697116" cy="6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3486512" y="1716164"/>
            <a:ext cx="914161" cy="523220"/>
          </a:xfrm>
          <a:prstGeom prst="rect">
            <a:avLst/>
          </a:prstGeom>
          <a:noFill/>
        </p:spPr>
        <p:txBody>
          <a:bodyPr wrap="none" rtlCol="0">
            <a:spAutoFit/>
          </a:bodyPr>
          <a:lstStyle/>
          <a:p>
            <a:pPr algn="ctr"/>
            <a:r>
              <a:rPr lang="en-US" sz="1400" dirty="0" smtClean="0">
                <a:solidFill>
                  <a:srgbClr val="FF0000"/>
                </a:solidFill>
              </a:rPr>
              <a:t>BET</a:t>
            </a:r>
          </a:p>
          <a:p>
            <a:pPr algn="ctr"/>
            <a:r>
              <a:rPr lang="en-US" sz="1400" i="1" dirty="0" smtClean="0"/>
              <a:t>command</a:t>
            </a:r>
            <a:endParaRPr lang="en-US" sz="1400" i="1" dirty="0"/>
          </a:p>
        </p:txBody>
      </p:sp>
      <p:sp>
        <p:nvSpPr>
          <p:cNvPr id="70" name="Rectangle 69"/>
          <p:cNvSpPr/>
          <p:nvPr/>
        </p:nvSpPr>
        <p:spPr>
          <a:xfrm>
            <a:off x="474558" y="168350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ace showing</a:t>
            </a:r>
            <a:endParaRPr lang="en-US" sz="1200" b="1" dirty="0">
              <a:solidFill>
                <a:schemeClr val="tx1"/>
              </a:solidFill>
            </a:endParaRPr>
          </a:p>
        </p:txBody>
      </p:sp>
      <p:sp>
        <p:nvSpPr>
          <p:cNvPr id="71" name="Rectangle 70"/>
          <p:cNvSpPr/>
          <p:nvPr/>
        </p:nvSpPr>
        <p:spPr>
          <a:xfrm>
            <a:off x="2461079" y="4723167"/>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pair showing</a:t>
            </a:r>
            <a:endParaRPr lang="en-US" sz="1200" b="1" dirty="0">
              <a:solidFill>
                <a:schemeClr val="tx1"/>
              </a:solidFill>
            </a:endParaRPr>
          </a:p>
        </p:txBody>
      </p:sp>
      <p:cxnSp>
        <p:nvCxnSpPr>
          <p:cNvPr id="72" name="Straight Arrow Connector 71"/>
          <p:cNvCxnSpPr>
            <a:stCxn id="65" idx="1"/>
            <a:endCxn id="70" idx="3"/>
          </p:cNvCxnSpPr>
          <p:nvPr/>
        </p:nvCxnSpPr>
        <p:spPr>
          <a:xfrm flipH="1">
            <a:off x="1625722" y="1992792"/>
            <a:ext cx="835357" cy="9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1459218" y="1731182"/>
            <a:ext cx="1249509" cy="523220"/>
          </a:xfrm>
          <a:prstGeom prst="rect">
            <a:avLst/>
          </a:prstGeom>
          <a:noFill/>
        </p:spPr>
        <p:txBody>
          <a:bodyPr wrap="none" rtlCol="0">
            <a:spAutoFit/>
          </a:bodyPr>
          <a:lstStyle/>
          <a:p>
            <a:r>
              <a:rPr lang="en-US" sz="1400" i="1" dirty="0" smtClean="0"/>
              <a:t>Cards dealt</a:t>
            </a:r>
          </a:p>
          <a:p>
            <a:r>
              <a:rPr lang="en-US" sz="1400" i="1" dirty="0" smtClean="0"/>
              <a:t>Dealer has ace</a:t>
            </a:r>
            <a:endParaRPr lang="en-US" sz="1400" i="1" dirty="0"/>
          </a:p>
        </p:txBody>
      </p:sp>
      <p:sp>
        <p:nvSpPr>
          <p:cNvPr id="77" name="Rectangle 76"/>
          <p:cNvSpPr/>
          <p:nvPr/>
        </p:nvSpPr>
        <p:spPr>
          <a:xfrm>
            <a:off x="2461079" y="3251844"/>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user first play, no pair showing</a:t>
            </a:r>
            <a:endParaRPr lang="en-US" sz="1200" b="1" dirty="0">
              <a:solidFill>
                <a:schemeClr val="tx1"/>
              </a:solidFill>
            </a:endParaRPr>
          </a:p>
        </p:txBody>
      </p:sp>
      <p:cxnSp>
        <p:nvCxnSpPr>
          <p:cNvPr id="78" name="Straight Arrow Connector 77"/>
          <p:cNvCxnSpPr>
            <a:stCxn id="65" idx="2"/>
          </p:cNvCxnSpPr>
          <p:nvPr/>
        </p:nvCxnSpPr>
        <p:spPr>
          <a:xfrm>
            <a:off x="3036661" y="2303035"/>
            <a:ext cx="0" cy="7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p:cNvSpPr txBox="1"/>
          <p:nvPr/>
        </p:nvSpPr>
        <p:spPr>
          <a:xfrm>
            <a:off x="2985727" y="2476479"/>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a:t>a</a:t>
            </a:r>
            <a:r>
              <a:rPr lang="en-US" sz="1400" i="1" dirty="0" smtClean="0"/>
              <a:t>s other players play</a:t>
            </a:r>
            <a:endParaRPr lang="en-US" sz="1400" i="1" dirty="0"/>
          </a:p>
        </p:txBody>
      </p:sp>
      <p:sp>
        <p:nvSpPr>
          <p:cNvPr id="83" name="Rectangle 82"/>
          <p:cNvSpPr/>
          <p:nvPr/>
        </p:nvSpPr>
        <p:spPr>
          <a:xfrm>
            <a:off x="2269670" y="3031760"/>
            <a:ext cx="1526723" cy="359764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Elbow Connector 90"/>
          <p:cNvCxnSpPr>
            <a:stCxn id="70" idx="2"/>
          </p:cNvCxnSpPr>
          <p:nvPr/>
        </p:nvCxnSpPr>
        <p:spPr>
          <a:xfrm rot="16200000" flipH="1">
            <a:off x="1961789" y="1392344"/>
            <a:ext cx="156872" cy="198017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92" name="TextBox 91"/>
          <p:cNvSpPr txBox="1"/>
          <p:nvPr/>
        </p:nvSpPr>
        <p:spPr>
          <a:xfrm>
            <a:off x="891560" y="2460866"/>
            <a:ext cx="1277914" cy="738664"/>
          </a:xfrm>
          <a:prstGeom prst="rect">
            <a:avLst/>
          </a:prstGeom>
          <a:noFill/>
        </p:spPr>
        <p:txBody>
          <a:bodyPr wrap="none" rtlCol="0">
            <a:spAutoFit/>
          </a:bodyPr>
          <a:lstStyle/>
          <a:p>
            <a:pPr algn="ctr"/>
            <a:r>
              <a:rPr lang="en-US" sz="1400" dirty="0" smtClean="0">
                <a:solidFill>
                  <a:srgbClr val="FF0000"/>
                </a:solidFill>
              </a:rPr>
              <a:t>INSURANCE </a:t>
            </a:r>
            <a:r>
              <a:rPr lang="en-US" sz="1400" i="1" dirty="0" smtClean="0"/>
              <a:t>or</a:t>
            </a:r>
          </a:p>
          <a:p>
            <a:pPr algn="ctr"/>
            <a:r>
              <a:rPr lang="en-US" sz="1400" dirty="0" smtClean="0">
                <a:solidFill>
                  <a:srgbClr val="FF0000"/>
                </a:solidFill>
              </a:rPr>
              <a:t>NOINSURANCE</a:t>
            </a:r>
          </a:p>
          <a:p>
            <a:pPr algn="ctr"/>
            <a:r>
              <a:rPr lang="en-US" sz="1400" i="1" dirty="0" smtClean="0"/>
              <a:t>command</a:t>
            </a:r>
            <a:endParaRPr lang="en-US" sz="1400" i="1" dirty="0"/>
          </a:p>
        </p:txBody>
      </p:sp>
      <p:sp>
        <p:nvSpPr>
          <p:cNvPr id="93" name="TextBox 92"/>
          <p:cNvSpPr txBox="1"/>
          <p:nvPr/>
        </p:nvSpPr>
        <p:spPr>
          <a:xfrm>
            <a:off x="2394273" y="3920380"/>
            <a:ext cx="1343573" cy="738664"/>
          </a:xfrm>
          <a:prstGeom prst="rect">
            <a:avLst/>
          </a:prstGeom>
          <a:noFill/>
        </p:spPr>
        <p:txBody>
          <a:bodyPr wrap="none" rtlCol="0">
            <a:spAutoFit/>
          </a:bodyPr>
          <a:lstStyle/>
          <a:p>
            <a:r>
              <a:rPr lang="en-US" sz="1400" i="1" dirty="0" smtClean="0"/>
              <a:t>(Which of these</a:t>
            </a:r>
          </a:p>
          <a:p>
            <a:r>
              <a:rPr lang="en-US" sz="1400" i="1" dirty="0" smtClean="0"/>
              <a:t>States depends</a:t>
            </a:r>
          </a:p>
          <a:p>
            <a:r>
              <a:rPr lang="en-US" sz="1400" i="1" dirty="0" smtClean="0"/>
              <a:t>On user’s cards)</a:t>
            </a:r>
            <a:endParaRPr lang="en-US" sz="1400" i="1" dirty="0"/>
          </a:p>
        </p:txBody>
      </p:sp>
      <p:sp>
        <p:nvSpPr>
          <p:cNvPr id="96" name="Rectangle 95"/>
          <p:cNvSpPr/>
          <p:nvPr/>
        </p:nvSpPr>
        <p:spPr>
          <a:xfrm>
            <a:off x="2461079" y="5810768"/>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Dealer has blackjack</a:t>
            </a:r>
            <a:endParaRPr lang="en-US" sz="1200" b="1" dirty="0">
              <a:solidFill>
                <a:schemeClr val="tx1"/>
              </a:solidFill>
            </a:endParaRPr>
          </a:p>
        </p:txBody>
      </p:sp>
      <p:sp>
        <p:nvSpPr>
          <p:cNvPr id="99" name="Rectangle 98"/>
          <p:cNvSpPr/>
          <p:nvPr/>
        </p:nvSpPr>
        <p:spPr>
          <a:xfrm>
            <a:off x="8161568"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other players to play</a:t>
            </a:r>
            <a:endParaRPr lang="en-US" sz="1200" b="1" dirty="0">
              <a:solidFill>
                <a:schemeClr val="tx1"/>
              </a:solidFill>
            </a:endParaRPr>
          </a:p>
        </p:txBody>
      </p:sp>
      <p:cxnSp>
        <p:nvCxnSpPr>
          <p:cNvPr id="100" name="Elbow Connector 99"/>
          <p:cNvCxnSpPr>
            <a:stCxn id="96" idx="3"/>
            <a:endCxn id="99" idx="2"/>
          </p:cNvCxnSpPr>
          <p:nvPr/>
        </p:nvCxnSpPr>
        <p:spPr>
          <a:xfrm flipV="1">
            <a:off x="3612243" y="4575151"/>
            <a:ext cx="5124907" cy="1545860"/>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4" name="Elbow Connector 103"/>
          <p:cNvCxnSpPr>
            <a:stCxn id="162" idx="0"/>
            <a:endCxn id="42" idx="2"/>
          </p:cNvCxnSpPr>
          <p:nvPr/>
        </p:nvCxnSpPr>
        <p:spPr>
          <a:xfrm rot="16200000" flipV="1">
            <a:off x="8146518" y="827396"/>
            <a:ext cx="1666032" cy="4594127"/>
          </a:xfrm>
          <a:prstGeom prst="bentConnector3">
            <a:avLst>
              <a:gd name="adj1" fmla="val 50000"/>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8" name="Rectangle 107"/>
          <p:cNvSpPr/>
          <p:nvPr/>
        </p:nvSpPr>
        <p:spPr>
          <a:xfrm>
            <a:off x="5471543" y="3954665"/>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Awaiting second (or further) play</a:t>
            </a:r>
            <a:endParaRPr lang="en-US" sz="1200" b="1" dirty="0">
              <a:solidFill>
                <a:schemeClr val="tx1"/>
              </a:solidFill>
            </a:endParaRPr>
          </a:p>
        </p:txBody>
      </p:sp>
      <p:sp>
        <p:nvSpPr>
          <p:cNvPr id="109" name="TextBox 108"/>
          <p:cNvSpPr txBox="1"/>
          <p:nvPr/>
        </p:nvSpPr>
        <p:spPr>
          <a:xfrm>
            <a:off x="9372001" y="3078614"/>
            <a:ext cx="2016962" cy="738664"/>
          </a:xfrm>
          <a:prstGeom prst="rect">
            <a:avLst/>
          </a:prstGeom>
          <a:noFill/>
        </p:spPr>
        <p:txBody>
          <a:bodyPr wrap="none" rtlCol="0">
            <a:spAutoFit/>
          </a:bodyPr>
          <a:lstStyle/>
          <a:p>
            <a:r>
              <a:rPr lang="en-US" sz="1400" i="1" dirty="0" smtClean="0"/>
              <a:t>Server sends final state</a:t>
            </a:r>
          </a:p>
          <a:p>
            <a:r>
              <a:rPr lang="en-US" sz="1400" i="1" dirty="0" smtClean="0"/>
              <a:t>&amp; adjust money accounts</a:t>
            </a:r>
          </a:p>
          <a:p>
            <a:r>
              <a:rPr lang="en-US" sz="1400" i="1" dirty="0"/>
              <a:t>f</a:t>
            </a:r>
            <a:r>
              <a:rPr lang="en-US" sz="1400" i="1" dirty="0" smtClean="0"/>
              <a:t>or bet(s) and outcome</a:t>
            </a:r>
            <a:endParaRPr lang="en-US" sz="1400" i="1" dirty="0"/>
          </a:p>
        </p:txBody>
      </p:sp>
      <p:cxnSp>
        <p:nvCxnSpPr>
          <p:cNvPr id="112" name="Elbow Connector 111"/>
          <p:cNvCxnSpPr>
            <a:stCxn id="77" idx="3"/>
            <a:endCxn id="99" idx="1"/>
          </p:cNvCxnSpPr>
          <p:nvPr/>
        </p:nvCxnSpPr>
        <p:spPr>
          <a:xfrm>
            <a:off x="3612243" y="3562087"/>
            <a:ext cx="4549325" cy="702821"/>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0" name="Elbow Connector 119"/>
          <p:cNvCxnSpPr>
            <a:stCxn id="71" idx="3"/>
            <a:endCxn id="99" idx="1"/>
          </p:cNvCxnSpPr>
          <p:nvPr/>
        </p:nvCxnSpPr>
        <p:spPr>
          <a:xfrm flipV="1">
            <a:off x="3612243" y="4264908"/>
            <a:ext cx="4549325" cy="768502"/>
          </a:xfrm>
          <a:prstGeom prst="bentConnector3">
            <a:avLst>
              <a:gd name="adj1" fmla="val 9594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24" name="TextBox 123"/>
          <p:cNvSpPr txBox="1"/>
          <p:nvPr/>
        </p:nvSpPr>
        <p:spPr>
          <a:xfrm>
            <a:off x="7011908" y="4764385"/>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sp>
        <p:nvSpPr>
          <p:cNvPr id="125" name="TextBox 124"/>
          <p:cNvSpPr txBox="1"/>
          <p:nvPr/>
        </p:nvSpPr>
        <p:spPr>
          <a:xfrm>
            <a:off x="6803096" y="3283094"/>
            <a:ext cx="1077539" cy="738664"/>
          </a:xfrm>
          <a:prstGeom prst="rect">
            <a:avLst/>
          </a:prstGeom>
          <a:noFill/>
        </p:spPr>
        <p:txBody>
          <a:bodyPr wrap="none" rtlCol="0">
            <a:spAutoFit/>
          </a:bodyPr>
          <a:lstStyle/>
          <a:p>
            <a:r>
              <a:rPr lang="en-US" sz="1400" dirty="0" smtClean="0">
                <a:solidFill>
                  <a:srgbClr val="FF0000"/>
                </a:solidFill>
              </a:rPr>
              <a:t>STAND </a:t>
            </a:r>
            <a:r>
              <a:rPr lang="en-US" sz="1400" dirty="0" smtClean="0"/>
              <a:t>or</a:t>
            </a:r>
          </a:p>
          <a:p>
            <a:r>
              <a:rPr lang="en-US" sz="1400" dirty="0" smtClean="0">
                <a:solidFill>
                  <a:srgbClr val="FF0000"/>
                </a:solidFill>
              </a:rPr>
              <a:t>SURRENDER</a:t>
            </a:r>
          </a:p>
          <a:p>
            <a:r>
              <a:rPr lang="en-US" sz="1400" i="1" dirty="0" smtClean="0"/>
              <a:t>command</a:t>
            </a:r>
            <a:endParaRPr lang="en-US" sz="1400" i="1" dirty="0"/>
          </a:p>
        </p:txBody>
      </p:sp>
      <p:cxnSp>
        <p:nvCxnSpPr>
          <p:cNvPr id="135" name="Straight Arrow Connector 134"/>
          <p:cNvCxnSpPr>
            <a:stCxn id="108" idx="3"/>
            <a:endCxn id="99" idx="1"/>
          </p:cNvCxnSpPr>
          <p:nvPr/>
        </p:nvCxnSpPr>
        <p:spPr>
          <a:xfrm>
            <a:off x="6622707" y="4264908"/>
            <a:ext cx="15388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803096" y="3995927"/>
            <a:ext cx="1211807" cy="523220"/>
          </a:xfrm>
          <a:prstGeom prst="rect">
            <a:avLst/>
          </a:prstGeom>
          <a:noFill/>
        </p:spPr>
        <p:txBody>
          <a:bodyPr wrap="none" rtlCol="0">
            <a:spAutoFit/>
          </a:bodyPr>
          <a:lstStyle/>
          <a:p>
            <a:r>
              <a:rPr lang="en-US" sz="1400" dirty="0" smtClean="0">
                <a:solidFill>
                  <a:srgbClr val="FF0000"/>
                </a:solidFill>
              </a:rPr>
              <a:t>STAND </a:t>
            </a:r>
            <a:r>
              <a:rPr lang="en-US" sz="1400" dirty="0" smtClean="0"/>
              <a:t>or</a:t>
            </a:r>
            <a:endParaRPr lang="en-US" sz="1400" dirty="0" smtClean="0">
              <a:solidFill>
                <a:srgbClr val="FF0000"/>
              </a:solidFill>
            </a:endParaRPr>
          </a:p>
          <a:p>
            <a:r>
              <a:rPr lang="en-US" sz="1400" i="1" dirty="0" smtClean="0"/>
              <a:t>Player “busts”</a:t>
            </a:r>
            <a:endParaRPr lang="en-US" sz="1400" i="1" dirty="0"/>
          </a:p>
        </p:txBody>
      </p:sp>
      <p:cxnSp>
        <p:nvCxnSpPr>
          <p:cNvPr id="140" name="Elbow Connector 139"/>
          <p:cNvCxnSpPr>
            <a:stCxn id="77" idx="3"/>
          </p:cNvCxnSpPr>
          <p:nvPr/>
        </p:nvCxnSpPr>
        <p:spPr>
          <a:xfrm>
            <a:off x="3612243" y="3562087"/>
            <a:ext cx="1870442" cy="702820"/>
          </a:xfrm>
          <a:prstGeom prst="bentConnector3">
            <a:avLst>
              <a:gd name="adj1" fmla="val 2861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3" name="Elbow Connector 142"/>
          <p:cNvCxnSpPr>
            <a:stCxn id="71" idx="3"/>
            <a:endCxn id="108" idx="1"/>
          </p:cNvCxnSpPr>
          <p:nvPr/>
        </p:nvCxnSpPr>
        <p:spPr>
          <a:xfrm flipV="1">
            <a:off x="3612243" y="4264908"/>
            <a:ext cx="1859300" cy="768502"/>
          </a:xfrm>
          <a:prstGeom prst="bentConnector3">
            <a:avLst>
              <a:gd name="adj1" fmla="val 28923"/>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0" name="TextBox 149"/>
          <p:cNvSpPr txBox="1"/>
          <p:nvPr/>
        </p:nvSpPr>
        <p:spPr>
          <a:xfrm>
            <a:off x="4092658" y="354048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p>
          <a:p>
            <a:r>
              <a:rPr lang="en-US" sz="1400" i="1" dirty="0" smtClean="0"/>
              <a:t>command</a:t>
            </a:r>
            <a:endParaRPr lang="en-US" sz="1400" i="1" dirty="0"/>
          </a:p>
        </p:txBody>
      </p:sp>
      <p:sp>
        <p:nvSpPr>
          <p:cNvPr id="151" name="TextBox 150"/>
          <p:cNvSpPr txBox="1"/>
          <p:nvPr/>
        </p:nvSpPr>
        <p:spPr>
          <a:xfrm>
            <a:off x="4077326" y="4302390"/>
            <a:ext cx="1490793" cy="738664"/>
          </a:xfrm>
          <a:prstGeom prst="rect">
            <a:avLst/>
          </a:prstGeom>
          <a:noFill/>
        </p:spPr>
        <p:txBody>
          <a:bodyPr wrap="none" rtlCol="0">
            <a:spAutoFit/>
          </a:bodyPr>
          <a:lstStyle/>
          <a:p>
            <a:r>
              <a:rPr lang="en-US" sz="1400" dirty="0" smtClean="0">
                <a:solidFill>
                  <a:srgbClr val="FF0000"/>
                </a:solidFill>
              </a:rPr>
              <a:t>DOUBLEDOWN </a:t>
            </a:r>
            <a:r>
              <a:rPr lang="en-US" sz="1400" dirty="0" smtClean="0"/>
              <a:t>or</a:t>
            </a:r>
          </a:p>
          <a:p>
            <a:r>
              <a:rPr lang="en-US" sz="1400" dirty="0" smtClean="0">
                <a:solidFill>
                  <a:srgbClr val="FF0000"/>
                </a:solidFill>
              </a:rPr>
              <a:t>HIT </a:t>
            </a:r>
            <a:r>
              <a:rPr lang="en-US" sz="1400" dirty="0" smtClean="0"/>
              <a:t>or </a:t>
            </a:r>
            <a:r>
              <a:rPr lang="en-US" sz="1400" dirty="0" smtClean="0">
                <a:solidFill>
                  <a:srgbClr val="FF0000"/>
                </a:solidFill>
              </a:rPr>
              <a:t>SPLIT </a:t>
            </a:r>
          </a:p>
          <a:p>
            <a:r>
              <a:rPr lang="en-US" sz="1400" i="1" dirty="0" smtClean="0"/>
              <a:t>command</a:t>
            </a:r>
            <a:endParaRPr lang="en-US" sz="1400" i="1" dirty="0"/>
          </a:p>
        </p:txBody>
      </p:sp>
      <p:sp>
        <p:nvSpPr>
          <p:cNvPr id="160" name="Freeform 159"/>
          <p:cNvSpPr/>
          <p:nvPr/>
        </p:nvSpPr>
        <p:spPr>
          <a:xfrm>
            <a:off x="5912595" y="3711109"/>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p:cNvSpPr txBox="1"/>
          <p:nvPr/>
        </p:nvSpPr>
        <p:spPr>
          <a:xfrm>
            <a:off x="6102878" y="3663390"/>
            <a:ext cx="501960" cy="307777"/>
          </a:xfrm>
          <a:prstGeom prst="rect">
            <a:avLst/>
          </a:prstGeom>
          <a:noFill/>
        </p:spPr>
        <p:txBody>
          <a:bodyPr wrap="square" rtlCol="0">
            <a:spAutoFit/>
          </a:bodyPr>
          <a:lstStyle/>
          <a:p>
            <a:r>
              <a:rPr lang="en-US" sz="1400" dirty="0" smtClean="0">
                <a:solidFill>
                  <a:srgbClr val="FF0000"/>
                </a:solidFill>
              </a:rPr>
              <a:t>HIT</a:t>
            </a:r>
          </a:p>
        </p:txBody>
      </p:sp>
      <p:sp>
        <p:nvSpPr>
          <p:cNvPr id="162" name="Rectangle 161"/>
          <p:cNvSpPr/>
          <p:nvPr/>
        </p:nvSpPr>
        <p:spPr>
          <a:xfrm>
            <a:off x="10701015" y="3957476"/>
            <a:ext cx="1151164" cy="620486"/>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Waiting for server to process results</a:t>
            </a:r>
            <a:endParaRPr lang="en-US" sz="1200" b="1" dirty="0">
              <a:solidFill>
                <a:schemeClr val="tx1"/>
              </a:solidFill>
            </a:endParaRPr>
          </a:p>
        </p:txBody>
      </p:sp>
      <p:cxnSp>
        <p:nvCxnSpPr>
          <p:cNvPr id="166" name="Straight Arrow Connector 165"/>
          <p:cNvCxnSpPr>
            <a:stCxn id="99" idx="3"/>
            <a:endCxn id="162" idx="1"/>
          </p:cNvCxnSpPr>
          <p:nvPr/>
        </p:nvCxnSpPr>
        <p:spPr>
          <a:xfrm>
            <a:off x="9312732" y="4264908"/>
            <a:ext cx="1388283" cy="28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9" name="TextBox 168"/>
          <p:cNvSpPr txBox="1"/>
          <p:nvPr/>
        </p:nvSpPr>
        <p:spPr>
          <a:xfrm>
            <a:off x="9249199" y="4285836"/>
            <a:ext cx="1752467" cy="738664"/>
          </a:xfrm>
          <a:prstGeom prst="rect">
            <a:avLst/>
          </a:prstGeom>
          <a:noFill/>
        </p:spPr>
        <p:txBody>
          <a:bodyPr wrap="none" rtlCol="0">
            <a:spAutoFit/>
          </a:bodyPr>
          <a:lstStyle/>
          <a:p>
            <a:r>
              <a:rPr lang="en-US" sz="1400" i="1" dirty="0" smtClean="0"/>
              <a:t>Server sends some </a:t>
            </a:r>
          </a:p>
          <a:p>
            <a:r>
              <a:rPr lang="en-US" sz="1400" i="1" dirty="0" smtClean="0"/>
              <a:t>game state messages</a:t>
            </a:r>
          </a:p>
          <a:p>
            <a:r>
              <a:rPr lang="en-US" sz="1400" i="1" dirty="0" smtClean="0"/>
              <a:t>as other players play</a:t>
            </a:r>
          </a:p>
        </p:txBody>
      </p:sp>
      <p:sp>
        <p:nvSpPr>
          <p:cNvPr id="170" name="Rectangle 169"/>
          <p:cNvSpPr/>
          <p:nvPr/>
        </p:nvSpPr>
        <p:spPr>
          <a:xfrm>
            <a:off x="10878018" y="1680761"/>
            <a:ext cx="1151164" cy="620486"/>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Disconnected</a:t>
            </a:r>
            <a:endParaRPr lang="en-US" sz="1200" b="1" dirty="0">
              <a:solidFill>
                <a:schemeClr val="tx1"/>
              </a:solidFill>
            </a:endParaRPr>
          </a:p>
        </p:txBody>
      </p:sp>
      <p:cxnSp>
        <p:nvCxnSpPr>
          <p:cNvPr id="171" name="Straight Arrow Connector 170"/>
          <p:cNvCxnSpPr>
            <a:stCxn id="31" idx="3"/>
            <a:endCxn id="170" idx="1"/>
          </p:cNvCxnSpPr>
          <p:nvPr/>
        </p:nvCxnSpPr>
        <p:spPr>
          <a:xfrm>
            <a:off x="9312732" y="1985938"/>
            <a:ext cx="1565286" cy="5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5" name="TextBox 174"/>
          <p:cNvSpPr txBox="1"/>
          <p:nvPr/>
        </p:nvSpPr>
        <p:spPr>
          <a:xfrm>
            <a:off x="9407786" y="1703941"/>
            <a:ext cx="1322926" cy="523220"/>
          </a:xfrm>
          <a:prstGeom prst="rect">
            <a:avLst/>
          </a:prstGeom>
          <a:noFill/>
        </p:spPr>
        <p:txBody>
          <a:bodyPr wrap="none" rtlCol="0">
            <a:spAutoFit/>
          </a:bodyPr>
          <a:lstStyle/>
          <a:p>
            <a:r>
              <a:rPr lang="en-US" sz="1400" dirty="0" smtClean="0">
                <a:solidFill>
                  <a:srgbClr val="FF0000"/>
                </a:solidFill>
              </a:rPr>
              <a:t>QUIT </a:t>
            </a:r>
            <a:r>
              <a:rPr lang="en-US" sz="1400" i="1" dirty="0" smtClean="0"/>
              <a:t>command</a:t>
            </a:r>
          </a:p>
          <a:p>
            <a:r>
              <a:rPr lang="en-US" sz="1400" i="1" dirty="0"/>
              <a:t>o</a:t>
            </a:r>
            <a:r>
              <a:rPr lang="en-US" sz="1400" i="1" dirty="0" smtClean="0"/>
              <a:t>r timeout</a:t>
            </a:r>
            <a:endParaRPr lang="en-US" sz="1400" i="1" dirty="0"/>
          </a:p>
        </p:txBody>
      </p:sp>
      <p:sp>
        <p:nvSpPr>
          <p:cNvPr id="176" name="Freeform 175"/>
          <p:cNvSpPr/>
          <p:nvPr/>
        </p:nvSpPr>
        <p:spPr>
          <a:xfrm>
            <a:off x="8430813" y="1436000"/>
            <a:ext cx="195364" cy="230221"/>
          </a:xfrm>
          <a:custGeom>
            <a:avLst/>
            <a:gdLst>
              <a:gd name="connsiteX0" fmla="*/ 188352 w 480182"/>
              <a:gd name="connsiteY0" fmla="*/ 642026 h 661481"/>
              <a:gd name="connsiteX1" fmla="*/ 139714 w 480182"/>
              <a:gd name="connsiteY1" fmla="*/ 632298 h 661481"/>
              <a:gd name="connsiteX2" fmla="*/ 91075 w 480182"/>
              <a:gd name="connsiteY2" fmla="*/ 583660 h 661481"/>
              <a:gd name="connsiteX3" fmla="*/ 61892 w 480182"/>
              <a:gd name="connsiteY3" fmla="*/ 564205 h 661481"/>
              <a:gd name="connsiteX4" fmla="*/ 32709 w 480182"/>
              <a:gd name="connsiteY4" fmla="*/ 496111 h 661481"/>
              <a:gd name="connsiteX5" fmla="*/ 13254 w 480182"/>
              <a:gd name="connsiteY5" fmla="*/ 437745 h 661481"/>
              <a:gd name="connsiteX6" fmla="*/ 13254 w 480182"/>
              <a:gd name="connsiteY6" fmla="*/ 136188 h 661481"/>
              <a:gd name="connsiteX7" fmla="*/ 22982 w 480182"/>
              <a:gd name="connsiteY7" fmla="*/ 107005 h 661481"/>
              <a:gd name="connsiteX8" fmla="*/ 42437 w 480182"/>
              <a:gd name="connsiteY8" fmla="*/ 77822 h 661481"/>
              <a:gd name="connsiteX9" fmla="*/ 81348 w 480182"/>
              <a:gd name="connsiteY9" fmla="*/ 29183 h 661481"/>
              <a:gd name="connsiteX10" fmla="*/ 139714 w 480182"/>
              <a:gd name="connsiteY10" fmla="*/ 9728 h 661481"/>
              <a:gd name="connsiteX11" fmla="*/ 168897 w 480182"/>
              <a:gd name="connsiteY11" fmla="*/ 0 h 661481"/>
              <a:gd name="connsiteX12" fmla="*/ 382905 w 480182"/>
              <a:gd name="connsiteY12" fmla="*/ 9728 h 661481"/>
              <a:gd name="connsiteX13" fmla="*/ 421816 w 480182"/>
              <a:gd name="connsiteY13" fmla="*/ 48639 h 661481"/>
              <a:gd name="connsiteX14" fmla="*/ 431544 w 480182"/>
              <a:gd name="connsiteY14" fmla="*/ 77822 h 661481"/>
              <a:gd name="connsiteX15" fmla="*/ 450999 w 480182"/>
              <a:gd name="connsiteY15" fmla="*/ 107005 h 661481"/>
              <a:gd name="connsiteX16" fmla="*/ 470454 w 480182"/>
              <a:gd name="connsiteY16" fmla="*/ 165371 h 661481"/>
              <a:gd name="connsiteX17" fmla="*/ 480182 w 480182"/>
              <a:gd name="connsiteY17" fmla="*/ 194554 h 661481"/>
              <a:gd name="connsiteX18" fmla="*/ 470454 w 480182"/>
              <a:gd name="connsiteY18" fmla="*/ 428017 h 661481"/>
              <a:gd name="connsiteX19" fmla="*/ 450999 w 480182"/>
              <a:gd name="connsiteY19" fmla="*/ 486383 h 661481"/>
              <a:gd name="connsiteX20" fmla="*/ 412088 w 480182"/>
              <a:gd name="connsiteY20" fmla="*/ 525294 h 661481"/>
              <a:gd name="connsiteX21" fmla="*/ 392633 w 480182"/>
              <a:gd name="connsiteY21" fmla="*/ 583660 h 661481"/>
              <a:gd name="connsiteX22" fmla="*/ 382905 w 480182"/>
              <a:gd name="connsiteY22" fmla="*/ 612843 h 661481"/>
              <a:gd name="connsiteX23" fmla="*/ 353722 w 480182"/>
              <a:gd name="connsiteY23" fmla="*/ 632298 h 661481"/>
              <a:gd name="connsiteX24" fmla="*/ 334267 w 480182"/>
              <a:gd name="connsiteY24" fmla="*/ 651754 h 661481"/>
              <a:gd name="connsiteX25" fmla="*/ 305084 w 480182"/>
              <a:gd name="connsiteY25" fmla="*/ 661481 h 66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0182" h="661481">
                <a:moveTo>
                  <a:pt x="188352" y="642026"/>
                </a:moveTo>
                <a:cubicBezTo>
                  <a:pt x="172139" y="638783"/>
                  <a:pt x="153892" y="640805"/>
                  <a:pt x="139714" y="632298"/>
                </a:cubicBezTo>
                <a:cubicBezTo>
                  <a:pt x="120053" y="620501"/>
                  <a:pt x="110153" y="596378"/>
                  <a:pt x="91075" y="583660"/>
                </a:cubicBezTo>
                <a:lnTo>
                  <a:pt x="61892" y="564205"/>
                </a:lnTo>
                <a:cubicBezTo>
                  <a:pt x="31027" y="517906"/>
                  <a:pt x="49840" y="553216"/>
                  <a:pt x="32709" y="496111"/>
                </a:cubicBezTo>
                <a:cubicBezTo>
                  <a:pt x="26816" y="476468"/>
                  <a:pt x="13254" y="437745"/>
                  <a:pt x="13254" y="437745"/>
                </a:cubicBezTo>
                <a:cubicBezTo>
                  <a:pt x="-5877" y="303821"/>
                  <a:pt x="-2899" y="354256"/>
                  <a:pt x="13254" y="136188"/>
                </a:cubicBezTo>
                <a:cubicBezTo>
                  <a:pt x="14011" y="125962"/>
                  <a:pt x="18396" y="116176"/>
                  <a:pt x="22982" y="107005"/>
                </a:cubicBezTo>
                <a:cubicBezTo>
                  <a:pt x="28210" y="96548"/>
                  <a:pt x="37209" y="88279"/>
                  <a:pt x="42437" y="77822"/>
                </a:cubicBezTo>
                <a:cubicBezTo>
                  <a:pt x="59766" y="43164"/>
                  <a:pt x="39182" y="47923"/>
                  <a:pt x="81348" y="29183"/>
                </a:cubicBezTo>
                <a:cubicBezTo>
                  <a:pt x="100088" y="20854"/>
                  <a:pt x="120259" y="16213"/>
                  <a:pt x="139714" y="9728"/>
                </a:cubicBezTo>
                <a:lnTo>
                  <a:pt x="168897" y="0"/>
                </a:lnTo>
                <a:cubicBezTo>
                  <a:pt x="240233" y="3243"/>
                  <a:pt x="312780" y="-3758"/>
                  <a:pt x="382905" y="9728"/>
                </a:cubicBezTo>
                <a:cubicBezTo>
                  <a:pt x="400918" y="13192"/>
                  <a:pt x="421816" y="48639"/>
                  <a:pt x="421816" y="48639"/>
                </a:cubicBezTo>
                <a:cubicBezTo>
                  <a:pt x="425059" y="58367"/>
                  <a:pt x="426958" y="68651"/>
                  <a:pt x="431544" y="77822"/>
                </a:cubicBezTo>
                <a:cubicBezTo>
                  <a:pt x="436772" y="88279"/>
                  <a:pt x="446251" y="96321"/>
                  <a:pt x="450999" y="107005"/>
                </a:cubicBezTo>
                <a:cubicBezTo>
                  <a:pt x="459328" y="125745"/>
                  <a:pt x="463969" y="145916"/>
                  <a:pt x="470454" y="165371"/>
                </a:cubicBezTo>
                <a:lnTo>
                  <a:pt x="480182" y="194554"/>
                </a:lnTo>
                <a:cubicBezTo>
                  <a:pt x="476939" y="272375"/>
                  <a:pt x="478204" y="350515"/>
                  <a:pt x="470454" y="428017"/>
                </a:cubicBezTo>
                <a:cubicBezTo>
                  <a:pt x="468413" y="448423"/>
                  <a:pt x="465500" y="471882"/>
                  <a:pt x="450999" y="486383"/>
                </a:cubicBezTo>
                <a:lnTo>
                  <a:pt x="412088" y="525294"/>
                </a:lnTo>
                <a:lnTo>
                  <a:pt x="392633" y="583660"/>
                </a:lnTo>
                <a:cubicBezTo>
                  <a:pt x="389390" y="593388"/>
                  <a:pt x="391437" y="607155"/>
                  <a:pt x="382905" y="612843"/>
                </a:cubicBezTo>
                <a:cubicBezTo>
                  <a:pt x="373177" y="619328"/>
                  <a:pt x="362851" y="624995"/>
                  <a:pt x="353722" y="632298"/>
                </a:cubicBezTo>
                <a:cubicBezTo>
                  <a:pt x="346560" y="638027"/>
                  <a:pt x="342131" y="647035"/>
                  <a:pt x="334267" y="651754"/>
                </a:cubicBezTo>
                <a:cubicBezTo>
                  <a:pt x="325474" y="657030"/>
                  <a:pt x="305084" y="661481"/>
                  <a:pt x="305084" y="661481"/>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extBox 176"/>
          <p:cNvSpPr txBox="1"/>
          <p:nvPr/>
        </p:nvSpPr>
        <p:spPr>
          <a:xfrm>
            <a:off x="7645633" y="1191210"/>
            <a:ext cx="1008481" cy="523220"/>
          </a:xfrm>
          <a:prstGeom prst="rect">
            <a:avLst/>
          </a:prstGeom>
          <a:noFill/>
        </p:spPr>
        <p:txBody>
          <a:bodyPr wrap="none" rtlCol="0">
            <a:spAutoFit/>
          </a:bodyPr>
          <a:lstStyle/>
          <a:p>
            <a:r>
              <a:rPr lang="en-US" sz="1400" dirty="0" smtClean="0">
                <a:solidFill>
                  <a:srgbClr val="FF0000"/>
                </a:solidFill>
              </a:rPr>
              <a:t>LISTGAMES</a:t>
            </a:r>
          </a:p>
          <a:p>
            <a:r>
              <a:rPr lang="en-US" sz="1400" i="1" dirty="0" smtClean="0"/>
              <a:t>command</a:t>
            </a:r>
          </a:p>
        </p:txBody>
      </p:sp>
      <p:sp>
        <p:nvSpPr>
          <p:cNvPr id="2" name="Rectangle 1"/>
          <p:cNvSpPr/>
          <p:nvPr/>
        </p:nvSpPr>
        <p:spPr>
          <a:xfrm>
            <a:off x="8783634" y="5041054"/>
            <a:ext cx="3301276" cy="175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Adds box to handle INSURANCE and NOINSURANCE command (if dealer has Ace showing)</a:t>
            </a:r>
            <a:endParaRPr lang="en-US" sz="2400" b="1" dirty="0">
              <a:solidFill>
                <a:schemeClr val="tx1"/>
              </a:solidFill>
            </a:endParaRPr>
          </a:p>
        </p:txBody>
      </p:sp>
    </p:spTree>
    <p:extLst>
      <p:ext uri="{BB962C8B-B14F-4D97-AF65-F5344CB8AC3E}">
        <p14:creationId xmlns:p14="http://schemas.microsoft.com/office/powerpoint/2010/main" val="1421821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1451</Words>
  <Application>Microsoft Office PowerPoint</Application>
  <PresentationFormat>Widescreen</PresentationFormat>
  <Paragraphs>361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Blackjack DFA</vt:lpstr>
      <vt:lpstr>DFA Notes</vt:lpstr>
      <vt:lpstr>PowerPoint Presentation</vt:lpstr>
      <vt:lpstr>Classes/objects/records in the System</vt:lpstr>
      <vt:lpstr>(incomplete and rough) server algorithm for playing a game</vt:lpstr>
      <vt:lpstr>More Complex DFAs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dc:creator>
  <cp:lastModifiedBy>Jennifer</cp:lastModifiedBy>
  <cp:revision>49</cp:revision>
  <dcterms:created xsi:type="dcterms:W3CDTF">2013-04-27T12:17:57Z</dcterms:created>
  <dcterms:modified xsi:type="dcterms:W3CDTF">2013-05-14T01:24:48Z</dcterms:modified>
</cp:coreProperties>
</file>