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7" r:id="rId3"/>
    <p:sldId id="297" r:id="rId4"/>
    <p:sldId id="298" r:id="rId5"/>
    <p:sldId id="307" r:id="rId6"/>
    <p:sldId id="308" r:id="rId7"/>
    <p:sldId id="309" r:id="rId8"/>
    <p:sldId id="310" r:id="rId9"/>
    <p:sldId id="299" r:id="rId10"/>
    <p:sldId id="289" r:id="rId11"/>
    <p:sldId id="290" r:id="rId12"/>
    <p:sldId id="312" r:id="rId13"/>
    <p:sldId id="258" r:id="rId14"/>
    <p:sldId id="286" r:id="rId15"/>
    <p:sldId id="302" r:id="rId16"/>
    <p:sldId id="264" r:id="rId17"/>
    <p:sldId id="303" r:id="rId18"/>
    <p:sldId id="304" r:id="rId19"/>
    <p:sldId id="305" r:id="rId20"/>
    <p:sldId id="288" r:id="rId21"/>
    <p:sldId id="291" r:id="rId22"/>
    <p:sldId id="306" r:id="rId23"/>
    <p:sldId id="292" r:id="rId24"/>
    <p:sldId id="300" r:id="rId25"/>
    <p:sldId id="301" r:id="rId26"/>
    <p:sldId id="293" r:id="rId27"/>
    <p:sldId id="294" r:id="rId28"/>
    <p:sldId id="311" r:id="rId29"/>
    <p:sldId id="295" r:id="rId30"/>
    <p:sldId id="296" r:id="rId31"/>
    <p:sldId id="261" r:id="rId32"/>
    <p:sldId id="279" r:id="rId33"/>
    <p:sldId id="260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Sniglet" panose="020B0604020202020204" charset="0"/>
      <p:regular r:id="rId37"/>
    </p:embeddedFont>
    <p:embeddedFont>
      <p:font typeface="Walter Turncoat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63FFD4-E672-449D-8B61-4412C689D597}">
  <a:tblStyle styleId="{8D63FFD4-E672-449D-8B61-4412C689D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Clase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E4-4927-9F14-E3D452020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E4-4927-9F14-E3D452020A3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Vivo</c:v>
                </c:pt>
                <c:pt idx="1">
                  <c:v>Muerto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495</c:v>
                </c:pt>
                <c:pt idx="1">
                  <c:v>1451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9-4D4E-980A-1B2B4388A9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Clase 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Clate Train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FD-47EB-AA30-B98380049F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FD-47EB-AA30-B98380049F0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Vivo</c:v>
                </c:pt>
                <c:pt idx="1">
                  <c:v>Muerto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792</c:v>
                </c:pt>
                <c:pt idx="1">
                  <c:v>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C-417B-A66C-F7846B2B20C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Clase Test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A6-4F99-98A9-546D1B6622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A6-4F99-98A9-546D1B66222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Vivo</c:v>
                </c:pt>
                <c:pt idx="1">
                  <c:v>Muerto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3-4298-8402-B297B71706B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Tasa Acierto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E8-4D5F-908E-C78B23F624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E8-4D5F-908E-C78B23F624A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OK</c:v>
                </c:pt>
                <c:pt idx="1">
                  <c:v>NOK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660</c:v>
                </c:pt>
                <c:pt idx="1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0-46C4-BF36-86581F21024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86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721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hackernoon.com/what-is-a-decision-tree-in-machine-learning-15ce51dc445d" TargetMode="External"/><Relationship Id="rId3" Type="http://schemas.openxmlformats.org/officeDocument/2006/relationships/hyperlink" Target="https://www.geeksforgeeks.org/quick-sort/" TargetMode="External"/><Relationship Id="rId7" Type="http://schemas.openxmlformats.org/officeDocument/2006/relationships/hyperlink" Target="https://www.geeksforgeeks.org/decision-tree-introduction-examp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chinelearningmastery.com/implement-decision-tree-algorithm-scratch-python/" TargetMode="External"/><Relationship Id="rId5" Type="http://schemas.openxmlformats.org/officeDocument/2006/relationships/hyperlink" Target="http://ceur-ws.org/Vol-928/0013.pdf" TargetMode="External"/><Relationship Id="rId4" Type="http://schemas.openxmlformats.org/officeDocument/2006/relationships/hyperlink" Target="https://www.geeksforgeeks.org/quick-sort-vs-merge-sort/" TargetMode="External"/><Relationship Id="rId9" Type="http://schemas.openxmlformats.org/officeDocument/2006/relationships/hyperlink" Target="https://www.youtube.com/watch?v=eKD5gxPPeY0&amp;t=8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biixx/DecisionTre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371614" y="2197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</a:t>
            </a:r>
            <a:r>
              <a:rPr lang="es-ES" dirty="0" err="1"/>
              <a:t>ree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998501" y="290550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098485" y="155169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1"/>
          <p:cNvSpPr/>
          <p:nvPr/>
        </p:nvSpPr>
        <p:spPr>
          <a:xfrm>
            <a:off x="4783744" y="2269634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2C810B-DDF4-498C-A07B-30D070F0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65" y="478747"/>
            <a:ext cx="1905098" cy="1905098"/>
          </a:xfrm>
          <a:prstGeom prst="rect">
            <a:avLst/>
          </a:prstGeom>
        </p:spPr>
      </p:pic>
      <p:sp>
        <p:nvSpPr>
          <p:cNvPr id="16" name="Google Shape;350;p38">
            <a:extLst>
              <a:ext uri="{FF2B5EF4-FFF2-40B4-BE49-F238E27FC236}">
                <a16:creationId xmlns:a16="http://schemas.microsoft.com/office/drawing/2014/main" id="{C4D1E37E-4236-4F0F-9588-1FF6D80730FE}"/>
              </a:ext>
            </a:extLst>
          </p:cNvPr>
          <p:cNvSpPr/>
          <p:nvPr/>
        </p:nvSpPr>
        <p:spPr>
          <a:xfrm>
            <a:off x="7114444" y="2197718"/>
            <a:ext cx="870263" cy="1059938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8D39C3-3111-4C6C-A966-B2D3E9A31F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6" name="Google Shape;228;p27">
            <a:extLst>
              <a:ext uri="{FF2B5EF4-FFF2-40B4-BE49-F238E27FC236}">
                <a16:creationId xmlns:a16="http://schemas.microsoft.com/office/drawing/2014/main" id="{EA698F02-8940-464F-A643-2A52F29261D4}"/>
              </a:ext>
            </a:extLst>
          </p:cNvPr>
          <p:cNvSpPr/>
          <p:nvPr/>
        </p:nvSpPr>
        <p:spPr>
          <a:xfrm>
            <a:off x="4192821" y="17216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9;p27">
            <a:extLst>
              <a:ext uri="{FF2B5EF4-FFF2-40B4-BE49-F238E27FC236}">
                <a16:creationId xmlns:a16="http://schemas.microsoft.com/office/drawing/2014/main" id="{5215806A-2CE1-4FDB-9ADC-DE875B213963}"/>
              </a:ext>
            </a:extLst>
          </p:cNvPr>
          <p:cNvSpPr/>
          <p:nvPr/>
        </p:nvSpPr>
        <p:spPr>
          <a:xfrm>
            <a:off x="4325781" y="376690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30;p27">
            <a:extLst>
              <a:ext uri="{FF2B5EF4-FFF2-40B4-BE49-F238E27FC236}">
                <a16:creationId xmlns:a16="http://schemas.microsoft.com/office/drawing/2014/main" id="{FFD9E7E0-36A6-4DAA-B286-22CCDF0B0984}"/>
              </a:ext>
            </a:extLst>
          </p:cNvPr>
          <p:cNvSpPr/>
          <p:nvPr/>
        </p:nvSpPr>
        <p:spPr>
          <a:xfrm>
            <a:off x="670245" y="2039158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Google Shape;231;p27">
            <a:extLst>
              <a:ext uri="{FF2B5EF4-FFF2-40B4-BE49-F238E27FC236}">
                <a16:creationId xmlns:a16="http://schemas.microsoft.com/office/drawing/2014/main" id="{2E3E3DED-78A2-476F-BC7B-C5E2085DF865}"/>
              </a:ext>
            </a:extLst>
          </p:cNvPr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Fase Testeo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" name="Google Shape;232;p27">
            <a:extLst>
              <a:ext uri="{FF2B5EF4-FFF2-40B4-BE49-F238E27FC236}">
                <a16:creationId xmlns:a16="http://schemas.microsoft.com/office/drawing/2014/main" id="{B12D6CDD-09CE-4B37-92F7-22A3543D520C}"/>
              </a:ext>
            </a:extLst>
          </p:cNvPr>
          <p:cNvSpPr/>
          <p:nvPr/>
        </p:nvSpPr>
        <p:spPr>
          <a:xfrm>
            <a:off x="6867045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Análisis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Resultados</a:t>
            </a: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1" name="Google Shape;233;p27">
            <a:extLst>
              <a:ext uri="{FF2B5EF4-FFF2-40B4-BE49-F238E27FC236}">
                <a16:creationId xmlns:a16="http://schemas.microsoft.com/office/drawing/2014/main" id="{36BA9F05-AD2C-42EF-8E83-824B92AA05FE}"/>
              </a:ext>
            </a:extLst>
          </p:cNvPr>
          <p:cNvGrpSpPr/>
          <p:nvPr/>
        </p:nvGrpSpPr>
        <p:grpSpPr>
          <a:xfrm>
            <a:off x="2314741" y="2735580"/>
            <a:ext cx="1474707" cy="261861"/>
            <a:chOff x="2266178" y="2764475"/>
            <a:chExt cx="1792245" cy="232966"/>
          </a:xfrm>
        </p:grpSpPr>
        <p:sp>
          <p:nvSpPr>
            <p:cNvPr id="12" name="Google Shape;234;p27">
              <a:extLst>
                <a:ext uri="{FF2B5EF4-FFF2-40B4-BE49-F238E27FC236}">
                  <a16:creationId xmlns:a16="http://schemas.microsoft.com/office/drawing/2014/main" id="{4522313C-5ACE-44DE-94DE-933343EDF685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;p27">
              <a:extLst>
                <a:ext uri="{FF2B5EF4-FFF2-40B4-BE49-F238E27FC236}">
                  <a16:creationId xmlns:a16="http://schemas.microsoft.com/office/drawing/2014/main" id="{E4CFF085-D665-46E3-8C93-E8E3FD9FB189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36;p27">
            <a:extLst>
              <a:ext uri="{FF2B5EF4-FFF2-40B4-BE49-F238E27FC236}">
                <a16:creationId xmlns:a16="http://schemas.microsoft.com/office/drawing/2014/main" id="{EF6E4DF0-D7C0-483A-8FED-1F09F5101DB9}"/>
              </a:ext>
            </a:extLst>
          </p:cNvPr>
          <p:cNvGrpSpPr/>
          <p:nvPr/>
        </p:nvGrpSpPr>
        <p:grpSpPr>
          <a:xfrm>
            <a:off x="5354554" y="2735580"/>
            <a:ext cx="1610126" cy="288198"/>
            <a:chOff x="2266178" y="2764475"/>
            <a:chExt cx="1792245" cy="232966"/>
          </a:xfrm>
        </p:grpSpPr>
        <p:sp>
          <p:nvSpPr>
            <p:cNvPr id="15" name="Google Shape;237;p27">
              <a:extLst>
                <a:ext uri="{FF2B5EF4-FFF2-40B4-BE49-F238E27FC236}">
                  <a16:creationId xmlns:a16="http://schemas.microsoft.com/office/drawing/2014/main" id="{1BAAB2C4-E262-4CE7-BE36-FEBA79B3B9BC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8;p27">
              <a:extLst>
                <a:ext uri="{FF2B5EF4-FFF2-40B4-BE49-F238E27FC236}">
                  <a16:creationId xmlns:a16="http://schemas.microsoft.com/office/drawing/2014/main" id="{9CD7ECF5-F058-49D1-9204-928CB8A6A220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23970A-0EAB-4B4F-94C9-39FCDC8C19EC}"/>
              </a:ext>
            </a:extLst>
          </p:cNvPr>
          <p:cNvSpPr txBox="1"/>
          <p:nvPr/>
        </p:nvSpPr>
        <p:spPr>
          <a:xfrm>
            <a:off x="712472" y="2619348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Fase</a:t>
            </a: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 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Entrenamiento</a:t>
            </a:r>
            <a:endParaRPr lang="es-ES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5F1F51-38FC-492A-96A0-83F039334813}"/>
              </a:ext>
            </a:extLst>
          </p:cNvPr>
          <p:cNvSpPr txBox="1"/>
          <p:nvPr/>
        </p:nvSpPr>
        <p:spPr>
          <a:xfrm>
            <a:off x="2759645" y="1116697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Fases Árbol de decisión</a:t>
            </a:r>
          </a:p>
        </p:txBody>
      </p:sp>
    </p:spTree>
    <p:extLst>
      <p:ext uri="{BB962C8B-B14F-4D97-AF65-F5344CB8AC3E}">
        <p14:creationId xmlns:p14="http://schemas.microsoft.com/office/powerpoint/2010/main" val="130461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0A468-A08C-49A7-BBE4-8C6EE885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4040" y="1133944"/>
            <a:ext cx="5455920" cy="1082875"/>
          </a:xfrm>
        </p:spPr>
        <p:txBody>
          <a:bodyPr/>
          <a:lstStyle/>
          <a:p>
            <a:pPr algn="ctr"/>
            <a:r>
              <a:rPr lang="es-ES" dirty="0"/>
              <a:t>Input: datos de entrenamiento clasificados</a:t>
            </a:r>
          </a:p>
          <a:p>
            <a:pPr algn="ctr"/>
            <a:r>
              <a:rPr lang="es-ES" dirty="0"/>
              <a:t>Output: árbol de decisiones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20E5F5-0496-4F20-8CB1-FFD4A5DD5C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6" name="Google Shape;230;p27">
            <a:extLst>
              <a:ext uri="{FF2B5EF4-FFF2-40B4-BE49-F238E27FC236}">
                <a16:creationId xmlns:a16="http://schemas.microsoft.com/office/drawing/2014/main" id="{CD0FCAD4-5A9E-462D-A19B-6B2BA1464A7D}"/>
              </a:ext>
            </a:extLst>
          </p:cNvPr>
          <p:cNvSpPr/>
          <p:nvPr/>
        </p:nvSpPr>
        <p:spPr>
          <a:xfrm>
            <a:off x="677865" y="257175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Google Shape;231;p27">
            <a:extLst>
              <a:ext uri="{FF2B5EF4-FFF2-40B4-BE49-F238E27FC236}">
                <a16:creationId xmlns:a16="http://schemas.microsoft.com/office/drawing/2014/main" id="{C0E3F6B3-1BD3-4756-89BB-D58051C69FEA}"/>
              </a:ext>
            </a:extLst>
          </p:cNvPr>
          <p:cNvSpPr/>
          <p:nvPr/>
        </p:nvSpPr>
        <p:spPr>
          <a:xfrm>
            <a:off x="3737820" y="2598092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Google Shape;232;p27">
            <a:extLst>
              <a:ext uri="{FF2B5EF4-FFF2-40B4-BE49-F238E27FC236}">
                <a16:creationId xmlns:a16="http://schemas.microsoft.com/office/drawing/2014/main" id="{C3DA0ABE-894D-4307-BAD3-FA8A85D0E574}"/>
              </a:ext>
            </a:extLst>
          </p:cNvPr>
          <p:cNvSpPr/>
          <p:nvPr/>
        </p:nvSpPr>
        <p:spPr>
          <a:xfrm>
            <a:off x="6867809" y="2598092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9" name="Google Shape;233;p27">
            <a:extLst>
              <a:ext uri="{FF2B5EF4-FFF2-40B4-BE49-F238E27FC236}">
                <a16:creationId xmlns:a16="http://schemas.microsoft.com/office/drawing/2014/main" id="{0148F2F9-57D0-4F66-B7B6-20BB3ED6C9D3}"/>
              </a:ext>
            </a:extLst>
          </p:cNvPr>
          <p:cNvGrpSpPr/>
          <p:nvPr/>
        </p:nvGrpSpPr>
        <p:grpSpPr>
          <a:xfrm>
            <a:off x="2322361" y="3268172"/>
            <a:ext cx="1474707" cy="261861"/>
            <a:chOff x="2266178" y="2764475"/>
            <a:chExt cx="1792245" cy="232966"/>
          </a:xfrm>
        </p:grpSpPr>
        <p:sp>
          <p:nvSpPr>
            <p:cNvPr id="10" name="Google Shape;234;p27">
              <a:extLst>
                <a:ext uri="{FF2B5EF4-FFF2-40B4-BE49-F238E27FC236}">
                  <a16:creationId xmlns:a16="http://schemas.microsoft.com/office/drawing/2014/main" id="{EB60820E-8C71-48B4-B0F5-C38925FFD3A5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5;p27">
              <a:extLst>
                <a:ext uri="{FF2B5EF4-FFF2-40B4-BE49-F238E27FC236}">
                  <a16:creationId xmlns:a16="http://schemas.microsoft.com/office/drawing/2014/main" id="{23E1FD73-35F7-42C9-9DCC-CD8491B83756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36;p27">
            <a:extLst>
              <a:ext uri="{FF2B5EF4-FFF2-40B4-BE49-F238E27FC236}">
                <a16:creationId xmlns:a16="http://schemas.microsoft.com/office/drawing/2014/main" id="{10BFA596-FCDB-4856-99AC-279E7E93A8B8}"/>
              </a:ext>
            </a:extLst>
          </p:cNvPr>
          <p:cNvGrpSpPr/>
          <p:nvPr/>
        </p:nvGrpSpPr>
        <p:grpSpPr>
          <a:xfrm>
            <a:off x="5362174" y="3268172"/>
            <a:ext cx="1610126" cy="288198"/>
            <a:chOff x="2266178" y="2764475"/>
            <a:chExt cx="1792245" cy="232966"/>
          </a:xfrm>
        </p:grpSpPr>
        <p:sp>
          <p:nvSpPr>
            <p:cNvPr id="13" name="Google Shape;237;p27">
              <a:extLst>
                <a:ext uri="{FF2B5EF4-FFF2-40B4-BE49-F238E27FC236}">
                  <a16:creationId xmlns:a16="http://schemas.microsoft.com/office/drawing/2014/main" id="{71DE6AA4-8695-44FD-9F60-F86AC273AD9F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8;p27">
              <a:extLst>
                <a:ext uri="{FF2B5EF4-FFF2-40B4-BE49-F238E27FC236}">
                  <a16:creationId xmlns:a16="http://schemas.microsoft.com/office/drawing/2014/main" id="{8A010296-E670-4418-84CA-30BA049B5D9B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3506D8-4BCB-4B76-A669-37BFFC18C17C}"/>
              </a:ext>
            </a:extLst>
          </p:cNvPr>
          <p:cNvSpPr txBox="1"/>
          <p:nvPr/>
        </p:nvSpPr>
        <p:spPr>
          <a:xfrm>
            <a:off x="762319" y="2837860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Datos de 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Entrenamiento</a:t>
            </a:r>
            <a:endParaRPr lang="es-ES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6" name="Google Shape;354;p38">
            <a:extLst>
              <a:ext uri="{FF2B5EF4-FFF2-40B4-BE49-F238E27FC236}">
                <a16:creationId xmlns:a16="http://schemas.microsoft.com/office/drawing/2014/main" id="{644A0BCE-6D35-49E7-B988-513CE12EF9EF}"/>
              </a:ext>
            </a:extLst>
          </p:cNvPr>
          <p:cNvSpPr/>
          <p:nvPr/>
        </p:nvSpPr>
        <p:spPr>
          <a:xfrm>
            <a:off x="1335394" y="3530033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7C3CB4-25F2-42BF-A468-7A191A7675EF}"/>
              </a:ext>
            </a:extLst>
          </p:cNvPr>
          <p:cNvSpPr txBox="1"/>
          <p:nvPr/>
        </p:nvSpPr>
        <p:spPr>
          <a:xfrm>
            <a:off x="3915785" y="2847604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Fase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Entrenamiento</a:t>
            </a:r>
          </a:p>
        </p:txBody>
      </p:sp>
      <p:sp>
        <p:nvSpPr>
          <p:cNvPr id="18" name="Google Shape;390;p38">
            <a:extLst>
              <a:ext uri="{FF2B5EF4-FFF2-40B4-BE49-F238E27FC236}">
                <a16:creationId xmlns:a16="http://schemas.microsoft.com/office/drawing/2014/main" id="{8D0BA2D1-39F6-4C50-AFC4-21D8AB44D796}"/>
              </a:ext>
            </a:extLst>
          </p:cNvPr>
          <p:cNvSpPr/>
          <p:nvPr/>
        </p:nvSpPr>
        <p:spPr>
          <a:xfrm>
            <a:off x="4353132" y="3486574"/>
            <a:ext cx="452976" cy="426187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4134F7-EF0F-4ACF-8C92-B44B537A5BD6}"/>
              </a:ext>
            </a:extLst>
          </p:cNvPr>
          <p:cNvSpPr txBox="1"/>
          <p:nvPr/>
        </p:nvSpPr>
        <p:spPr>
          <a:xfrm>
            <a:off x="7197289" y="2809582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Árbol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Decisiones</a:t>
            </a:r>
          </a:p>
        </p:txBody>
      </p:sp>
      <p:sp>
        <p:nvSpPr>
          <p:cNvPr id="20" name="Google Shape;407;p38">
            <a:extLst>
              <a:ext uri="{FF2B5EF4-FFF2-40B4-BE49-F238E27FC236}">
                <a16:creationId xmlns:a16="http://schemas.microsoft.com/office/drawing/2014/main" id="{888CEF76-6A50-4FB8-AB07-16D2E823792E}"/>
              </a:ext>
            </a:extLst>
          </p:cNvPr>
          <p:cNvSpPr/>
          <p:nvPr/>
        </p:nvSpPr>
        <p:spPr>
          <a:xfrm>
            <a:off x="7528689" y="3399102"/>
            <a:ext cx="432062" cy="462406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82D053-DB11-4CB0-9516-FB24EF99095A}"/>
              </a:ext>
            </a:extLst>
          </p:cNvPr>
          <p:cNvSpPr txBox="1"/>
          <p:nvPr/>
        </p:nvSpPr>
        <p:spPr>
          <a:xfrm>
            <a:off x="2976050" y="48164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Fase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11498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B14FC-7A19-4093-8216-6D6DC549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356"/>
            <a:ext cx="9156000" cy="857400"/>
          </a:xfrm>
        </p:spPr>
        <p:txBody>
          <a:bodyPr/>
          <a:lstStyle/>
          <a:p>
            <a:r>
              <a:rPr lang="es-ES" dirty="0"/>
              <a:t>Información Nodo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D1D975-CC76-4DBB-889F-3608A4885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8B3BE5AD-8A09-4E7B-BA90-9980CFC94356}"/>
              </a:ext>
            </a:extLst>
          </p:cNvPr>
          <p:cNvSpPr/>
          <p:nvPr/>
        </p:nvSpPr>
        <p:spPr>
          <a:xfrm>
            <a:off x="1772421" y="1548293"/>
            <a:ext cx="335560" cy="1963024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87A8D5-AFF0-4C8C-ADE4-6843C7E624AA}"/>
              </a:ext>
            </a:extLst>
          </p:cNvPr>
          <p:cNvSpPr txBox="1"/>
          <p:nvPr/>
        </p:nvSpPr>
        <p:spPr>
          <a:xfrm>
            <a:off x="2029149" y="1744975"/>
            <a:ext cx="6348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Atributo: contiene el atributo por el que se va a dividir </a:t>
            </a:r>
          </a:p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Umbral del atributo: guarda el umbral de los atributos continuos</a:t>
            </a:r>
          </a:p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Clase: clase a la que pertenece el nodo</a:t>
            </a:r>
          </a:p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Hoja: indica que es hoja y por tanto, se ha tomado una decisión </a:t>
            </a:r>
          </a:p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Nodo Izquierda: dirección de memoria del nodo izquierdo</a:t>
            </a:r>
          </a:p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- Nodo Derecha: dirección de memoria del nodo derecho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34;p37">
                <a:extLst>
                  <a:ext uri="{FF2B5EF4-FFF2-40B4-BE49-F238E27FC236}">
                    <a16:creationId xmlns:a16="http://schemas.microsoft.com/office/drawing/2014/main" id="{306E5F2C-8562-4995-8D2D-948BBB25E290}"/>
                  </a:ext>
                </a:extLst>
              </p:cNvPr>
              <p:cNvSpPr/>
              <p:nvPr/>
            </p:nvSpPr>
            <p:spPr>
              <a:xfrm>
                <a:off x="989095" y="2163592"/>
                <a:ext cx="685064" cy="673737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11" name="Google Shape;334;p37">
                <a:extLst>
                  <a:ext uri="{FF2B5EF4-FFF2-40B4-BE49-F238E27FC236}">
                    <a16:creationId xmlns:a16="http://schemas.microsoft.com/office/drawing/2014/main" id="{306E5F2C-8562-4995-8D2D-948BBB25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5" y="2163592"/>
                <a:ext cx="685064" cy="673737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8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B19B9C4-B12A-431F-98AE-323A2FDF6C77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/>
              <a:t>Almacenamiento de Datos</a:t>
            </a:r>
            <a:endParaRPr lang="es-ES" dirty="0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2A2C6C5C-8F64-42E3-A0BD-5B91D733F156}"/>
              </a:ext>
            </a:extLst>
          </p:cNvPr>
          <p:cNvSpPr/>
          <p:nvPr/>
        </p:nvSpPr>
        <p:spPr>
          <a:xfrm rot="5400000">
            <a:off x="5140509" y="1461537"/>
            <a:ext cx="449181" cy="538604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DF5E13-3C54-4CBF-91A8-F0E44E94242D}"/>
              </a:ext>
            </a:extLst>
          </p:cNvPr>
          <p:cNvSpPr txBox="1"/>
          <p:nvPr/>
        </p:nvSpPr>
        <p:spPr>
          <a:xfrm>
            <a:off x="4223600" y="4489591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Sniglet" panose="020B0604020202020204" charset="0"/>
              </a:rPr>
              <a:t>Numero de Atributos + 1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1268007-42B9-413E-B68B-DFA757C6329B}"/>
              </a:ext>
            </a:extLst>
          </p:cNvPr>
          <p:cNvSpPr/>
          <p:nvPr/>
        </p:nvSpPr>
        <p:spPr>
          <a:xfrm>
            <a:off x="740122" y="1026160"/>
            <a:ext cx="369115" cy="2735146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C7C5BC-3561-4208-9D47-07D248B08743}"/>
              </a:ext>
            </a:extLst>
          </p:cNvPr>
          <p:cNvSpPr txBox="1"/>
          <p:nvPr/>
        </p:nvSpPr>
        <p:spPr>
          <a:xfrm rot="16200000">
            <a:off x="-547280" y="2072925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Sniglet" panose="020B0604020202020204" charset="0"/>
              </a:rPr>
              <a:t>Numero de filas + 1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2666DDB-B68C-4B6E-82DC-24DACF499A08}"/>
              </a:ext>
            </a:extLst>
          </p:cNvPr>
          <p:cNvSpPr txBox="1"/>
          <p:nvPr/>
        </p:nvSpPr>
        <p:spPr>
          <a:xfrm>
            <a:off x="420067" y="4286883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Sniglet" panose="020B0604020202020204" charset="0"/>
              </a:rPr>
              <a:t>Numero de filas = 7 </a:t>
            </a:r>
          </a:p>
          <a:p>
            <a:r>
              <a:rPr lang="es-ES" b="1" dirty="0">
                <a:solidFill>
                  <a:schemeClr val="bg1"/>
                </a:solidFill>
                <a:latin typeface="Sniglet" panose="020B0604020202020204" charset="0"/>
              </a:rPr>
              <a:t>Numero de atributos = 4</a:t>
            </a:r>
          </a:p>
        </p:txBody>
      </p:sp>
      <p:sp>
        <p:nvSpPr>
          <p:cNvPr id="25" name="Google Shape;335;p37">
            <a:extLst>
              <a:ext uri="{FF2B5EF4-FFF2-40B4-BE49-F238E27FC236}">
                <a16:creationId xmlns:a16="http://schemas.microsoft.com/office/drawing/2014/main" id="{99752F89-2748-4026-9029-676218D4A432}"/>
              </a:ext>
            </a:extLst>
          </p:cNvPr>
          <p:cNvSpPr/>
          <p:nvPr/>
        </p:nvSpPr>
        <p:spPr>
          <a:xfrm>
            <a:off x="227749" y="4211901"/>
            <a:ext cx="2368734" cy="69426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72BD73-F37B-4ADE-A914-D1BD673E69AA}"/>
              </a:ext>
            </a:extLst>
          </p:cNvPr>
          <p:cNvSpPr txBox="1"/>
          <p:nvPr/>
        </p:nvSpPr>
        <p:spPr>
          <a:xfrm>
            <a:off x="2475406" y="123362"/>
            <a:ext cx="396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Almacenamiento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Google Shape;175;p23">
                <a:extLst>
                  <a:ext uri="{FF2B5EF4-FFF2-40B4-BE49-F238E27FC236}">
                    <a16:creationId xmlns:a16="http://schemas.microsoft.com/office/drawing/2014/main" id="{99BC22D0-E3E7-42A9-95F5-6A280F48C8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6216916"/>
                  </p:ext>
                </p:extLst>
              </p:nvPr>
            </p:nvGraphicFramePr>
            <p:xfrm>
              <a:off x="1566394" y="660008"/>
              <a:ext cx="6507756" cy="3136167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10846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Google Shape;175;p23">
                <a:extLst>
                  <a:ext uri="{FF2B5EF4-FFF2-40B4-BE49-F238E27FC236}">
                    <a16:creationId xmlns:a16="http://schemas.microsoft.com/office/drawing/2014/main" id="{99BC22D0-E3E7-42A9-95F5-6A280F48C8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6216916"/>
                  </p:ext>
                </p:extLst>
              </p:nvPr>
            </p:nvGraphicFramePr>
            <p:xfrm>
              <a:off x="1566394" y="660008"/>
              <a:ext cx="6507756" cy="3136167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10846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846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3371" t="-10526" r="-407303" b="-8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202235" t="-10526" r="-305028" b="-8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303933" t="-10526" r="-206742" b="-8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403933" t="-10526" r="-106742" b="-8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E273D7-D420-48AA-BD74-AC595C9B0A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oogle Shape;175;p23">
                <a:extLst>
                  <a:ext uri="{FF2B5EF4-FFF2-40B4-BE49-F238E27FC236}">
                    <a16:creationId xmlns:a16="http://schemas.microsoft.com/office/drawing/2014/main" id="{ABE013CA-0F99-4EDE-888F-49E335C8E5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5154872"/>
                  </p:ext>
                </p:extLst>
              </p:nvPr>
            </p:nvGraphicFramePr>
            <p:xfrm>
              <a:off x="304800" y="1337310"/>
              <a:ext cx="4084320" cy="246888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oogle Shape;175;p23">
                <a:extLst>
                  <a:ext uri="{FF2B5EF4-FFF2-40B4-BE49-F238E27FC236}">
                    <a16:creationId xmlns:a16="http://schemas.microsoft.com/office/drawing/2014/main" id="{ABE013CA-0F99-4EDE-888F-49E335C8E5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5154872"/>
                  </p:ext>
                </p:extLst>
              </p:nvPr>
            </p:nvGraphicFramePr>
            <p:xfrm>
              <a:off x="304800" y="1337310"/>
              <a:ext cx="4084320" cy="246888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7207" t="-13333" r="-414414" b="-8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5357" t="-13333" r="-310714" b="-8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305357" t="-13333" r="-210714" b="-8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409009" t="-13333" r="-112613" b="-8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4064E7CA-1DA4-4021-ACE6-67B3731B8A19}"/>
                  </a:ext>
                </a:extLst>
              </p:cNvPr>
              <p:cNvSpPr/>
              <p:nvPr/>
            </p:nvSpPr>
            <p:spPr>
              <a:xfrm>
                <a:off x="4480532" y="2229881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4064E7CA-1DA4-4021-ACE6-67B3731B8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32" y="2229881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330;p37">
            <a:extLst>
              <a:ext uri="{FF2B5EF4-FFF2-40B4-BE49-F238E27FC236}">
                <a16:creationId xmlns:a16="http://schemas.microsoft.com/office/drawing/2014/main" id="{7602E570-29F0-44A1-90B5-603137B70F00}"/>
              </a:ext>
            </a:extLst>
          </p:cNvPr>
          <p:cNvGrpSpPr/>
          <p:nvPr/>
        </p:nvGrpSpPr>
        <p:grpSpPr>
          <a:xfrm rot="19733349">
            <a:off x="4870791" y="1767515"/>
            <a:ext cx="799177" cy="317070"/>
            <a:chOff x="271125" y="812725"/>
            <a:chExt cx="766525" cy="221725"/>
          </a:xfrm>
        </p:grpSpPr>
        <p:sp>
          <p:nvSpPr>
            <p:cNvPr id="11" name="Google Shape;331;p37">
              <a:extLst>
                <a:ext uri="{FF2B5EF4-FFF2-40B4-BE49-F238E27FC236}">
                  <a16:creationId xmlns:a16="http://schemas.microsoft.com/office/drawing/2014/main" id="{5BE32DE4-A17E-4675-BFB3-ED8768E15432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2;p37">
              <a:extLst>
                <a:ext uri="{FF2B5EF4-FFF2-40B4-BE49-F238E27FC236}">
                  <a16:creationId xmlns:a16="http://schemas.microsoft.com/office/drawing/2014/main" id="{A8EE7CDC-D636-4600-9137-6B7C9294CF44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30;p37">
            <a:extLst>
              <a:ext uri="{FF2B5EF4-FFF2-40B4-BE49-F238E27FC236}">
                <a16:creationId xmlns:a16="http://schemas.microsoft.com/office/drawing/2014/main" id="{51329E37-2798-40BE-8999-314C88968E02}"/>
              </a:ext>
            </a:extLst>
          </p:cNvPr>
          <p:cNvGrpSpPr/>
          <p:nvPr/>
        </p:nvGrpSpPr>
        <p:grpSpPr>
          <a:xfrm rot="1470680" flipV="1">
            <a:off x="4899368" y="2853586"/>
            <a:ext cx="826717" cy="357513"/>
            <a:chOff x="271125" y="812725"/>
            <a:chExt cx="766525" cy="221725"/>
          </a:xfrm>
        </p:grpSpPr>
        <p:sp>
          <p:nvSpPr>
            <p:cNvPr id="14" name="Google Shape;331;p37">
              <a:extLst>
                <a:ext uri="{FF2B5EF4-FFF2-40B4-BE49-F238E27FC236}">
                  <a16:creationId xmlns:a16="http://schemas.microsoft.com/office/drawing/2014/main" id="{1B47B4FB-AEB5-4E05-9ACA-5DE95F333C4D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2;p37">
              <a:extLst>
                <a:ext uri="{FF2B5EF4-FFF2-40B4-BE49-F238E27FC236}">
                  <a16:creationId xmlns:a16="http://schemas.microsoft.com/office/drawing/2014/main" id="{393D8737-254F-4EC6-BACA-147D89E7C898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Google Shape;175;p23">
                <a:extLst>
                  <a:ext uri="{FF2B5EF4-FFF2-40B4-BE49-F238E27FC236}">
                    <a16:creationId xmlns:a16="http://schemas.microsoft.com/office/drawing/2014/main" id="{E764D224-DA0B-402A-98A0-D195881FCD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1530914"/>
                  </p:ext>
                </p:extLst>
              </p:nvPr>
            </p:nvGraphicFramePr>
            <p:xfrm>
              <a:off x="5894520" y="426719"/>
              <a:ext cx="3014995" cy="2014736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2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Google Shape;175;p23">
                <a:extLst>
                  <a:ext uri="{FF2B5EF4-FFF2-40B4-BE49-F238E27FC236}">
                    <a16:creationId xmlns:a16="http://schemas.microsoft.com/office/drawing/2014/main" id="{E764D224-DA0B-402A-98A0-D195881FCDF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91530914"/>
                  </p:ext>
                </p:extLst>
              </p:nvPr>
            </p:nvGraphicFramePr>
            <p:xfrm>
              <a:off x="5894520" y="426719"/>
              <a:ext cx="3014995" cy="2014736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06061" t="-11321" r="-314141" b="-55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04000" t="-11321" r="-211000" b="-55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307071" t="-11321" r="-113131" b="-55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oogle Shape;175;p23">
                <a:extLst>
                  <a:ext uri="{FF2B5EF4-FFF2-40B4-BE49-F238E27FC236}">
                    <a16:creationId xmlns:a16="http://schemas.microsoft.com/office/drawing/2014/main" id="{3077654E-938C-45BE-9AF8-64B754C21C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79657840"/>
                  </p:ext>
                </p:extLst>
              </p:nvPr>
            </p:nvGraphicFramePr>
            <p:xfrm>
              <a:off x="5894520" y="2679644"/>
              <a:ext cx="3014995" cy="2253092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2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1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2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5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7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08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oogle Shape;175;p23">
                <a:extLst>
                  <a:ext uri="{FF2B5EF4-FFF2-40B4-BE49-F238E27FC236}">
                    <a16:creationId xmlns:a16="http://schemas.microsoft.com/office/drawing/2014/main" id="{3077654E-938C-45BE-9AF8-64B754C21C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79657840"/>
                  </p:ext>
                </p:extLst>
              </p:nvPr>
            </p:nvGraphicFramePr>
            <p:xfrm>
              <a:off x="5894520" y="2679644"/>
              <a:ext cx="3014995" cy="2253092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2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106061" t="-11111" r="-314141" b="-6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204000" t="-11111" r="-211000" b="-6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7071" t="-11111" r="-113131" b="-6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98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1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2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5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  <a:tr h="3983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7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083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F32A886-A387-4AC5-B261-2B077CD1B6DB}"/>
              </a:ext>
            </a:extLst>
          </p:cNvPr>
          <p:cNvSpPr txBox="1"/>
          <p:nvPr/>
        </p:nvSpPr>
        <p:spPr>
          <a:xfrm rot="19463261">
            <a:off x="4918647" y="169084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CA9E8F-7BCB-407F-92F5-9EA1A591574A}"/>
              </a:ext>
            </a:extLst>
          </p:cNvPr>
          <p:cNvSpPr txBox="1"/>
          <p:nvPr/>
        </p:nvSpPr>
        <p:spPr>
          <a:xfrm rot="1828111">
            <a:off x="4929776" y="294655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FAE74CC-C2C4-4E1F-84FE-D606AD1E5FC3}"/>
              </a:ext>
            </a:extLst>
          </p:cNvPr>
          <p:cNvSpPr txBox="1"/>
          <p:nvPr/>
        </p:nvSpPr>
        <p:spPr>
          <a:xfrm>
            <a:off x="843203" y="21175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Atributos Discretos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691B6B-DADC-4931-BB07-872F659A043C}"/>
              </a:ext>
            </a:extLst>
          </p:cNvPr>
          <p:cNvSpPr txBox="1"/>
          <p:nvPr/>
        </p:nvSpPr>
        <p:spPr>
          <a:xfrm>
            <a:off x="304800" y="3977641"/>
            <a:ext cx="4175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Se elimina las filas que no coincidan con el valor del atributo y la columna del atributo. De esta forma, evitamos que el atributo pueda volver a ser utilizado.</a:t>
            </a:r>
          </a:p>
        </p:txBody>
      </p:sp>
      <p:grpSp>
        <p:nvGrpSpPr>
          <p:cNvPr id="19" name="Google Shape;327;p37">
            <a:extLst>
              <a:ext uri="{FF2B5EF4-FFF2-40B4-BE49-F238E27FC236}">
                <a16:creationId xmlns:a16="http://schemas.microsoft.com/office/drawing/2014/main" id="{347F0F81-A5E2-4C72-B4A8-E9B7E5071432}"/>
              </a:ext>
            </a:extLst>
          </p:cNvPr>
          <p:cNvGrpSpPr/>
          <p:nvPr/>
        </p:nvGrpSpPr>
        <p:grpSpPr>
          <a:xfrm rot="12457838">
            <a:off x="1351004" y="599657"/>
            <a:ext cx="778733" cy="801888"/>
            <a:chOff x="1113100" y="2199475"/>
            <a:chExt cx="801900" cy="709925"/>
          </a:xfrm>
        </p:grpSpPr>
        <p:sp>
          <p:nvSpPr>
            <p:cNvPr id="20" name="Google Shape;328;p37">
              <a:extLst>
                <a:ext uri="{FF2B5EF4-FFF2-40B4-BE49-F238E27FC236}">
                  <a16:creationId xmlns:a16="http://schemas.microsoft.com/office/drawing/2014/main" id="{DB8B7F37-0AE7-435C-A7C9-853CED8531EF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;p37">
              <a:extLst>
                <a:ext uri="{FF2B5EF4-FFF2-40B4-BE49-F238E27FC236}">
                  <a16:creationId xmlns:a16="http://schemas.microsoft.com/office/drawing/2014/main" id="{4BCD3D20-09A1-4926-AE10-F75837DAAE68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63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992C0-6E48-45C1-BD2D-3C11474E0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67F290BF-C979-4EBB-B4D8-DD87D5EA03A1}"/>
              </a:ext>
            </a:extLst>
          </p:cNvPr>
          <p:cNvSpPr txBox="1">
            <a:spLocks/>
          </p:cNvSpPr>
          <p:nvPr/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fld id="{00000000-1234-1234-1234-123412341234}" type="slidenum">
              <a:rPr lang="es-ES" smtClean="0"/>
              <a:pPr/>
              <a:t>15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6FFB7C80-EFD9-4AD4-BEE2-1FAC5F7EA9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8911374"/>
                  </p:ext>
                </p:extLst>
              </p:nvPr>
            </p:nvGraphicFramePr>
            <p:xfrm>
              <a:off x="344647" y="989346"/>
              <a:ext cx="3824154" cy="268224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373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0.73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0.00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0.12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0.45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6FFB7C80-EFD9-4AD4-BEE2-1FAC5F7EA9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8911374"/>
                  </p:ext>
                </p:extLst>
              </p:nvPr>
            </p:nvGraphicFramePr>
            <p:xfrm>
              <a:off x="344647" y="989346"/>
              <a:ext cx="3824154" cy="268224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373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7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6731" t="-13333" r="-415385" b="-9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4762" t="-13333" r="-311429" b="-9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304762" t="-13333" r="-211429" b="-9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408654" t="-13333" r="-113462" b="-9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0.73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0.00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0.12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0.45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B6376FA4-F882-441F-B9A2-813F21463B40}"/>
                  </a:ext>
                </a:extLst>
              </p:cNvPr>
              <p:cNvSpPr/>
              <p:nvPr/>
            </p:nvSpPr>
            <p:spPr>
              <a:xfrm>
                <a:off x="4235119" y="2271646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B6376FA4-F882-441F-B9A2-813F21463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19" y="2271646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oogle Shape;330;p37">
            <a:extLst>
              <a:ext uri="{FF2B5EF4-FFF2-40B4-BE49-F238E27FC236}">
                <a16:creationId xmlns:a16="http://schemas.microsoft.com/office/drawing/2014/main" id="{CF89BC95-9EDA-4AC5-B9B4-F29FD0B10106}"/>
              </a:ext>
            </a:extLst>
          </p:cNvPr>
          <p:cNvGrpSpPr/>
          <p:nvPr/>
        </p:nvGrpSpPr>
        <p:grpSpPr>
          <a:xfrm rot="19733349">
            <a:off x="4602894" y="1894761"/>
            <a:ext cx="799177" cy="317070"/>
            <a:chOff x="271125" y="812725"/>
            <a:chExt cx="766525" cy="221725"/>
          </a:xfrm>
        </p:grpSpPr>
        <p:sp>
          <p:nvSpPr>
            <p:cNvPr id="9" name="Google Shape;331;p37">
              <a:extLst>
                <a:ext uri="{FF2B5EF4-FFF2-40B4-BE49-F238E27FC236}">
                  <a16:creationId xmlns:a16="http://schemas.microsoft.com/office/drawing/2014/main" id="{3F0FF756-38AD-457E-A7E4-E841FEAA4EC6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7">
              <a:extLst>
                <a:ext uri="{FF2B5EF4-FFF2-40B4-BE49-F238E27FC236}">
                  <a16:creationId xmlns:a16="http://schemas.microsoft.com/office/drawing/2014/main" id="{1011BEEE-4F78-4FDA-9AFA-A263FFEDAF03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30;p37">
            <a:extLst>
              <a:ext uri="{FF2B5EF4-FFF2-40B4-BE49-F238E27FC236}">
                <a16:creationId xmlns:a16="http://schemas.microsoft.com/office/drawing/2014/main" id="{F8F4C42D-5129-458B-9256-6687C9EDCA2F}"/>
              </a:ext>
            </a:extLst>
          </p:cNvPr>
          <p:cNvGrpSpPr/>
          <p:nvPr/>
        </p:nvGrpSpPr>
        <p:grpSpPr>
          <a:xfrm rot="1470680" flipV="1">
            <a:off x="4600040" y="2894779"/>
            <a:ext cx="826717" cy="357513"/>
            <a:chOff x="271125" y="812725"/>
            <a:chExt cx="766525" cy="221725"/>
          </a:xfrm>
        </p:grpSpPr>
        <p:sp>
          <p:nvSpPr>
            <p:cNvPr id="12" name="Google Shape;331;p37">
              <a:extLst>
                <a:ext uri="{FF2B5EF4-FFF2-40B4-BE49-F238E27FC236}">
                  <a16:creationId xmlns:a16="http://schemas.microsoft.com/office/drawing/2014/main" id="{90739A53-8640-4D5E-820A-0EA472E9162C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37">
              <a:extLst>
                <a:ext uri="{FF2B5EF4-FFF2-40B4-BE49-F238E27FC236}">
                  <a16:creationId xmlns:a16="http://schemas.microsoft.com/office/drawing/2014/main" id="{66E7BA44-E58F-45F7-8FA1-6B2A5E172EC7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E980CE-2F88-44B7-AA22-0FF28F6644E8}"/>
              </a:ext>
            </a:extLst>
          </p:cNvPr>
          <p:cNvSpPr txBox="1"/>
          <p:nvPr/>
        </p:nvSpPr>
        <p:spPr>
          <a:xfrm rot="19463261">
            <a:off x="4459051" y="1848824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&lt; = 0.5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B113C48-D99D-4656-8DEC-F0858D620D55}"/>
              </a:ext>
            </a:extLst>
          </p:cNvPr>
          <p:cNvSpPr txBox="1"/>
          <p:nvPr/>
        </p:nvSpPr>
        <p:spPr>
          <a:xfrm rot="1828111">
            <a:off x="4483322" y="298422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&gt; 0.5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97333F-447A-4EE7-B1AA-611D8D09145A}"/>
              </a:ext>
            </a:extLst>
          </p:cNvPr>
          <p:cNvSpPr txBox="1"/>
          <p:nvPr/>
        </p:nvSpPr>
        <p:spPr>
          <a:xfrm>
            <a:off x="832203" y="206587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Walter Turncoat" panose="020B0604020202020204" charset="0"/>
              </a:rPr>
              <a:t>Atributos Continuos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Google Shape;175;p23">
                <a:extLst>
                  <a:ext uri="{FF2B5EF4-FFF2-40B4-BE49-F238E27FC236}">
                    <a16:creationId xmlns:a16="http://schemas.microsoft.com/office/drawing/2014/main" id="{84885EF2-163D-460F-B0C8-60F782D45A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6684411"/>
                  </p:ext>
                </p:extLst>
              </p:nvPr>
            </p:nvGraphicFramePr>
            <p:xfrm>
              <a:off x="5472123" y="406642"/>
              <a:ext cx="3454483" cy="2000567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19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5756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510988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589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44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6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2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370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0.00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0.12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7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0.45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Google Shape;175;p23">
                <a:extLst>
                  <a:ext uri="{FF2B5EF4-FFF2-40B4-BE49-F238E27FC236}">
                    <a16:creationId xmlns:a16="http://schemas.microsoft.com/office/drawing/2014/main" id="{84885EF2-163D-460F-B0C8-60F782D45A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6684411"/>
                  </p:ext>
                </p:extLst>
              </p:nvPr>
            </p:nvGraphicFramePr>
            <p:xfrm>
              <a:off x="5472123" y="406642"/>
              <a:ext cx="3454483" cy="2000567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197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5756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510988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589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44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6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30120" t="-11111" r="-47590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27381" t="-11111" r="-37023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54630" t="-11111" r="-18796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440230" t="-11111" r="-13333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22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0.37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370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0.00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  <a:tr h="3268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6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0.12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7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7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0.45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Google Shape;175;p23">
                <a:extLst>
                  <a:ext uri="{FF2B5EF4-FFF2-40B4-BE49-F238E27FC236}">
                    <a16:creationId xmlns:a16="http://schemas.microsoft.com/office/drawing/2014/main" id="{042ABD0B-0956-4C16-A54B-C03DA9D6AD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0112142"/>
                  </p:ext>
                </p:extLst>
              </p:nvPr>
            </p:nvGraphicFramePr>
            <p:xfrm>
              <a:off x="5529750" y="3009292"/>
              <a:ext cx="3452384" cy="146304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373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204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55133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11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67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0.73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Google Shape;175;p23">
                <a:extLst>
                  <a:ext uri="{FF2B5EF4-FFF2-40B4-BE49-F238E27FC236}">
                    <a16:creationId xmlns:a16="http://schemas.microsoft.com/office/drawing/2014/main" id="{042ABD0B-0956-4C16-A54B-C03DA9D6AD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30112142"/>
                  </p:ext>
                </p:extLst>
              </p:nvPr>
            </p:nvGraphicFramePr>
            <p:xfrm>
              <a:off x="5529750" y="3009292"/>
              <a:ext cx="3452384" cy="146304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373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204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55133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11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67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140000" t="-13333" r="-492500" b="-4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213333" t="-13333" r="-337778" b="-4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279208" t="-13333" r="-200990" b="-4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435227" t="-13333" r="-130682" b="-45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0.73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4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5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0.6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Google Shape;335;p37">
            <a:extLst>
              <a:ext uri="{FF2B5EF4-FFF2-40B4-BE49-F238E27FC236}">
                <a16:creationId xmlns:a16="http://schemas.microsoft.com/office/drawing/2014/main" id="{782B2914-1F6D-4D38-8579-0B36E700B288}"/>
              </a:ext>
            </a:extLst>
          </p:cNvPr>
          <p:cNvSpPr/>
          <p:nvPr/>
        </p:nvSpPr>
        <p:spPr>
          <a:xfrm>
            <a:off x="3671878" y="265273"/>
            <a:ext cx="1419354" cy="47334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Umbral = 0.5</a:t>
            </a:r>
            <a:endParaRPr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A86F06-9E45-4177-A10B-EA0F6CC22BD9}"/>
              </a:ext>
            </a:extLst>
          </p:cNvPr>
          <p:cNvSpPr txBox="1"/>
          <p:nvPr/>
        </p:nvSpPr>
        <p:spPr>
          <a:xfrm>
            <a:off x="291974" y="4054235"/>
            <a:ext cx="4153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Se eliminan las filas que estén por debajo / encima del umbral de el atributo continuo. Por tanto, el atributo puede volver a ser utilizado.</a:t>
            </a:r>
          </a:p>
          <a:p>
            <a:endParaRPr lang="es-ES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grpSp>
        <p:nvGrpSpPr>
          <p:cNvPr id="22" name="Google Shape;327;p37">
            <a:extLst>
              <a:ext uri="{FF2B5EF4-FFF2-40B4-BE49-F238E27FC236}">
                <a16:creationId xmlns:a16="http://schemas.microsoft.com/office/drawing/2014/main" id="{BCABFC06-F640-4733-8012-089D7BECF6D9}"/>
              </a:ext>
            </a:extLst>
          </p:cNvPr>
          <p:cNvGrpSpPr/>
          <p:nvPr/>
        </p:nvGrpSpPr>
        <p:grpSpPr>
          <a:xfrm rot="8674590" flipH="1">
            <a:off x="1954436" y="493680"/>
            <a:ext cx="604575" cy="633824"/>
            <a:chOff x="1113100" y="2199475"/>
            <a:chExt cx="801900" cy="709925"/>
          </a:xfrm>
        </p:grpSpPr>
        <p:sp>
          <p:nvSpPr>
            <p:cNvPr id="24" name="Google Shape;328;p37">
              <a:extLst>
                <a:ext uri="{FF2B5EF4-FFF2-40B4-BE49-F238E27FC236}">
                  <a16:creationId xmlns:a16="http://schemas.microsoft.com/office/drawing/2014/main" id="{7D6D7F22-18B1-4ECF-8CE5-3625B7C2CF44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;p37">
              <a:extLst>
                <a:ext uri="{FF2B5EF4-FFF2-40B4-BE49-F238E27FC236}">
                  <a16:creationId xmlns:a16="http://schemas.microsoft.com/office/drawing/2014/main" id="{DDA752C2-B00A-4002-9132-3841A7CBB413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63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00" y="108644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Heurística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Google Shape;132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926158"/>
                <a:ext cx="2631900" cy="14648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s-ES" dirty="0"/>
                  <a:t>Entropía</a:t>
                </a: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𝐶𝑙𝑎𝑠𝑒𝑠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2" name="Google Shape;132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26158"/>
                <a:ext cx="2631900" cy="146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Google Shape;133;p19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223963" y="1926158"/>
                <a:ext cx="2631900" cy="2733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Ganancia Informacion</a:t>
                </a: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" dirty="0"/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ES" b="0" dirty="0">
                  <a:latin typeface="Walter Turncoat" panose="020B0604020202020204" charset="0"/>
                </a:endParaRP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s-ES" dirty="0">
                  <a:latin typeface="Walter Turncoat" panose="020B0604020202020204" charset="0"/>
                </a:endParaRP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𝐶𝑙𝑎𝑠𝑒𝑠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b="0" dirty="0">
                  <a:latin typeface="Walter Turncoat" panose="020B0604020202020204" charset="0"/>
                </a:endParaRP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s-ES" dirty="0">
                  <a:latin typeface="Walter Turncoat" panose="020B0604020202020204" charset="0"/>
                </a:endParaRP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𝑃𝑎𝑟𝑡</m:t>
                          </m:r>
                        </m:sup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𝑛𝑜𝑑𝑜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latin typeface="Walter Turncoat" panose="020B0604020202020204" charset="0"/>
                </a:endParaRPr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s-ES" dirty="0"/>
              </a:p>
              <a:p>
                <a:pPr marL="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3" name="Google Shape;13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223963" y="1926158"/>
                <a:ext cx="2631900" cy="273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1926158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Ratio Ganancia</a:t>
            </a:r>
          </a:p>
          <a:p>
            <a:pPr marL="0" indent="0" algn="ctr">
              <a:buNone/>
            </a:pPr>
            <a:r>
              <a:rPr lang="es-ES" dirty="0"/>
              <a:t>No ha sido utiliza puesto que se ha utilizado un árbol de decisiones binario, es decir, siempre dividimos en dos ramas y por tanto, el ratio de ganancia no aporta información relevante a la hora de tomar decisiones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61" y="28125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E18FA-6137-4253-8BE2-F054142E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0" y="879101"/>
            <a:ext cx="9156000" cy="692737"/>
          </a:xfrm>
        </p:spPr>
        <p:txBody>
          <a:bodyPr/>
          <a:lstStyle/>
          <a:p>
            <a:r>
              <a:rPr lang="es-ES" dirty="0"/>
              <a:t>Discretización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09EF3-12DF-4908-9D2C-18BCE5BF6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aphicFrame>
        <p:nvGraphicFramePr>
          <p:cNvPr id="15" name="Google Shape;175;p23">
            <a:extLst>
              <a:ext uri="{FF2B5EF4-FFF2-40B4-BE49-F238E27FC236}">
                <a16:creationId xmlns:a16="http://schemas.microsoft.com/office/drawing/2014/main" id="{A5C8F1C8-4B2A-4C98-AEA7-9B4B3FF41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609543"/>
              </p:ext>
            </p:extLst>
          </p:nvPr>
        </p:nvGraphicFramePr>
        <p:xfrm>
          <a:off x="695885" y="1664929"/>
          <a:ext cx="7752230" cy="931070"/>
        </p:xfrm>
        <a:graphic>
          <a:graphicData uri="http://schemas.openxmlformats.org/drawingml/2006/table">
            <a:tbl>
              <a:tblPr>
                <a:noFill/>
                <a:tableStyleId>{8D63FFD4-E672-449D-8B61-4412C689D597}</a:tableStyleId>
              </a:tblPr>
              <a:tblGrid>
                <a:gridCol w="775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790651930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76661815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66321750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1345157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927553679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4279978181"/>
                    </a:ext>
                  </a:extLst>
                </a:gridCol>
              </a:tblGrid>
              <a:tr h="46553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Atributo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9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35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Clase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C4100AA-7E20-431C-9F53-521961FF8A5A}"/>
                  </a:ext>
                </a:extLst>
              </p:cNvPr>
              <p:cNvSpPr txBox="1"/>
              <p:nvPr/>
            </p:nvSpPr>
            <p:spPr>
              <a:xfrm>
                <a:off x="222091" y="2899756"/>
                <a:ext cx="869981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Para ordenar sea ha elegido utilizar Quicksort debido a que ofrece ventajas en cuestiones de memoria</a:t>
                </a:r>
              </a:p>
              <a:p>
                <a:pPr algn="ctr"/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 respecto a </a:t>
                </a:r>
                <a:r>
                  <a:rPr lang="es-ES" dirty="0" err="1">
                    <a:solidFill>
                      <a:schemeClr val="bg1"/>
                    </a:solidFill>
                    <a:latin typeface="Sniglet" panose="020B0604020202020204" charset="0"/>
                  </a:rPr>
                  <a:t>Mergesort</a:t>
                </a:r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 además de que la complejidad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 es fácilmente evitable si se escoge el pivote</a:t>
                </a:r>
              </a:p>
              <a:p>
                <a:pPr algn="ctr"/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Correctamente. La implementación utilizada ha sido cogida de la pagina </a:t>
                </a:r>
                <a:r>
                  <a:rPr lang="es-ES" dirty="0" err="1">
                    <a:solidFill>
                      <a:schemeClr val="bg1"/>
                    </a:solidFill>
                    <a:latin typeface="Sniglet" panose="020B0604020202020204" charset="0"/>
                  </a:rPr>
                  <a:t>Geeksforgeeks</a:t>
                </a:r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(bibliografía) puesto</a:t>
                </a:r>
              </a:p>
              <a:p>
                <a:pPr algn="ctr"/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que la implementación es profesional y que el objetivo del trabajo era otro. Dicha implementación ha sido </a:t>
                </a:r>
              </a:p>
              <a:p>
                <a:pPr algn="ctr"/>
                <a:r>
                  <a:rPr lang="es-ES" dirty="0">
                    <a:solidFill>
                      <a:schemeClr val="bg1"/>
                    </a:solidFill>
                    <a:latin typeface="Sniglet" panose="020B0604020202020204" charset="0"/>
                  </a:rPr>
                  <a:t>adecuada por nosotros para integrada de forma correcta a nuestro trabajo.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C4100AA-7E20-431C-9F53-521961FF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1" y="2899756"/>
                <a:ext cx="8699818" cy="1169551"/>
              </a:xfrm>
              <a:prstGeom prst="rect">
                <a:avLst/>
              </a:prstGeom>
              <a:blipFill>
                <a:blip r:embed="rId2"/>
                <a:stretch>
                  <a:fillRect t="-1042" b="-41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387;p38">
            <a:extLst>
              <a:ext uri="{FF2B5EF4-FFF2-40B4-BE49-F238E27FC236}">
                <a16:creationId xmlns:a16="http://schemas.microsoft.com/office/drawing/2014/main" id="{CCBE5136-F740-47ED-95F1-A048DDE92DEC}"/>
              </a:ext>
            </a:extLst>
          </p:cNvPr>
          <p:cNvSpPr/>
          <p:nvPr/>
        </p:nvSpPr>
        <p:spPr>
          <a:xfrm>
            <a:off x="4411851" y="420277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5;p19">
            <a:extLst>
              <a:ext uri="{FF2B5EF4-FFF2-40B4-BE49-F238E27FC236}">
                <a16:creationId xmlns:a16="http://schemas.microsoft.com/office/drawing/2014/main" id="{F305A1F2-6954-4BE6-A502-5303A0806061}"/>
              </a:ext>
            </a:extLst>
          </p:cNvPr>
          <p:cNvSpPr/>
          <p:nvPr/>
        </p:nvSpPr>
        <p:spPr>
          <a:xfrm>
            <a:off x="4234753" y="130403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48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A62AA-19AE-458B-B408-11B93A90A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Google Shape;175;p23">
            <a:extLst>
              <a:ext uri="{FF2B5EF4-FFF2-40B4-BE49-F238E27FC236}">
                <a16:creationId xmlns:a16="http://schemas.microsoft.com/office/drawing/2014/main" id="{227FA696-271B-45F3-8F1C-E98E8BCFB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440510"/>
              </p:ext>
            </p:extLst>
          </p:nvPr>
        </p:nvGraphicFramePr>
        <p:xfrm>
          <a:off x="620355" y="1067125"/>
          <a:ext cx="7752230" cy="1398354"/>
        </p:xfrm>
        <a:graphic>
          <a:graphicData uri="http://schemas.openxmlformats.org/drawingml/2006/table">
            <a:tbl>
              <a:tblPr>
                <a:noFill/>
                <a:tableStyleId>{8D63FFD4-E672-449D-8B61-4412C689D597}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790651930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76661815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66321750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1345157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927553679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4279978181"/>
                    </a:ext>
                  </a:extLst>
                </a:gridCol>
              </a:tblGrid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Index</a:t>
                      </a:r>
                      <a:endParaRPr lang="es-ES" dirty="0">
                        <a:solidFill>
                          <a:schemeClr val="bg1"/>
                        </a:solidFill>
                        <a:latin typeface="Sniglet" panose="020B0604020202020204" charset="0"/>
                      </a:endParaRP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5542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Atributo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9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14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Clase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404;p38">
            <a:extLst>
              <a:ext uri="{FF2B5EF4-FFF2-40B4-BE49-F238E27FC236}">
                <a16:creationId xmlns:a16="http://schemas.microsoft.com/office/drawing/2014/main" id="{8DBA0739-1821-435A-A278-F10635027CB7}"/>
              </a:ext>
            </a:extLst>
          </p:cNvPr>
          <p:cNvSpPr/>
          <p:nvPr/>
        </p:nvSpPr>
        <p:spPr>
          <a:xfrm>
            <a:off x="3217172" y="32714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A33E11-901D-4606-BF5B-31BCFD5DEE08}"/>
              </a:ext>
            </a:extLst>
          </p:cNvPr>
          <p:cNvSpPr txBox="1"/>
          <p:nvPr/>
        </p:nvSpPr>
        <p:spPr>
          <a:xfrm>
            <a:off x="3742285" y="3020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  <a:latin typeface="Walter Turncoat" panose="020B0604020202020204" charset="0"/>
              </a:rPr>
              <a:t>QuickSort</a:t>
            </a:r>
            <a:endParaRPr lang="es-ES" sz="24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6B63EB8-23E5-46BC-BEA9-B6106C0CB580}"/>
                  </a:ext>
                </a:extLst>
              </p:cNvPr>
              <p:cNvSpPr txBox="1"/>
              <p:nvPr/>
            </p:nvSpPr>
            <p:spPr>
              <a:xfrm>
                <a:off x="221840" y="2852464"/>
                <a:ext cx="8700320" cy="4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</a:rPr>
                  <a:t>- E(4)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=0.671 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6B63EB8-23E5-46BC-BEA9-B6106C0C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0" y="2852464"/>
                <a:ext cx="8700320" cy="473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6840C-65E2-40CA-97F7-FECE5EAD3232}"/>
                  </a:ext>
                </a:extLst>
              </p:cNvPr>
              <p:cNvSpPr txBox="1"/>
              <p:nvPr/>
            </p:nvSpPr>
            <p:spPr>
              <a:xfrm>
                <a:off x="221840" y="3450992"/>
                <a:ext cx="8700320" cy="4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</a:rPr>
                  <a:t>- E(9)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=0.978 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8536840C-65E2-40CA-97F7-FECE5EAD3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0" y="3450992"/>
                <a:ext cx="8700320" cy="473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8385D-8767-45B3-80FD-C227AC46E21A}"/>
                  </a:ext>
                </a:extLst>
              </p:cNvPr>
              <p:cNvSpPr txBox="1"/>
              <p:nvPr/>
            </p:nvSpPr>
            <p:spPr>
              <a:xfrm>
                <a:off x="221840" y="4049520"/>
                <a:ext cx="8700320" cy="47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</a:rPr>
                  <a:t>- E(14)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=0.765 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8385D-8767-45B3-80FD-C227AC46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40" y="4049520"/>
                <a:ext cx="8700320" cy="473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0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CAC44-9155-4098-9C99-D4BE36A68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aphicFrame>
        <p:nvGraphicFramePr>
          <p:cNvPr id="7" name="Google Shape;175;p23">
            <a:extLst>
              <a:ext uri="{FF2B5EF4-FFF2-40B4-BE49-F238E27FC236}">
                <a16:creationId xmlns:a16="http://schemas.microsoft.com/office/drawing/2014/main" id="{B340E844-4986-4ADD-BED0-4C5663311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304303"/>
              </p:ext>
            </p:extLst>
          </p:nvPr>
        </p:nvGraphicFramePr>
        <p:xfrm>
          <a:off x="1516444" y="563065"/>
          <a:ext cx="3985764" cy="1245698"/>
        </p:xfrm>
        <a:graphic>
          <a:graphicData uri="http://schemas.openxmlformats.org/drawingml/2006/table">
            <a:tbl>
              <a:tblPr>
                <a:noFill/>
                <a:tableStyleId>{8D63FFD4-E672-449D-8B61-4412C689D597}</a:tableStyleId>
              </a:tblPr>
              <a:tblGrid>
                <a:gridCol w="99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849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Index</a:t>
                      </a:r>
                      <a:endParaRPr lang="es-ES" dirty="0">
                        <a:solidFill>
                          <a:schemeClr val="bg1"/>
                        </a:solidFill>
                        <a:latin typeface="Sniglet" panose="020B0604020202020204" charset="0"/>
                      </a:endParaRP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4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Entropía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E(4)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E(9)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E(14)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99FC098-CBBF-4ECB-9FAC-AE7E1E012FEB}"/>
              </a:ext>
            </a:extLst>
          </p:cNvPr>
          <p:cNvSpPr txBox="1"/>
          <p:nvPr/>
        </p:nvSpPr>
        <p:spPr>
          <a:xfrm>
            <a:off x="437029" y="101275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Sniglet" panose="020B0604020202020204" charset="0"/>
              </a:rPr>
              <a:t>MAX</a:t>
            </a:r>
          </a:p>
        </p:txBody>
      </p:sp>
      <p:sp>
        <p:nvSpPr>
          <p:cNvPr id="9" name="Abrir corchete 8">
            <a:extLst>
              <a:ext uri="{FF2B5EF4-FFF2-40B4-BE49-F238E27FC236}">
                <a16:creationId xmlns:a16="http://schemas.microsoft.com/office/drawing/2014/main" id="{00A6FBB7-2FFF-4262-912F-A647D8B5CDE3}"/>
              </a:ext>
            </a:extLst>
          </p:cNvPr>
          <p:cNvSpPr/>
          <p:nvPr/>
        </p:nvSpPr>
        <p:spPr>
          <a:xfrm>
            <a:off x="1180267" y="410135"/>
            <a:ext cx="94129" cy="1532965"/>
          </a:xfrm>
          <a:prstGeom prst="leftBracke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corchete 9">
            <a:extLst>
              <a:ext uri="{FF2B5EF4-FFF2-40B4-BE49-F238E27FC236}">
                <a16:creationId xmlns:a16="http://schemas.microsoft.com/office/drawing/2014/main" id="{C7DA5D91-C1A5-42AA-B648-EF66248780ED}"/>
              </a:ext>
            </a:extLst>
          </p:cNvPr>
          <p:cNvSpPr/>
          <p:nvPr/>
        </p:nvSpPr>
        <p:spPr>
          <a:xfrm>
            <a:off x="5744256" y="410135"/>
            <a:ext cx="45719" cy="1532965"/>
          </a:xfrm>
          <a:prstGeom prst="rightBracke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 igual a 10">
            <a:extLst>
              <a:ext uri="{FF2B5EF4-FFF2-40B4-BE49-F238E27FC236}">
                <a16:creationId xmlns:a16="http://schemas.microsoft.com/office/drawing/2014/main" id="{3BB53099-3826-4871-AD27-3A9488E5E026}"/>
              </a:ext>
            </a:extLst>
          </p:cNvPr>
          <p:cNvSpPr/>
          <p:nvPr/>
        </p:nvSpPr>
        <p:spPr>
          <a:xfrm>
            <a:off x="5926119" y="728714"/>
            <a:ext cx="914400" cy="91440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35;p37">
                <a:extLst>
                  <a:ext uri="{FF2B5EF4-FFF2-40B4-BE49-F238E27FC236}">
                    <a16:creationId xmlns:a16="http://schemas.microsoft.com/office/drawing/2014/main" id="{FF7AFCD2-5BDE-4A5B-B197-D84845C37C07}"/>
                  </a:ext>
                </a:extLst>
              </p:cNvPr>
              <p:cNvSpPr/>
              <p:nvPr/>
            </p:nvSpPr>
            <p:spPr>
              <a:xfrm>
                <a:off x="6959455" y="857218"/>
                <a:ext cx="1747516" cy="711180"/>
              </a:xfrm>
              <a:custGeom>
                <a:avLst/>
                <a:gdLst/>
                <a:ahLst/>
                <a:cxnLst/>
                <a:rect l="l" t="t" r="r" b="b"/>
                <a:pathLst>
                  <a:path w="65189" h="62358" extrusionOk="0">
                    <a:moveTo>
                      <a:pt x="40283" y="1525"/>
                    </a:move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39811" y="1604"/>
                    </a:lnTo>
                    <a:lnTo>
                      <a:pt x="40283" y="1525"/>
                    </a:lnTo>
                    <a:close/>
                    <a:moveTo>
                      <a:pt x="22547" y="1793"/>
                    </a:moveTo>
                    <a:lnTo>
                      <a:pt x="22359" y="1887"/>
                    </a:lnTo>
                    <a:lnTo>
                      <a:pt x="21981" y="2359"/>
                    </a:lnTo>
                    <a:lnTo>
                      <a:pt x="24057" y="1981"/>
                    </a:lnTo>
                    <a:lnTo>
                      <a:pt x="23208" y="2076"/>
                    </a:lnTo>
                    <a:lnTo>
                      <a:pt x="22925" y="1981"/>
                    </a:lnTo>
                    <a:lnTo>
                      <a:pt x="22642" y="1887"/>
                    </a:lnTo>
                    <a:lnTo>
                      <a:pt x="22642" y="1793"/>
                    </a:lnTo>
                    <a:close/>
                    <a:moveTo>
                      <a:pt x="64528" y="13585"/>
                    </a:moveTo>
                    <a:lnTo>
                      <a:pt x="64528" y="13679"/>
                    </a:lnTo>
                    <a:lnTo>
                      <a:pt x="64551" y="13679"/>
                    </a:lnTo>
                    <a:lnTo>
                      <a:pt x="64528" y="13585"/>
                    </a:lnTo>
                    <a:close/>
                    <a:moveTo>
                      <a:pt x="33868" y="58678"/>
                    </a:moveTo>
                    <a:lnTo>
                      <a:pt x="34057" y="58772"/>
                    </a:lnTo>
                    <a:lnTo>
                      <a:pt x="34057" y="58772"/>
                    </a:lnTo>
                    <a:lnTo>
                      <a:pt x="33962" y="58678"/>
                    </a:lnTo>
                    <a:close/>
                    <a:moveTo>
                      <a:pt x="30849" y="58678"/>
                    </a:moveTo>
                    <a:lnTo>
                      <a:pt x="30943" y="58772"/>
                    </a:lnTo>
                    <a:lnTo>
                      <a:pt x="30283" y="58867"/>
                    </a:lnTo>
                    <a:lnTo>
                      <a:pt x="30472" y="58772"/>
                    </a:lnTo>
                    <a:lnTo>
                      <a:pt x="30849" y="58678"/>
                    </a:lnTo>
                    <a:close/>
                    <a:moveTo>
                      <a:pt x="32264" y="59056"/>
                    </a:moveTo>
                    <a:lnTo>
                      <a:pt x="33113" y="59244"/>
                    </a:lnTo>
                    <a:lnTo>
                      <a:pt x="31698" y="59339"/>
                    </a:lnTo>
                    <a:lnTo>
                      <a:pt x="31415" y="59339"/>
                    </a:lnTo>
                    <a:lnTo>
                      <a:pt x="32264" y="59056"/>
                    </a:lnTo>
                    <a:close/>
                    <a:moveTo>
                      <a:pt x="60849" y="0"/>
                    </a:moveTo>
                    <a:lnTo>
                      <a:pt x="58679" y="95"/>
                    </a:lnTo>
                    <a:lnTo>
                      <a:pt x="56792" y="189"/>
                    </a:lnTo>
                    <a:lnTo>
                      <a:pt x="58584" y="378"/>
                    </a:lnTo>
                    <a:lnTo>
                      <a:pt x="58301" y="189"/>
                    </a:lnTo>
                    <a:lnTo>
                      <a:pt x="59151" y="378"/>
                    </a:lnTo>
                    <a:lnTo>
                      <a:pt x="58679" y="472"/>
                    </a:lnTo>
                    <a:lnTo>
                      <a:pt x="58018" y="472"/>
                    </a:lnTo>
                    <a:lnTo>
                      <a:pt x="56792" y="283"/>
                    </a:lnTo>
                    <a:lnTo>
                      <a:pt x="55943" y="283"/>
                    </a:lnTo>
                    <a:lnTo>
                      <a:pt x="54528" y="378"/>
                    </a:lnTo>
                    <a:lnTo>
                      <a:pt x="50660" y="378"/>
                    </a:lnTo>
                    <a:lnTo>
                      <a:pt x="48585" y="472"/>
                    </a:lnTo>
                    <a:lnTo>
                      <a:pt x="46226" y="472"/>
                    </a:lnTo>
                    <a:lnTo>
                      <a:pt x="43868" y="283"/>
                    </a:lnTo>
                    <a:lnTo>
                      <a:pt x="44056" y="472"/>
                    </a:lnTo>
                    <a:lnTo>
                      <a:pt x="44339" y="472"/>
                    </a:lnTo>
                    <a:lnTo>
                      <a:pt x="43396" y="661"/>
                    </a:lnTo>
                    <a:lnTo>
                      <a:pt x="42170" y="849"/>
                    </a:lnTo>
                    <a:lnTo>
                      <a:pt x="40849" y="755"/>
                    </a:lnTo>
                    <a:lnTo>
                      <a:pt x="40377" y="661"/>
                    </a:lnTo>
                    <a:lnTo>
                      <a:pt x="39906" y="566"/>
                    </a:lnTo>
                    <a:lnTo>
                      <a:pt x="39717" y="566"/>
                    </a:lnTo>
                    <a:lnTo>
                      <a:pt x="38207" y="661"/>
                    </a:lnTo>
                    <a:lnTo>
                      <a:pt x="36509" y="944"/>
                    </a:lnTo>
                    <a:lnTo>
                      <a:pt x="34906" y="1132"/>
                    </a:lnTo>
                    <a:lnTo>
                      <a:pt x="33585" y="1132"/>
                    </a:lnTo>
                    <a:lnTo>
                      <a:pt x="33962" y="1038"/>
                    </a:lnTo>
                    <a:lnTo>
                      <a:pt x="33774" y="944"/>
                    </a:lnTo>
                    <a:lnTo>
                      <a:pt x="33396" y="944"/>
                    </a:lnTo>
                    <a:lnTo>
                      <a:pt x="32453" y="1038"/>
                    </a:lnTo>
                    <a:lnTo>
                      <a:pt x="30283" y="1321"/>
                    </a:lnTo>
                    <a:lnTo>
                      <a:pt x="30472" y="1415"/>
                    </a:lnTo>
                    <a:lnTo>
                      <a:pt x="30566" y="1510"/>
                    </a:lnTo>
                    <a:lnTo>
                      <a:pt x="29151" y="1604"/>
                    </a:lnTo>
                    <a:lnTo>
                      <a:pt x="29057" y="1698"/>
                    </a:lnTo>
                    <a:lnTo>
                      <a:pt x="29717" y="1698"/>
                    </a:lnTo>
                    <a:lnTo>
                      <a:pt x="28208" y="1793"/>
                    </a:lnTo>
                    <a:lnTo>
                      <a:pt x="27547" y="1793"/>
                    </a:lnTo>
                    <a:lnTo>
                      <a:pt x="27642" y="1698"/>
                    </a:lnTo>
                    <a:lnTo>
                      <a:pt x="28585" y="1510"/>
                    </a:lnTo>
                    <a:lnTo>
                      <a:pt x="27736" y="1604"/>
                    </a:lnTo>
                    <a:lnTo>
                      <a:pt x="26887" y="1698"/>
                    </a:lnTo>
                    <a:lnTo>
                      <a:pt x="26038" y="1698"/>
                    </a:lnTo>
                    <a:lnTo>
                      <a:pt x="25189" y="1793"/>
                    </a:lnTo>
                    <a:lnTo>
                      <a:pt x="25189" y="1793"/>
                    </a:lnTo>
                    <a:lnTo>
                      <a:pt x="25755" y="1698"/>
                    </a:lnTo>
                    <a:lnTo>
                      <a:pt x="24906" y="1793"/>
                    </a:lnTo>
                    <a:lnTo>
                      <a:pt x="24057" y="1981"/>
                    </a:lnTo>
                    <a:lnTo>
                      <a:pt x="25094" y="1887"/>
                    </a:lnTo>
                    <a:lnTo>
                      <a:pt x="26132" y="1981"/>
                    </a:lnTo>
                    <a:lnTo>
                      <a:pt x="24906" y="2264"/>
                    </a:lnTo>
                    <a:lnTo>
                      <a:pt x="23585" y="2359"/>
                    </a:lnTo>
                    <a:lnTo>
                      <a:pt x="23585" y="2453"/>
                    </a:lnTo>
                    <a:lnTo>
                      <a:pt x="23585" y="2547"/>
                    </a:lnTo>
                    <a:lnTo>
                      <a:pt x="25566" y="2359"/>
                    </a:lnTo>
                    <a:lnTo>
                      <a:pt x="27547" y="2264"/>
                    </a:lnTo>
                    <a:lnTo>
                      <a:pt x="29434" y="1981"/>
                    </a:lnTo>
                    <a:lnTo>
                      <a:pt x="30377" y="1793"/>
                    </a:lnTo>
                    <a:lnTo>
                      <a:pt x="31321" y="1604"/>
                    </a:lnTo>
                    <a:lnTo>
                      <a:pt x="30472" y="1887"/>
                    </a:lnTo>
                    <a:lnTo>
                      <a:pt x="30660" y="1981"/>
                    </a:lnTo>
                    <a:lnTo>
                      <a:pt x="31038" y="2076"/>
                    </a:lnTo>
                    <a:lnTo>
                      <a:pt x="31981" y="2170"/>
                    </a:lnTo>
                    <a:lnTo>
                      <a:pt x="33302" y="2170"/>
                    </a:lnTo>
                    <a:lnTo>
                      <a:pt x="34717" y="2076"/>
                    </a:lnTo>
                    <a:lnTo>
                      <a:pt x="37075" y="1887"/>
                    </a:lnTo>
                    <a:lnTo>
                      <a:pt x="37830" y="1793"/>
                    </a:lnTo>
                    <a:lnTo>
                      <a:pt x="37924" y="1698"/>
                    </a:lnTo>
                    <a:lnTo>
                      <a:pt x="38868" y="1604"/>
                    </a:lnTo>
                    <a:lnTo>
                      <a:pt x="38962" y="1510"/>
                    </a:lnTo>
                    <a:lnTo>
                      <a:pt x="38868" y="1510"/>
                    </a:lnTo>
                    <a:lnTo>
                      <a:pt x="38113" y="1415"/>
                    </a:lnTo>
                    <a:lnTo>
                      <a:pt x="40000" y="1510"/>
                    </a:lnTo>
                    <a:lnTo>
                      <a:pt x="38868" y="1604"/>
                    </a:ln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40094" y="1510"/>
                    </a:lnTo>
                    <a:lnTo>
                      <a:pt x="40377" y="1510"/>
                    </a:lnTo>
                    <a:lnTo>
                      <a:pt x="40283" y="1525"/>
                    </a:lnTo>
                    <a:lnTo>
                      <a:pt x="40283" y="1525"/>
                    </a:lnTo>
                    <a:lnTo>
                      <a:pt x="40566" y="1510"/>
                    </a:lnTo>
                    <a:lnTo>
                      <a:pt x="41509" y="1604"/>
                    </a:lnTo>
                    <a:lnTo>
                      <a:pt x="44151" y="1415"/>
                    </a:lnTo>
                    <a:lnTo>
                      <a:pt x="45000" y="1321"/>
                    </a:lnTo>
                    <a:lnTo>
                      <a:pt x="44434" y="1321"/>
                    </a:lnTo>
                    <a:lnTo>
                      <a:pt x="45188" y="1132"/>
                    </a:lnTo>
                    <a:lnTo>
                      <a:pt x="45660" y="1227"/>
                    </a:lnTo>
                    <a:lnTo>
                      <a:pt x="45755" y="1227"/>
                    </a:lnTo>
                    <a:lnTo>
                      <a:pt x="45755" y="1321"/>
                    </a:lnTo>
                    <a:lnTo>
                      <a:pt x="45377" y="1321"/>
                    </a:lnTo>
                    <a:lnTo>
                      <a:pt x="46038" y="1415"/>
                    </a:lnTo>
                    <a:lnTo>
                      <a:pt x="46792" y="1321"/>
                    </a:lnTo>
                    <a:lnTo>
                      <a:pt x="46792" y="1227"/>
                    </a:lnTo>
                    <a:lnTo>
                      <a:pt x="46981" y="1321"/>
                    </a:lnTo>
                    <a:lnTo>
                      <a:pt x="47547" y="1321"/>
                    </a:lnTo>
                    <a:lnTo>
                      <a:pt x="47358" y="1510"/>
                    </a:lnTo>
                    <a:lnTo>
                      <a:pt x="46981" y="1510"/>
                    </a:lnTo>
                    <a:lnTo>
                      <a:pt x="46792" y="1415"/>
                    </a:lnTo>
                    <a:lnTo>
                      <a:pt x="43868" y="1698"/>
                    </a:lnTo>
                    <a:lnTo>
                      <a:pt x="45566" y="1698"/>
                    </a:lnTo>
                    <a:lnTo>
                      <a:pt x="47264" y="1604"/>
                    </a:lnTo>
                    <a:lnTo>
                      <a:pt x="50566" y="1321"/>
                    </a:lnTo>
                    <a:lnTo>
                      <a:pt x="52169" y="1227"/>
                    </a:lnTo>
                    <a:lnTo>
                      <a:pt x="55471" y="1227"/>
                    </a:lnTo>
                    <a:lnTo>
                      <a:pt x="57075" y="1415"/>
                    </a:lnTo>
                    <a:lnTo>
                      <a:pt x="56603" y="1321"/>
                    </a:lnTo>
                    <a:lnTo>
                      <a:pt x="56509" y="1227"/>
                    </a:lnTo>
                    <a:lnTo>
                      <a:pt x="57264" y="1132"/>
                    </a:lnTo>
                    <a:lnTo>
                      <a:pt x="58396" y="1227"/>
                    </a:lnTo>
                    <a:lnTo>
                      <a:pt x="58773" y="1227"/>
                    </a:lnTo>
                    <a:lnTo>
                      <a:pt x="58962" y="1321"/>
                    </a:lnTo>
                    <a:lnTo>
                      <a:pt x="59905" y="1321"/>
                    </a:lnTo>
                    <a:lnTo>
                      <a:pt x="61037" y="1510"/>
                    </a:lnTo>
                    <a:lnTo>
                      <a:pt x="61603" y="1698"/>
                    </a:lnTo>
                    <a:lnTo>
                      <a:pt x="62075" y="1887"/>
                    </a:lnTo>
                    <a:lnTo>
                      <a:pt x="62452" y="2076"/>
                    </a:lnTo>
                    <a:lnTo>
                      <a:pt x="62547" y="2359"/>
                    </a:lnTo>
                    <a:lnTo>
                      <a:pt x="62641" y="4528"/>
                    </a:lnTo>
                    <a:lnTo>
                      <a:pt x="62641" y="8113"/>
                    </a:lnTo>
                    <a:lnTo>
                      <a:pt x="62547" y="17547"/>
                    </a:lnTo>
                    <a:lnTo>
                      <a:pt x="62547" y="22547"/>
                    </a:lnTo>
                    <a:lnTo>
                      <a:pt x="62641" y="27075"/>
                    </a:lnTo>
                    <a:lnTo>
                      <a:pt x="62830" y="30849"/>
                    </a:lnTo>
                    <a:lnTo>
                      <a:pt x="62924" y="32169"/>
                    </a:lnTo>
                    <a:lnTo>
                      <a:pt x="63113" y="33207"/>
                    </a:lnTo>
                    <a:lnTo>
                      <a:pt x="63113" y="34528"/>
                    </a:lnTo>
                    <a:lnTo>
                      <a:pt x="63207" y="35943"/>
                    </a:lnTo>
                    <a:lnTo>
                      <a:pt x="63207" y="36886"/>
                    </a:lnTo>
                    <a:lnTo>
                      <a:pt x="63113" y="38396"/>
                    </a:lnTo>
                    <a:lnTo>
                      <a:pt x="62830" y="42358"/>
                    </a:lnTo>
                    <a:lnTo>
                      <a:pt x="62547" y="46509"/>
                    </a:lnTo>
                    <a:lnTo>
                      <a:pt x="62452" y="48207"/>
                    </a:lnTo>
                    <a:lnTo>
                      <a:pt x="62547" y="49527"/>
                    </a:lnTo>
                    <a:lnTo>
                      <a:pt x="62547" y="51131"/>
                    </a:lnTo>
                    <a:lnTo>
                      <a:pt x="62547" y="52735"/>
                    </a:lnTo>
                    <a:lnTo>
                      <a:pt x="62358" y="53584"/>
                    </a:lnTo>
                    <a:lnTo>
                      <a:pt x="62264" y="54339"/>
                    </a:lnTo>
                    <a:lnTo>
                      <a:pt x="61981" y="55093"/>
                    </a:lnTo>
                    <a:lnTo>
                      <a:pt x="61603" y="55754"/>
                    </a:lnTo>
                    <a:lnTo>
                      <a:pt x="61792" y="55754"/>
                    </a:lnTo>
                    <a:lnTo>
                      <a:pt x="61886" y="55565"/>
                    </a:lnTo>
                    <a:lnTo>
                      <a:pt x="62169" y="55376"/>
                    </a:lnTo>
                    <a:lnTo>
                      <a:pt x="62264" y="55565"/>
                    </a:lnTo>
                    <a:lnTo>
                      <a:pt x="62169" y="55754"/>
                    </a:lnTo>
                    <a:lnTo>
                      <a:pt x="61981" y="56225"/>
                    </a:lnTo>
                    <a:lnTo>
                      <a:pt x="61792" y="56037"/>
                    </a:lnTo>
                    <a:lnTo>
                      <a:pt x="61509" y="55754"/>
                    </a:lnTo>
                    <a:lnTo>
                      <a:pt x="61603" y="55942"/>
                    </a:lnTo>
                    <a:lnTo>
                      <a:pt x="61509" y="55942"/>
                    </a:lnTo>
                    <a:lnTo>
                      <a:pt x="61603" y="56037"/>
                    </a:lnTo>
                    <a:lnTo>
                      <a:pt x="60094" y="56320"/>
                    </a:lnTo>
                    <a:lnTo>
                      <a:pt x="58773" y="56414"/>
                    </a:lnTo>
                    <a:lnTo>
                      <a:pt x="57547" y="56508"/>
                    </a:lnTo>
                    <a:lnTo>
                      <a:pt x="56415" y="56508"/>
                    </a:lnTo>
                    <a:lnTo>
                      <a:pt x="56698" y="56320"/>
                    </a:lnTo>
                    <a:lnTo>
                      <a:pt x="56698" y="56320"/>
                    </a:lnTo>
                    <a:lnTo>
                      <a:pt x="56037" y="56508"/>
                    </a:lnTo>
                    <a:lnTo>
                      <a:pt x="54811" y="56886"/>
                    </a:lnTo>
                    <a:lnTo>
                      <a:pt x="53679" y="57074"/>
                    </a:lnTo>
                    <a:lnTo>
                      <a:pt x="53868" y="56791"/>
                    </a:lnTo>
                    <a:lnTo>
                      <a:pt x="54245" y="56697"/>
                    </a:lnTo>
                    <a:lnTo>
                      <a:pt x="53019" y="56886"/>
                    </a:lnTo>
                    <a:lnTo>
                      <a:pt x="51698" y="56980"/>
                    </a:lnTo>
                    <a:lnTo>
                      <a:pt x="50943" y="57074"/>
                    </a:lnTo>
                    <a:lnTo>
                      <a:pt x="51132" y="57169"/>
                    </a:lnTo>
                    <a:lnTo>
                      <a:pt x="48962" y="57452"/>
                    </a:lnTo>
                    <a:lnTo>
                      <a:pt x="48962" y="57357"/>
                    </a:lnTo>
                    <a:lnTo>
                      <a:pt x="48019" y="57452"/>
                    </a:lnTo>
                    <a:lnTo>
                      <a:pt x="47641" y="57452"/>
                    </a:lnTo>
                    <a:lnTo>
                      <a:pt x="46604" y="57546"/>
                    </a:lnTo>
                    <a:lnTo>
                      <a:pt x="44717" y="57546"/>
                    </a:lnTo>
                    <a:lnTo>
                      <a:pt x="44339" y="57452"/>
                    </a:lnTo>
                    <a:lnTo>
                      <a:pt x="45000" y="57263"/>
                    </a:lnTo>
                    <a:lnTo>
                      <a:pt x="40000" y="57829"/>
                    </a:lnTo>
                    <a:lnTo>
                      <a:pt x="38019" y="58206"/>
                    </a:lnTo>
                    <a:lnTo>
                      <a:pt x="37547" y="58018"/>
                    </a:lnTo>
                    <a:lnTo>
                      <a:pt x="37075" y="58018"/>
                    </a:lnTo>
                    <a:lnTo>
                      <a:pt x="36698" y="58112"/>
                    </a:lnTo>
                    <a:lnTo>
                      <a:pt x="36415" y="58301"/>
                    </a:lnTo>
                    <a:lnTo>
                      <a:pt x="36038" y="58301"/>
                    </a:lnTo>
                    <a:lnTo>
                      <a:pt x="36038" y="58395"/>
                    </a:lnTo>
                    <a:lnTo>
                      <a:pt x="36321" y="58395"/>
                    </a:lnTo>
                    <a:lnTo>
                      <a:pt x="36132" y="58678"/>
                    </a:lnTo>
                    <a:lnTo>
                      <a:pt x="37075" y="58678"/>
                    </a:lnTo>
                    <a:lnTo>
                      <a:pt x="37830" y="58584"/>
                    </a:lnTo>
                    <a:lnTo>
                      <a:pt x="38585" y="58489"/>
                    </a:lnTo>
                    <a:lnTo>
                      <a:pt x="39434" y="58489"/>
                    </a:lnTo>
                    <a:lnTo>
                      <a:pt x="38585" y="58867"/>
                    </a:lnTo>
                    <a:lnTo>
                      <a:pt x="37358" y="59244"/>
                    </a:lnTo>
                    <a:lnTo>
                      <a:pt x="36792" y="59339"/>
                    </a:lnTo>
                    <a:lnTo>
                      <a:pt x="36226" y="59339"/>
                    </a:lnTo>
                    <a:lnTo>
                      <a:pt x="35755" y="59244"/>
                    </a:lnTo>
                    <a:lnTo>
                      <a:pt x="35566" y="59056"/>
                    </a:lnTo>
                    <a:lnTo>
                      <a:pt x="35472" y="58867"/>
                    </a:lnTo>
                    <a:lnTo>
                      <a:pt x="36509" y="58772"/>
                    </a:lnTo>
                    <a:lnTo>
                      <a:pt x="35377" y="58678"/>
                    </a:lnTo>
                    <a:lnTo>
                      <a:pt x="34151" y="58772"/>
                    </a:lnTo>
                    <a:lnTo>
                      <a:pt x="34057" y="58772"/>
                    </a:lnTo>
                    <a:lnTo>
                      <a:pt x="33208" y="58961"/>
                    </a:lnTo>
                    <a:lnTo>
                      <a:pt x="32264" y="59056"/>
                    </a:lnTo>
                    <a:lnTo>
                      <a:pt x="32264" y="59056"/>
                    </a:lnTo>
                    <a:lnTo>
                      <a:pt x="33113" y="58867"/>
                    </a:lnTo>
                    <a:lnTo>
                      <a:pt x="31887" y="58489"/>
                    </a:lnTo>
                    <a:lnTo>
                      <a:pt x="31132" y="58395"/>
                    </a:lnTo>
                    <a:lnTo>
                      <a:pt x="31038" y="58301"/>
                    </a:lnTo>
                    <a:lnTo>
                      <a:pt x="31132" y="58301"/>
                    </a:lnTo>
                    <a:lnTo>
                      <a:pt x="31509" y="58206"/>
                    </a:lnTo>
                    <a:lnTo>
                      <a:pt x="30660" y="58206"/>
                    </a:lnTo>
                    <a:lnTo>
                      <a:pt x="30283" y="58301"/>
                    </a:lnTo>
                    <a:lnTo>
                      <a:pt x="29906" y="58489"/>
                    </a:lnTo>
                    <a:lnTo>
                      <a:pt x="29151" y="58678"/>
                    </a:lnTo>
                    <a:lnTo>
                      <a:pt x="29340" y="58584"/>
                    </a:lnTo>
                    <a:lnTo>
                      <a:pt x="29434" y="58395"/>
                    </a:lnTo>
                    <a:lnTo>
                      <a:pt x="29434" y="58395"/>
                    </a:lnTo>
                    <a:lnTo>
                      <a:pt x="28585" y="58489"/>
                    </a:lnTo>
                    <a:lnTo>
                      <a:pt x="28491" y="58584"/>
                    </a:lnTo>
                    <a:lnTo>
                      <a:pt x="28396" y="58678"/>
                    </a:lnTo>
                    <a:lnTo>
                      <a:pt x="27736" y="58867"/>
                    </a:lnTo>
                    <a:lnTo>
                      <a:pt x="25660" y="59150"/>
                    </a:lnTo>
                    <a:lnTo>
                      <a:pt x="22170" y="59622"/>
                    </a:lnTo>
                    <a:lnTo>
                      <a:pt x="22359" y="59527"/>
                    </a:lnTo>
                    <a:lnTo>
                      <a:pt x="22359" y="59433"/>
                    </a:lnTo>
                    <a:lnTo>
                      <a:pt x="22264" y="59433"/>
                    </a:lnTo>
                    <a:lnTo>
                      <a:pt x="22453" y="59244"/>
                    </a:lnTo>
                    <a:lnTo>
                      <a:pt x="22453" y="59056"/>
                    </a:lnTo>
                    <a:lnTo>
                      <a:pt x="21132" y="59339"/>
                    </a:lnTo>
                    <a:lnTo>
                      <a:pt x="19246" y="59716"/>
                    </a:lnTo>
                    <a:lnTo>
                      <a:pt x="18208" y="59810"/>
                    </a:lnTo>
                    <a:lnTo>
                      <a:pt x="17264" y="59905"/>
                    </a:lnTo>
                    <a:lnTo>
                      <a:pt x="16415" y="59905"/>
                    </a:lnTo>
                    <a:lnTo>
                      <a:pt x="15849" y="59810"/>
                    </a:lnTo>
                    <a:lnTo>
                      <a:pt x="14246" y="59810"/>
                    </a:lnTo>
                    <a:lnTo>
                      <a:pt x="11981" y="59999"/>
                    </a:lnTo>
                    <a:lnTo>
                      <a:pt x="11981" y="59999"/>
                    </a:lnTo>
                    <a:lnTo>
                      <a:pt x="12359" y="59905"/>
                    </a:lnTo>
                    <a:lnTo>
                      <a:pt x="12736" y="59716"/>
                    </a:lnTo>
                    <a:lnTo>
                      <a:pt x="11415" y="59905"/>
                    </a:lnTo>
                    <a:lnTo>
                      <a:pt x="10000" y="60093"/>
                    </a:lnTo>
                    <a:lnTo>
                      <a:pt x="7076" y="60188"/>
                    </a:lnTo>
                    <a:lnTo>
                      <a:pt x="4151" y="60376"/>
                    </a:lnTo>
                    <a:lnTo>
                      <a:pt x="2831" y="60471"/>
                    </a:lnTo>
                    <a:lnTo>
                      <a:pt x="1604" y="60659"/>
                    </a:lnTo>
                    <a:lnTo>
                      <a:pt x="1227" y="59244"/>
                    </a:lnTo>
                    <a:lnTo>
                      <a:pt x="1038" y="57735"/>
                    </a:lnTo>
                    <a:lnTo>
                      <a:pt x="850" y="56131"/>
                    </a:lnTo>
                    <a:lnTo>
                      <a:pt x="755" y="54433"/>
                    </a:lnTo>
                    <a:lnTo>
                      <a:pt x="755" y="52735"/>
                    </a:lnTo>
                    <a:lnTo>
                      <a:pt x="755" y="50942"/>
                    </a:lnTo>
                    <a:lnTo>
                      <a:pt x="1038" y="47263"/>
                    </a:lnTo>
                    <a:lnTo>
                      <a:pt x="1321" y="43678"/>
                    </a:lnTo>
                    <a:lnTo>
                      <a:pt x="1699" y="39999"/>
                    </a:lnTo>
                    <a:lnTo>
                      <a:pt x="2453" y="33301"/>
                    </a:lnTo>
                    <a:lnTo>
                      <a:pt x="2548" y="33962"/>
                    </a:lnTo>
                    <a:lnTo>
                      <a:pt x="2642" y="34622"/>
                    </a:lnTo>
                    <a:lnTo>
                      <a:pt x="2642" y="33018"/>
                    </a:lnTo>
                    <a:lnTo>
                      <a:pt x="2551" y="32287"/>
                    </a:lnTo>
                    <a:lnTo>
                      <a:pt x="2642" y="30000"/>
                    </a:lnTo>
                    <a:lnTo>
                      <a:pt x="2453" y="30377"/>
                    </a:lnTo>
                    <a:lnTo>
                      <a:pt x="2453" y="29245"/>
                    </a:lnTo>
                    <a:lnTo>
                      <a:pt x="2453" y="27830"/>
                    </a:lnTo>
                    <a:lnTo>
                      <a:pt x="2642" y="28301"/>
                    </a:lnTo>
                    <a:lnTo>
                      <a:pt x="2736" y="28018"/>
                    </a:lnTo>
                    <a:lnTo>
                      <a:pt x="2831" y="28018"/>
                    </a:lnTo>
                    <a:lnTo>
                      <a:pt x="2925" y="28207"/>
                    </a:lnTo>
                    <a:lnTo>
                      <a:pt x="3019" y="26415"/>
                    </a:lnTo>
                    <a:lnTo>
                      <a:pt x="3019" y="24811"/>
                    </a:lnTo>
                    <a:lnTo>
                      <a:pt x="3019" y="23113"/>
                    </a:lnTo>
                    <a:lnTo>
                      <a:pt x="3019" y="22170"/>
                    </a:lnTo>
                    <a:lnTo>
                      <a:pt x="3208" y="21320"/>
                    </a:lnTo>
                    <a:lnTo>
                      <a:pt x="3302" y="19528"/>
                    </a:lnTo>
                    <a:lnTo>
                      <a:pt x="3302" y="17641"/>
                    </a:lnTo>
                    <a:lnTo>
                      <a:pt x="3302" y="16887"/>
                    </a:lnTo>
                    <a:lnTo>
                      <a:pt x="3208" y="16321"/>
                    </a:lnTo>
                    <a:lnTo>
                      <a:pt x="3397" y="16415"/>
                    </a:lnTo>
                    <a:lnTo>
                      <a:pt x="3585" y="11981"/>
                    </a:lnTo>
                    <a:lnTo>
                      <a:pt x="3680" y="11415"/>
                    </a:lnTo>
                    <a:lnTo>
                      <a:pt x="3680" y="11698"/>
                    </a:lnTo>
                    <a:lnTo>
                      <a:pt x="3774" y="11132"/>
                    </a:lnTo>
                    <a:lnTo>
                      <a:pt x="3868" y="10660"/>
                    </a:lnTo>
                    <a:lnTo>
                      <a:pt x="3774" y="10094"/>
                    </a:lnTo>
                    <a:lnTo>
                      <a:pt x="3680" y="9623"/>
                    </a:lnTo>
                    <a:lnTo>
                      <a:pt x="3774" y="9434"/>
                    </a:lnTo>
                    <a:lnTo>
                      <a:pt x="3868" y="9245"/>
                    </a:lnTo>
                    <a:lnTo>
                      <a:pt x="4057" y="8491"/>
                    </a:lnTo>
                    <a:lnTo>
                      <a:pt x="4340" y="6321"/>
                    </a:lnTo>
                    <a:lnTo>
                      <a:pt x="4623" y="2264"/>
                    </a:lnTo>
                    <a:lnTo>
                      <a:pt x="3491" y="7170"/>
                    </a:lnTo>
                    <a:lnTo>
                      <a:pt x="2925" y="9906"/>
                    </a:lnTo>
                    <a:lnTo>
                      <a:pt x="2359" y="12736"/>
                    </a:lnTo>
                    <a:lnTo>
                      <a:pt x="1982" y="15377"/>
                    </a:lnTo>
                    <a:lnTo>
                      <a:pt x="1699" y="17830"/>
                    </a:lnTo>
                    <a:lnTo>
                      <a:pt x="1510" y="19905"/>
                    </a:lnTo>
                    <a:lnTo>
                      <a:pt x="1604" y="20754"/>
                    </a:lnTo>
                    <a:lnTo>
                      <a:pt x="1699" y="21509"/>
                    </a:lnTo>
                    <a:lnTo>
                      <a:pt x="1321" y="22453"/>
                    </a:lnTo>
                    <a:lnTo>
                      <a:pt x="1133" y="23585"/>
                    </a:lnTo>
                    <a:lnTo>
                      <a:pt x="1038" y="24905"/>
                    </a:lnTo>
                    <a:lnTo>
                      <a:pt x="1038" y="26226"/>
                    </a:lnTo>
                    <a:lnTo>
                      <a:pt x="1038" y="28962"/>
                    </a:lnTo>
                    <a:lnTo>
                      <a:pt x="1038" y="31415"/>
                    </a:lnTo>
                    <a:lnTo>
                      <a:pt x="661" y="40188"/>
                    </a:lnTo>
                    <a:lnTo>
                      <a:pt x="472" y="44999"/>
                    </a:lnTo>
                    <a:lnTo>
                      <a:pt x="378" y="49622"/>
                    </a:lnTo>
                    <a:lnTo>
                      <a:pt x="472" y="51603"/>
                    </a:lnTo>
                    <a:lnTo>
                      <a:pt x="378" y="53961"/>
                    </a:lnTo>
                    <a:lnTo>
                      <a:pt x="189" y="53301"/>
                    </a:lnTo>
                    <a:lnTo>
                      <a:pt x="95" y="52641"/>
                    </a:lnTo>
                    <a:lnTo>
                      <a:pt x="189" y="53867"/>
                    </a:lnTo>
                    <a:lnTo>
                      <a:pt x="189" y="55093"/>
                    </a:lnTo>
                    <a:lnTo>
                      <a:pt x="378" y="55188"/>
                    </a:lnTo>
                    <a:lnTo>
                      <a:pt x="284" y="56508"/>
                    </a:lnTo>
                    <a:lnTo>
                      <a:pt x="95" y="54905"/>
                    </a:lnTo>
                    <a:lnTo>
                      <a:pt x="1" y="58489"/>
                    </a:lnTo>
                    <a:lnTo>
                      <a:pt x="1" y="62357"/>
                    </a:lnTo>
                    <a:lnTo>
                      <a:pt x="6038" y="61886"/>
                    </a:lnTo>
                    <a:lnTo>
                      <a:pt x="8963" y="61697"/>
                    </a:lnTo>
                    <a:lnTo>
                      <a:pt x="11698" y="61603"/>
                    </a:lnTo>
                    <a:lnTo>
                      <a:pt x="11698" y="61414"/>
                    </a:lnTo>
                    <a:lnTo>
                      <a:pt x="11887" y="61225"/>
                    </a:lnTo>
                    <a:lnTo>
                      <a:pt x="12264" y="61225"/>
                    </a:lnTo>
                    <a:lnTo>
                      <a:pt x="12548" y="61320"/>
                    </a:lnTo>
                    <a:lnTo>
                      <a:pt x="12736" y="61414"/>
                    </a:lnTo>
                    <a:lnTo>
                      <a:pt x="12642" y="61320"/>
                    </a:lnTo>
                    <a:lnTo>
                      <a:pt x="13302" y="61508"/>
                    </a:lnTo>
                    <a:lnTo>
                      <a:pt x="13302" y="61508"/>
                    </a:lnTo>
                    <a:lnTo>
                      <a:pt x="12736" y="61414"/>
                    </a:lnTo>
                    <a:lnTo>
                      <a:pt x="13019" y="61508"/>
                    </a:lnTo>
                    <a:lnTo>
                      <a:pt x="12736" y="61603"/>
                    </a:lnTo>
                    <a:lnTo>
                      <a:pt x="12831" y="61697"/>
                    </a:lnTo>
                    <a:lnTo>
                      <a:pt x="14246" y="61508"/>
                    </a:lnTo>
                    <a:lnTo>
                      <a:pt x="13491" y="61508"/>
                    </a:lnTo>
                    <a:lnTo>
                      <a:pt x="14717" y="61225"/>
                    </a:lnTo>
                    <a:lnTo>
                      <a:pt x="16038" y="61131"/>
                    </a:lnTo>
                    <a:lnTo>
                      <a:pt x="18962" y="61131"/>
                    </a:lnTo>
                    <a:lnTo>
                      <a:pt x="19151" y="61225"/>
                    </a:lnTo>
                    <a:lnTo>
                      <a:pt x="19623" y="61320"/>
                    </a:lnTo>
                    <a:lnTo>
                      <a:pt x="21227" y="61320"/>
                    </a:lnTo>
                    <a:lnTo>
                      <a:pt x="23302" y="61225"/>
                    </a:lnTo>
                    <a:lnTo>
                      <a:pt x="24245" y="61131"/>
                    </a:lnTo>
                    <a:lnTo>
                      <a:pt x="25094" y="60942"/>
                    </a:lnTo>
                    <a:lnTo>
                      <a:pt x="28868" y="60848"/>
                    </a:lnTo>
                    <a:lnTo>
                      <a:pt x="32642" y="60659"/>
                    </a:lnTo>
                    <a:lnTo>
                      <a:pt x="36415" y="60376"/>
                    </a:lnTo>
                    <a:lnTo>
                      <a:pt x="40283" y="60093"/>
                    </a:lnTo>
                    <a:lnTo>
                      <a:pt x="47830" y="59339"/>
                    </a:lnTo>
                    <a:lnTo>
                      <a:pt x="55377" y="58678"/>
                    </a:lnTo>
                    <a:lnTo>
                      <a:pt x="61037" y="58678"/>
                    </a:lnTo>
                    <a:lnTo>
                      <a:pt x="62264" y="58584"/>
                    </a:lnTo>
                    <a:lnTo>
                      <a:pt x="63207" y="58395"/>
                    </a:lnTo>
                    <a:lnTo>
                      <a:pt x="63490" y="58206"/>
                    </a:lnTo>
                    <a:lnTo>
                      <a:pt x="63773" y="58018"/>
                    </a:lnTo>
                    <a:lnTo>
                      <a:pt x="63962" y="57735"/>
                    </a:lnTo>
                    <a:lnTo>
                      <a:pt x="64150" y="57357"/>
                    </a:lnTo>
                    <a:lnTo>
                      <a:pt x="64339" y="56225"/>
                    </a:lnTo>
                    <a:lnTo>
                      <a:pt x="64528" y="54716"/>
                    </a:lnTo>
                    <a:lnTo>
                      <a:pt x="64528" y="53018"/>
                    </a:lnTo>
                    <a:lnTo>
                      <a:pt x="64622" y="49810"/>
                    </a:lnTo>
                    <a:lnTo>
                      <a:pt x="64622" y="47546"/>
                    </a:lnTo>
                    <a:lnTo>
                      <a:pt x="64905" y="40848"/>
                    </a:lnTo>
                    <a:lnTo>
                      <a:pt x="64999" y="36320"/>
                    </a:lnTo>
                    <a:lnTo>
                      <a:pt x="65094" y="33301"/>
                    </a:lnTo>
                    <a:lnTo>
                      <a:pt x="65188" y="33396"/>
                    </a:lnTo>
                    <a:lnTo>
                      <a:pt x="65188" y="31603"/>
                    </a:lnTo>
                    <a:lnTo>
                      <a:pt x="65188" y="29811"/>
                    </a:lnTo>
                    <a:lnTo>
                      <a:pt x="65094" y="30660"/>
                    </a:lnTo>
                    <a:lnTo>
                      <a:pt x="64905" y="28301"/>
                    </a:lnTo>
                    <a:lnTo>
                      <a:pt x="64811" y="25849"/>
                    </a:lnTo>
                    <a:lnTo>
                      <a:pt x="64716" y="23302"/>
                    </a:lnTo>
                    <a:lnTo>
                      <a:pt x="64622" y="20849"/>
                    </a:lnTo>
                    <a:lnTo>
                      <a:pt x="64811" y="22075"/>
                    </a:lnTo>
                    <a:lnTo>
                      <a:pt x="64811" y="20754"/>
                    </a:lnTo>
                    <a:lnTo>
                      <a:pt x="64811" y="18962"/>
                    </a:lnTo>
                    <a:lnTo>
                      <a:pt x="64811" y="18868"/>
                    </a:lnTo>
                    <a:lnTo>
                      <a:pt x="64716" y="17358"/>
                    </a:lnTo>
                    <a:lnTo>
                      <a:pt x="64811" y="18113"/>
                    </a:lnTo>
                    <a:lnTo>
                      <a:pt x="64999" y="16981"/>
                    </a:lnTo>
                    <a:lnTo>
                      <a:pt x="64905" y="15755"/>
                    </a:lnTo>
                    <a:lnTo>
                      <a:pt x="64811" y="14528"/>
                    </a:lnTo>
                    <a:lnTo>
                      <a:pt x="64716" y="13396"/>
                    </a:lnTo>
                    <a:lnTo>
                      <a:pt x="64622" y="13679"/>
                    </a:lnTo>
                    <a:lnTo>
                      <a:pt x="64551" y="13679"/>
                    </a:lnTo>
                    <a:lnTo>
                      <a:pt x="64622" y="13962"/>
                    </a:lnTo>
                    <a:lnTo>
                      <a:pt x="64716" y="15000"/>
                    </a:lnTo>
                    <a:lnTo>
                      <a:pt x="64528" y="14623"/>
                    </a:lnTo>
                    <a:lnTo>
                      <a:pt x="64528" y="15094"/>
                    </a:lnTo>
                    <a:lnTo>
                      <a:pt x="64339" y="12736"/>
                    </a:lnTo>
                    <a:lnTo>
                      <a:pt x="64150" y="11698"/>
                    </a:lnTo>
                    <a:lnTo>
                      <a:pt x="64056" y="11604"/>
                    </a:lnTo>
                    <a:lnTo>
                      <a:pt x="64056" y="11226"/>
                    </a:lnTo>
                    <a:lnTo>
                      <a:pt x="64245" y="10566"/>
                    </a:lnTo>
                    <a:lnTo>
                      <a:pt x="64245" y="9811"/>
                    </a:lnTo>
                    <a:lnTo>
                      <a:pt x="64245" y="9560"/>
                    </a:lnTo>
                    <a:lnTo>
                      <a:pt x="64433" y="10189"/>
                    </a:lnTo>
                    <a:lnTo>
                      <a:pt x="64622" y="11604"/>
                    </a:lnTo>
                    <a:lnTo>
                      <a:pt x="64811" y="13019"/>
                    </a:lnTo>
                    <a:lnTo>
                      <a:pt x="64905" y="14151"/>
                    </a:lnTo>
                    <a:lnTo>
                      <a:pt x="64905" y="12830"/>
                    </a:lnTo>
                    <a:lnTo>
                      <a:pt x="64811" y="11698"/>
                    </a:lnTo>
                    <a:lnTo>
                      <a:pt x="64528" y="9340"/>
                    </a:lnTo>
                    <a:lnTo>
                      <a:pt x="64433" y="9528"/>
                    </a:lnTo>
                    <a:lnTo>
                      <a:pt x="64433" y="9340"/>
                    </a:lnTo>
                    <a:lnTo>
                      <a:pt x="64245" y="8585"/>
                    </a:lnTo>
                    <a:lnTo>
                      <a:pt x="64150" y="7264"/>
                    </a:lnTo>
                    <a:lnTo>
                      <a:pt x="64056" y="9434"/>
                    </a:lnTo>
                    <a:lnTo>
                      <a:pt x="63773" y="8868"/>
                    </a:lnTo>
                    <a:lnTo>
                      <a:pt x="63679" y="7925"/>
                    </a:lnTo>
                    <a:lnTo>
                      <a:pt x="63584" y="6792"/>
                    </a:lnTo>
                    <a:lnTo>
                      <a:pt x="63490" y="5566"/>
                    </a:lnTo>
                    <a:lnTo>
                      <a:pt x="63490" y="1227"/>
                    </a:lnTo>
                    <a:lnTo>
                      <a:pt x="63490" y="661"/>
                    </a:lnTo>
                    <a:lnTo>
                      <a:pt x="63396" y="566"/>
                    </a:lnTo>
                    <a:lnTo>
                      <a:pt x="63207" y="378"/>
                    </a:lnTo>
                    <a:lnTo>
                      <a:pt x="62641" y="189"/>
                    </a:lnTo>
                    <a:lnTo>
                      <a:pt x="61792" y="95"/>
                    </a:lnTo>
                    <a:lnTo>
                      <a:pt x="608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E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=0.671</m:t>
                      </m:r>
                    </m:oMath>
                  </m:oMathPara>
                </a14:m>
                <a:endParaRPr lang="es-ES" sz="1800" dirty="0">
                  <a:solidFill>
                    <a:schemeClr val="bg1"/>
                  </a:solidFill>
                  <a:latin typeface="Sniglet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2" name="Google Shape;335;p37">
                <a:extLst>
                  <a:ext uri="{FF2B5EF4-FFF2-40B4-BE49-F238E27FC236}">
                    <a16:creationId xmlns:a16="http://schemas.microsoft.com/office/drawing/2014/main" id="{FF7AFCD2-5BDE-4A5B-B197-D84845C37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55" y="857218"/>
                <a:ext cx="1747516" cy="711180"/>
              </a:xfrm>
              <a:custGeom>
                <a:avLst/>
                <a:gdLst/>
                <a:ahLst/>
                <a:cxnLst/>
                <a:rect l="l" t="t" r="r" b="b"/>
                <a:pathLst>
                  <a:path w="65189" h="62358" extrusionOk="0">
                    <a:moveTo>
                      <a:pt x="40283" y="1525"/>
                    </a:move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39811" y="1604"/>
                    </a:lnTo>
                    <a:lnTo>
                      <a:pt x="40283" y="1525"/>
                    </a:lnTo>
                    <a:close/>
                    <a:moveTo>
                      <a:pt x="22547" y="1793"/>
                    </a:moveTo>
                    <a:lnTo>
                      <a:pt x="22359" y="1887"/>
                    </a:lnTo>
                    <a:lnTo>
                      <a:pt x="21981" y="2359"/>
                    </a:lnTo>
                    <a:lnTo>
                      <a:pt x="24057" y="1981"/>
                    </a:lnTo>
                    <a:lnTo>
                      <a:pt x="23208" y="2076"/>
                    </a:lnTo>
                    <a:lnTo>
                      <a:pt x="22925" y="1981"/>
                    </a:lnTo>
                    <a:lnTo>
                      <a:pt x="22642" y="1887"/>
                    </a:lnTo>
                    <a:lnTo>
                      <a:pt x="22642" y="1793"/>
                    </a:lnTo>
                    <a:close/>
                    <a:moveTo>
                      <a:pt x="64528" y="13585"/>
                    </a:moveTo>
                    <a:lnTo>
                      <a:pt x="64528" y="13679"/>
                    </a:lnTo>
                    <a:lnTo>
                      <a:pt x="64551" y="13679"/>
                    </a:lnTo>
                    <a:lnTo>
                      <a:pt x="64528" y="13585"/>
                    </a:lnTo>
                    <a:close/>
                    <a:moveTo>
                      <a:pt x="33868" y="58678"/>
                    </a:moveTo>
                    <a:lnTo>
                      <a:pt x="34057" y="58772"/>
                    </a:lnTo>
                    <a:lnTo>
                      <a:pt x="34057" y="58772"/>
                    </a:lnTo>
                    <a:lnTo>
                      <a:pt x="33962" y="58678"/>
                    </a:lnTo>
                    <a:close/>
                    <a:moveTo>
                      <a:pt x="30849" y="58678"/>
                    </a:moveTo>
                    <a:lnTo>
                      <a:pt x="30943" y="58772"/>
                    </a:lnTo>
                    <a:lnTo>
                      <a:pt x="30283" y="58867"/>
                    </a:lnTo>
                    <a:lnTo>
                      <a:pt x="30472" y="58772"/>
                    </a:lnTo>
                    <a:lnTo>
                      <a:pt x="30849" y="58678"/>
                    </a:lnTo>
                    <a:close/>
                    <a:moveTo>
                      <a:pt x="32264" y="59056"/>
                    </a:moveTo>
                    <a:lnTo>
                      <a:pt x="33113" y="59244"/>
                    </a:lnTo>
                    <a:lnTo>
                      <a:pt x="31698" y="59339"/>
                    </a:lnTo>
                    <a:lnTo>
                      <a:pt x="31415" y="59339"/>
                    </a:lnTo>
                    <a:lnTo>
                      <a:pt x="32264" y="59056"/>
                    </a:lnTo>
                    <a:close/>
                    <a:moveTo>
                      <a:pt x="60849" y="0"/>
                    </a:moveTo>
                    <a:lnTo>
                      <a:pt x="58679" y="95"/>
                    </a:lnTo>
                    <a:lnTo>
                      <a:pt x="56792" y="189"/>
                    </a:lnTo>
                    <a:lnTo>
                      <a:pt x="58584" y="378"/>
                    </a:lnTo>
                    <a:lnTo>
                      <a:pt x="58301" y="189"/>
                    </a:lnTo>
                    <a:lnTo>
                      <a:pt x="59151" y="378"/>
                    </a:lnTo>
                    <a:lnTo>
                      <a:pt x="58679" y="472"/>
                    </a:lnTo>
                    <a:lnTo>
                      <a:pt x="58018" y="472"/>
                    </a:lnTo>
                    <a:lnTo>
                      <a:pt x="56792" y="283"/>
                    </a:lnTo>
                    <a:lnTo>
                      <a:pt x="55943" y="283"/>
                    </a:lnTo>
                    <a:lnTo>
                      <a:pt x="54528" y="378"/>
                    </a:lnTo>
                    <a:lnTo>
                      <a:pt x="50660" y="378"/>
                    </a:lnTo>
                    <a:lnTo>
                      <a:pt x="48585" y="472"/>
                    </a:lnTo>
                    <a:lnTo>
                      <a:pt x="46226" y="472"/>
                    </a:lnTo>
                    <a:lnTo>
                      <a:pt x="43868" y="283"/>
                    </a:lnTo>
                    <a:lnTo>
                      <a:pt x="44056" y="472"/>
                    </a:lnTo>
                    <a:lnTo>
                      <a:pt x="44339" y="472"/>
                    </a:lnTo>
                    <a:lnTo>
                      <a:pt x="43396" y="661"/>
                    </a:lnTo>
                    <a:lnTo>
                      <a:pt x="42170" y="849"/>
                    </a:lnTo>
                    <a:lnTo>
                      <a:pt x="40849" y="755"/>
                    </a:lnTo>
                    <a:lnTo>
                      <a:pt x="40377" y="661"/>
                    </a:lnTo>
                    <a:lnTo>
                      <a:pt x="39906" y="566"/>
                    </a:lnTo>
                    <a:lnTo>
                      <a:pt x="39717" y="566"/>
                    </a:lnTo>
                    <a:lnTo>
                      <a:pt x="38207" y="661"/>
                    </a:lnTo>
                    <a:lnTo>
                      <a:pt x="36509" y="944"/>
                    </a:lnTo>
                    <a:lnTo>
                      <a:pt x="34906" y="1132"/>
                    </a:lnTo>
                    <a:lnTo>
                      <a:pt x="33585" y="1132"/>
                    </a:lnTo>
                    <a:lnTo>
                      <a:pt x="33962" y="1038"/>
                    </a:lnTo>
                    <a:lnTo>
                      <a:pt x="33774" y="944"/>
                    </a:lnTo>
                    <a:lnTo>
                      <a:pt x="33396" y="944"/>
                    </a:lnTo>
                    <a:lnTo>
                      <a:pt x="32453" y="1038"/>
                    </a:lnTo>
                    <a:lnTo>
                      <a:pt x="30283" y="1321"/>
                    </a:lnTo>
                    <a:lnTo>
                      <a:pt x="30472" y="1415"/>
                    </a:lnTo>
                    <a:lnTo>
                      <a:pt x="30566" y="1510"/>
                    </a:lnTo>
                    <a:lnTo>
                      <a:pt x="29151" y="1604"/>
                    </a:lnTo>
                    <a:lnTo>
                      <a:pt x="29057" y="1698"/>
                    </a:lnTo>
                    <a:lnTo>
                      <a:pt x="29717" y="1698"/>
                    </a:lnTo>
                    <a:lnTo>
                      <a:pt x="28208" y="1793"/>
                    </a:lnTo>
                    <a:lnTo>
                      <a:pt x="27547" y="1793"/>
                    </a:lnTo>
                    <a:lnTo>
                      <a:pt x="27642" y="1698"/>
                    </a:lnTo>
                    <a:lnTo>
                      <a:pt x="28585" y="1510"/>
                    </a:lnTo>
                    <a:lnTo>
                      <a:pt x="27736" y="1604"/>
                    </a:lnTo>
                    <a:lnTo>
                      <a:pt x="26887" y="1698"/>
                    </a:lnTo>
                    <a:lnTo>
                      <a:pt x="26038" y="1698"/>
                    </a:lnTo>
                    <a:lnTo>
                      <a:pt x="25189" y="1793"/>
                    </a:lnTo>
                    <a:lnTo>
                      <a:pt x="25189" y="1793"/>
                    </a:lnTo>
                    <a:lnTo>
                      <a:pt x="25755" y="1698"/>
                    </a:lnTo>
                    <a:lnTo>
                      <a:pt x="24906" y="1793"/>
                    </a:lnTo>
                    <a:lnTo>
                      <a:pt x="24057" y="1981"/>
                    </a:lnTo>
                    <a:lnTo>
                      <a:pt x="25094" y="1887"/>
                    </a:lnTo>
                    <a:lnTo>
                      <a:pt x="26132" y="1981"/>
                    </a:lnTo>
                    <a:lnTo>
                      <a:pt x="24906" y="2264"/>
                    </a:lnTo>
                    <a:lnTo>
                      <a:pt x="23585" y="2359"/>
                    </a:lnTo>
                    <a:lnTo>
                      <a:pt x="23585" y="2453"/>
                    </a:lnTo>
                    <a:lnTo>
                      <a:pt x="23585" y="2547"/>
                    </a:lnTo>
                    <a:lnTo>
                      <a:pt x="25566" y="2359"/>
                    </a:lnTo>
                    <a:lnTo>
                      <a:pt x="27547" y="2264"/>
                    </a:lnTo>
                    <a:lnTo>
                      <a:pt x="29434" y="1981"/>
                    </a:lnTo>
                    <a:lnTo>
                      <a:pt x="30377" y="1793"/>
                    </a:lnTo>
                    <a:lnTo>
                      <a:pt x="31321" y="1604"/>
                    </a:lnTo>
                    <a:lnTo>
                      <a:pt x="30472" y="1887"/>
                    </a:lnTo>
                    <a:lnTo>
                      <a:pt x="30660" y="1981"/>
                    </a:lnTo>
                    <a:lnTo>
                      <a:pt x="31038" y="2076"/>
                    </a:lnTo>
                    <a:lnTo>
                      <a:pt x="31981" y="2170"/>
                    </a:lnTo>
                    <a:lnTo>
                      <a:pt x="33302" y="2170"/>
                    </a:lnTo>
                    <a:lnTo>
                      <a:pt x="34717" y="2076"/>
                    </a:lnTo>
                    <a:lnTo>
                      <a:pt x="37075" y="1887"/>
                    </a:lnTo>
                    <a:lnTo>
                      <a:pt x="37830" y="1793"/>
                    </a:lnTo>
                    <a:lnTo>
                      <a:pt x="37924" y="1698"/>
                    </a:lnTo>
                    <a:lnTo>
                      <a:pt x="38868" y="1604"/>
                    </a:lnTo>
                    <a:lnTo>
                      <a:pt x="38962" y="1510"/>
                    </a:lnTo>
                    <a:lnTo>
                      <a:pt x="38868" y="1510"/>
                    </a:lnTo>
                    <a:lnTo>
                      <a:pt x="38113" y="1415"/>
                    </a:lnTo>
                    <a:lnTo>
                      <a:pt x="40000" y="1510"/>
                    </a:lnTo>
                    <a:lnTo>
                      <a:pt x="38868" y="1604"/>
                    </a:ln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40094" y="1510"/>
                    </a:lnTo>
                    <a:lnTo>
                      <a:pt x="40377" y="1510"/>
                    </a:lnTo>
                    <a:lnTo>
                      <a:pt x="40283" y="1525"/>
                    </a:lnTo>
                    <a:lnTo>
                      <a:pt x="40283" y="1525"/>
                    </a:lnTo>
                    <a:lnTo>
                      <a:pt x="40566" y="1510"/>
                    </a:lnTo>
                    <a:lnTo>
                      <a:pt x="41509" y="1604"/>
                    </a:lnTo>
                    <a:lnTo>
                      <a:pt x="44151" y="1415"/>
                    </a:lnTo>
                    <a:lnTo>
                      <a:pt x="45000" y="1321"/>
                    </a:lnTo>
                    <a:lnTo>
                      <a:pt x="44434" y="1321"/>
                    </a:lnTo>
                    <a:lnTo>
                      <a:pt x="45188" y="1132"/>
                    </a:lnTo>
                    <a:lnTo>
                      <a:pt x="45660" y="1227"/>
                    </a:lnTo>
                    <a:lnTo>
                      <a:pt x="45755" y="1227"/>
                    </a:lnTo>
                    <a:lnTo>
                      <a:pt x="45755" y="1321"/>
                    </a:lnTo>
                    <a:lnTo>
                      <a:pt x="45377" y="1321"/>
                    </a:lnTo>
                    <a:lnTo>
                      <a:pt x="46038" y="1415"/>
                    </a:lnTo>
                    <a:lnTo>
                      <a:pt x="46792" y="1321"/>
                    </a:lnTo>
                    <a:lnTo>
                      <a:pt x="46792" y="1227"/>
                    </a:lnTo>
                    <a:lnTo>
                      <a:pt x="46981" y="1321"/>
                    </a:lnTo>
                    <a:lnTo>
                      <a:pt x="47547" y="1321"/>
                    </a:lnTo>
                    <a:lnTo>
                      <a:pt x="47358" y="1510"/>
                    </a:lnTo>
                    <a:lnTo>
                      <a:pt x="46981" y="1510"/>
                    </a:lnTo>
                    <a:lnTo>
                      <a:pt x="46792" y="1415"/>
                    </a:lnTo>
                    <a:lnTo>
                      <a:pt x="43868" y="1698"/>
                    </a:lnTo>
                    <a:lnTo>
                      <a:pt x="45566" y="1698"/>
                    </a:lnTo>
                    <a:lnTo>
                      <a:pt x="47264" y="1604"/>
                    </a:lnTo>
                    <a:lnTo>
                      <a:pt x="50566" y="1321"/>
                    </a:lnTo>
                    <a:lnTo>
                      <a:pt x="52169" y="1227"/>
                    </a:lnTo>
                    <a:lnTo>
                      <a:pt x="55471" y="1227"/>
                    </a:lnTo>
                    <a:lnTo>
                      <a:pt x="57075" y="1415"/>
                    </a:lnTo>
                    <a:lnTo>
                      <a:pt x="56603" y="1321"/>
                    </a:lnTo>
                    <a:lnTo>
                      <a:pt x="56509" y="1227"/>
                    </a:lnTo>
                    <a:lnTo>
                      <a:pt x="57264" y="1132"/>
                    </a:lnTo>
                    <a:lnTo>
                      <a:pt x="58396" y="1227"/>
                    </a:lnTo>
                    <a:lnTo>
                      <a:pt x="58773" y="1227"/>
                    </a:lnTo>
                    <a:lnTo>
                      <a:pt x="58962" y="1321"/>
                    </a:lnTo>
                    <a:lnTo>
                      <a:pt x="59905" y="1321"/>
                    </a:lnTo>
                    <a:lnTo>
                      <a:pt x="61037" y="1510"/>
                    </a:lnTo>
                    <a:lnTo>
                      <a:pt x="61603" y="1698"/>
                    </a:lnTo>
                    <a:lnTo>
                      <a:pt x="62075" y="1887"/>
                    </a:lnTo>
                    <a:lnTo>
                      <a:pt x="62452" y="2076"/>
                    </a:lnTo>
                    <a:lnTo>
                      <a:pt x="62547" y="2359"/>
                    </a:lnTo>
                    <a:lnTo>
                      <a:pt x="62641" y="4528"/>
                    </a:lnTo>
                    <a:lnTo>
                      <a:pt x="62641" y="8113"/>
                    </a:lnTo>
                    <a:lnTo>
                      <a:pt x="62547" y="17547"/>
                    </a:lnTo>
                    <a:lnTo>
                      <a:pt x="62547" y="22547"/>
                    </a:lnTo>
                    <a:lnTo>
                      <a:pt x="62641" y="27075"/>
                    </a:lnTo>
                    <a:lnTo>
                      <a:pt x="62830" y="30849"/>
                    </a:lnTo>
                    <a:lnTo>
                      <a:pt x="62924" y="32169"/>
                    </a:lnTo>
                    <a:lnTo>
                      <a:pt x="63113" y="33207"/>
                    </a:lnTo>
                    <a:lnTo>
                      <a:pt x="63113" y="34528"/>
                    </a:lnTo>
                    <a:lnTo>
                      <a:pt x="63207" y="35943"/>
                    </a:lnTo>
                    <a:lnTo>
                      <a:pt x="63207" y="36886"/>
                    </a:lnTo>
                    <a:lnTo>
                      <a:pt x="63113" y="38396"/>
                    </a:lnTo>
                    <a:lnTo>
                      <a:pt x="62830" y="42358"/>
                    </a:lnTo>
                    <a:lnTo>
                      <a:pt x="62547" y="46509"/>
                    </a:lnTo>
                    <a:lnTo>
                      <a:pt x="62452" y="48207"/>
                    </a:lnTo>
                    <a:lnTo>
                      <a:pt x="62547" y="49527"/>
                    </a:lnTo>
                    <a:lnTo>
                      <a:pt x="62547" y="51131"/>
                    </a:lnTo>
                    <a:lnTo>
                      <a:pt x="62547" y="52735"/>
                    </a:lnTo>
                    <a:lnTo>
                      <a:pt x="62358" y="53584"/>
                    </a:lnTo>
                    <a:lnTo>
                      <a:pt x="62264" y="54339"/>
                    </a:lnTo>
                    <a:lnTo>
                      <a:pt x="61981" y="55093"/>
                    </a:lnTo>
                    <a:lnTo>
                      <a:pt x="61603" y="55754"/>
                    </a:lnTo>
                    <a:lnTo>
                      <a:pt x="61792" y="55754"/>
                    </a:lnTo>
                    <a:lnTo>
                      <a:pt x="61886" y="55565"/>
                    </a:lnTo>
                    <a:lnTo>
                      <a:pt x="62169" y="55376"/>
                    </a:lnTo>
                    <a:lnTo>
                      <a:pt x="62264" y="55565"/>
                    </a:lnTo>
                    <a:lnTo>
                      <a:pt x="62169" y="55754"/>
                    </a:lnTo>
                    <a:lnTo>
                      <a:pt x="61981" y="56225"/>
                    </a:lnTo>
                    <a:lnTo>
                      <a:pt x="61792" y="56037"/>
                    </a:lnTo>
                    <a:lnTo>
                      <a:pt x="61509" y="55754"/>
                    </a:lnTo>
                    <a:lnTo>
                      <a:pt x="61603" y="55942"/>
                    </a:lnTo>
                    <a:lnTo>
                      <a:pt x="61509" y="55942"/>
                    </a:lnTo>
                    <a:lnTo>
                      <a:pt x="61603" y="56037"/>
                    </a:lnTo>
                    <a:lnTo>
                      <a:pt x="60094" y="56320"/>
                    </a:lnTo>
                    <a:lnTo>
                      <a:pt x="58773" y="56414"/>
                    </a:lnTo>
                    <a:lnTo>
                      <a:pt x="57547" y="56508"/>
                    </a:lnTo>
                    <a:lnTo>
                      <a:pt x="56415" y="56508"/>
                    </a:lnTo>
                    <a:lnTo>
                      <a:pt x="56698" y="56320"/>
                    </a:lnTo>
                    <a:lnTo>
                      <a:pt x="56698" y="56320"/>
                    </a:lnTo>
                    <a:lnTo>
                      <a:pt x="56037" y="56508"/>
                    </a:lnTo>
                    <a:lnTo>
                      <a:pt x="54811" y="56886"/>
                    </a:lnTo>
                    <a:lnTo>
                      <a:pt x="53679" y="57074"/>
                    </a:lnTo>
                    <a:lnTo>
                      <a:pt x="53868" y="56791"/>
                    </a:lnTo>
                    <a:lnTo>
                      <a:pt x="54245" y="56697"/>
                    </a:lnTo>
                    <a:lnTo>
                      <a:pt x="53019" y="56886"/>
                    </a:lnTo>
                    <a:lnTo>
                      <a:pt x="51698" y="56980"/>
                    </a:lnTo>
                    <a:lnTo>
                      <a:pt x="50943" y="57074"/>
                    </a:lnTo>
                    <a:lnTo>
                      <a:pt x="51132" y="57169"/>
                    </a:lnTo>
                    <a:lnTo>
                      <a:pt x="48962" y="57452"/>
                    </a:lnTo>
                    <a:lnTo>
                      <a:pt x="48962" y="57357"/>
                    </a:lnTo>
                    <a:lnTo>
                      <a:pt x="48019" y="57452"/>
                    </a:lnTo>
                    <a:lnTo>
                      <a:pt x="47641" y="57452"/>
                    </a:lnTo>
                    <a:lnTo>
                      <a:pt x="46604" y="57546"/>
                    </a:lnTo>
                    <a:lnTo>
                      <a:pt x="44717" y="57546"/>
                    </a:lnTo>
                    <a:lnTo>
                      <a:pt x="44339" y="57452"/>
                    </a:lnTo>
                    <a:lnTo>
                      <a:pt x="45000" y="57263"/>
                    </a:lnTo>
                    <a:lnTo>
                      <a:pt x="40000" y="57829"/>
                    </a:lnTo>
                    <a:lnTo>
                      <a:pt x="38019" y="58206"/>
                    </a:lnTo>
                    <a:lnTo>
                      <a:pt x="37547" y="58018"/>
                    </a:lnTo>
                    <a:lnTo>
                      <a:pt x="37075" y="58018"/>
                    </a:lnTo>
                    <a:lnTo>
                      <a:pt x="36698" y="58112"/>
                    </a:lnTo>
                    <a:lnTo>
                      <a:pt x="36415" y="58301"/>
                    </a:lnTo>
                    <a:lnTo>
                      <a:pt x="36038" y="58301"/>
                    </a:lnTo>
                    <a:lnTo>
                      <a:pt x="36038" y="58395"/>
                    </a:lnTo>
                    <a:lnTo>
                      <a:pt x="36321" y="58395"/>
                    </a:lnTo>
                    <a:lnTo>
                      <a:pt x="36132" y="58678"/>
                    </a:lnTo>
                    <a:lnTo>
                      <a:pt x="37075" y="58678"/>
                    </a:lnTo>
                    <a:lnTo>
                      <a:pt x="37830" y="58584"/>
                    </a:lnTo>
                    <a:lnTo>
                      <a:pt x="38585" y="58489"/>
                    </a:lnTo>
                    <a:lnTo>
                      <a:pt x="39434" y="58489"/>
                    </a:lnTo>
                    <a:lnTo>
                      <a:pt x="38585" y="58867"/>
                    </a:lnTo>
                    <a:lnTo>
                      <a:pt x="37358" y="59244"/>
                    </a:lnTo>
                    <a:lnTo>
                      <a:pt x="36792" y="59339"/>
                    </a:lnTo>
                    <a:lnTo>
                      <a:pt x="36226" y="59339"/>
                    </a:lnTo>
                    <a:lnTo>
                      <a:pt x="35755" y="59244"/>
                    </a:lnTo>
                    <a:lnTo>
                      <a:pt x="35566" y="59056"/>
                    </a:lnTo>
                    <a:lnTo>
                      <a:pt x="35472" y="58867"/>
                    </a:lnTo>
                    <a:lnTo>
                      <a:pt x="36509" y="58772"/>
                    </a:lnTo>
                    <a:lnTo>
                      <a:pt x="35377" y="58678"/>
                    </a:lnTo>
                    <a:lnTo>
                      <a:pt x="34151" y="58772"/>
                    </a:lnTo>
                    <a:lnTo>
                      <a:pt x="34057" y="58772"/>
                    </a:lnTo>
                    <a:lnTo>
                      <a:pt x="33208" y="58961"/>
                    </a:lnTo>
                    <a:lnTo>
                      <a:pt x="32264" y="59056"/>
                    </a:lnTo>
                    <a:lnTo>
                      <a:pt x="32264" y="59056"/>
                    </a:lnTo>
                    <a:lnTo>
                      <a:pt x="33113" y="58867"/>
                    </a:lnTo>
                    <a:lnTo>
                      <a:pt x="31887" y="58489"/>
                    </a:lnTo>
                    <a:lnTo>
                      <a:pt x="31132" y="58395"/>
                    </a:lnTo>
                    <a:lnTo>
                      <a:pt x="31038" y="58301"/>
                    </a:lnTo>
                    <a:lnTo>
                      <a:pt x="31132" y="58301"/>
                    </a:lnTo>
                    <a:lnTo>
                      <a:pt x="31509" y="58206"/>
                    </a:lnTo>
                    <a:lnTo>
                      <a:pt x="30660" y="58206"/>
                    </a:lnTo>
                    <a:lnTo>
                      <a:pt x="30283" y="58301"/>
                    </a:lnTo>
                    <a:lnTo>
                      <a:pt x="29906" y="58489"/>
                    </a:lnTo>
                    <a:lnTo>
                      <a:pt x="29151" y="58678"/>
                    </a:lnTo>
                    <a:lnTo>
                      <a:pt x="29340" y="58584"/>
                    </a:lnTo>
                    <a:lnTo>
                      <a:pt x="29434" y="58395"/>
                    </a:lnTo>
                    <a:lnTo>
                      <a:pt x="29434" y="58395"/>
                    </a:lnTo>
                    <a:lnTo>
                      <a:pt x="28585" y="58489"/>
                    </a:lnTo>
                    <a:lnTo>
                      <a:pt x="28491" y="58584"/>
                    </a:lnTo>
                    <a:lnTo>
                      <a:pt x="28396" y="58678"/>
                    </a:lnTo>
                    <a:lnTo>
                      <a:pt x="27736" y="58867"/>
                    </a:lnTo>
                    <a:lnTo>
                      <a:pt x="25660" y="59150"/>
                    </a:lnTo>
                    <a:lnTo>
                      <a:pt x="22170" y="59622"/>
                    </a:lnTo>
                    <a:lnTo>
                      <a:pt x="22359" y="59527"/>
                    </a:lnTo>
                    <a:lnTo>
                      <a:pt x="22359" y="59433"/>
                    </a:lnTo>
                    <a:lnTo>
                      <a:pt x="22264" y="59433"/>
                    </a:lnTo>
                    <a:lnTo>
                      <a:pt x="22453" y="59244"/>
                    </a:lnTo>
                    <a:lnTo>
                      <a:pt x="22453" y="59056"/>
                    </a:lnTo>
                    <a:lnTo>
                      <a:pt x="21132" y="59339"/>
                    </a:lnTo>
                    <a:lnTo>
                      <a:pt x="19246" y="59716"/>
                    </a:lnTo>
                    <a:lnTo>
                      <a:pt x="18208" y="59810"/>
                    </a:lnTo>
                    <a:lnTo>
                      <a:pt x="17264" y="59905"/>
                    </a:lnTo>
                    <a:lnTo>
                      <a:pt x="16415" y="59905"/>
                    </a:lnTo>
                    <a:lnTo>
                      <a:pt x="15849" y="59810"/>
                    </a:lnTo>
                    <a:lnTo>
                      <a:pt x="14246" y="59810"/>
                    </a:lnTo>
                    <a:lnTo>
                      <a:pt x="11981" y="59999"/>
                    </a:lnTo>
                    <a:lnTo>
                      <a:pt x="11981" y="59999"/>
                    </a:lnTo>
                    <a:lnTo>
                      <a:pt x="12359" y="59905"/>
                    </a:lnTo>
                    <a:lnTo>
                      <a:pt x="12736" y="59716"/>
                    </a:lnTo>
                    <a:lnTo>
                      <a:pt x="11415" y="59905"/>
                    </a:lnTo>
                    <a:lnTo>
                      <a:pt x="10000" y="60093"/>
                    </a:lnTo>
                    <a:lnTo>
                      <a:pt x="7076" y="60188"/>
                    </a:lnTo>
                    <a:lnTo>
                      <a:pt x="4151" y="60376"/>
                    </a:lnTo>
                    <a:lnTo>
                      <a:pt x="2831" y="60471"/>
                    </a:lnTo>
                    <a:lnTo>
                      <a:pt x="1604" y="60659"/>
                    </a:lnTo>
                    <a:lnTo>
                      <a:pt x="1227" y="59244"/>
                    </a:lnTo>
                    <a:lnTo>
                      <a:pt x="1038" y="57735"/>
                    </a:lnTo>
                    <a:lnTo>
                      <a:pt x="850" y="56131"/>
                    </a:lnTo>
                    <a:lnTo>
                      <a:pt x="755" y="54433"/>
                    </a:lnTo>
                    <a:lnTo>
                      <a:pt x="755" y="52735"/>
                    </a:lnTo>
                    <a:lnTo>
                      <a:pt x="755" y="50942"/>
                    </a:lnTo>
                    <a:lnTo>
                      <a:pt x="1038" y="47263"/>
                    </a:lnTo>
                    <a:lnTo>
                      <a:pt x="1321" y="43678"/>
                    </a:lnTo>
                    <a:lnTo>
                      <a:pt x="1699" y="39999"/>
                    </a:lnTo>
                    <a:lnTo>
                      <a:pt x="2453" y="33301"/>
                    </a:lnTo>
                    <a:lnTo>
                      <a:pt x="2548" y="33962"/>
                    </a:lnTo>
                    <a:lnTo>
                      <a:pt x="2642" y="34622"/>
                    </a:lnTo>
                    <a:lnTo>
                      <a:pt x="2642" y="33018"/>
                    </a:lnTo>
                    <a:lnTo>
                      <a:pt x="2551" y="32287"/>
                    </a:lnTo>
                    <a:lnTo>
                      <a:pt x="2642" y="30000"/>
                    </a:lnTo>
                    <a:lnTo>
                      <a:pt x="2453" y="30377"/>
                    </a:lnTo>
                    <a:lnTo>
                      <a:pt x="2453" y="29245"/>
                    </a:lnTo>
                    <a:lnTo>
                      <a:pt x="2453" y="27830"/>
                    </a:lnTo>
                    <a:lnTo>
                      <a:pt x="2642" y="28301"/>
                    </a:lnTo>
                    <a:lnTo>
                      <a:pt x="2736" y="28018"/>
                    </a:lnTo>
                    <a:lnTo>
                      <a:pt x="2831" y="28018"/>
                    </a:lnTo>
                    <a:lnTo>
                      <a:pt x="2925" y="28207"/>
                    </a:lnTo>
                    <a:lnTo>
                      <a:pt x="3019" y="26415"/>
                    </a:lnTo>
                    <a:lnTo>
                      <a:pt x="3019" y="24811"/>
                    </a:lnTo>
                    <a:lnTo>
                      <a:pt x="3019" y="23113"/>
                    </a:lnTo>
                    <a:lnTo>
                      <a:pt x="3019" y="22170"/>
                    </a:lnTo>
                    <a:lnTo>
                      <a:pt x="3208" y="21320"/>
                    </a:lnTo>
                    <a:lnTo>
                      <a:pt x="3302" y="19528"/>
                    </a:lnTo>
                    <a:lnTo>
                      <a:pt x="3302" y="17641"/>
                    </a:lnTo>
                    <a:lnTo>
                      <a:pt x="3302" y="16887"/>
                    </a:lnTo>
                    <a:lnTo>
                      <a:pt x="3208" y="16321"/>
                    </a:lnTo>
                    <a:lnTo>
                      <a:pt x="3397" y="16415"/>
                    </a:lnTo>
                    <a:lnTo>
                      <a:pt x="3585" y="11981"/>
                    </a:lnTo>
                    <a:lnTo>
                      <a:pt x="3680" y="11415"/>
                    </a:lnTo>
                    <a:lnTo>
                      <a:pt x="3680" y="11698"/>
                    </a:lnTo>
                    <a:lnTo>
                      <a:pt x="3774" y="11132"/>
                    </a:lnTo>
                    <a:lnTo>
                      <a:pt x="3868" y="10660"/>
                    </a:lnTo>
                    <a:lnTo>
                      <a:pt x="3774" y="10094"/>
                    </a:lnTo>
                    <a:lnTo>
                      <a:pt x="3680" y="9623"/>
                    </a:lnTo>
                    <a:lnTo>
                      <a:pt x="3774" y="9434"/>
                    </a:lnTo>
                    <a:lnTo>
                      <a:pt x="3868" y="9245"/>
                    </a:lnTo>
                    <a:lnTo>
                      <a:pt x="4057" y="8491"/>
                    </a:lnTo>
                    <a:lnTo>
                      <a:pt x="4340" y="6321"/>
                    </a:lnTo>
                    <a:lnTo>
                      <a:pt x="4623" y="2264"/>
                    </a:lnTo>
                    <a:lnTo>
                      <a:pt x="3491" y="7170"/>
                    </a:lnTo>
                    <a:lnTo>
                      <a:pt x="2925" y="9906"/>
                    </a:lnTo>
                    <a:lnTo>
                      <a:pt x="2359" y="12736"/>
                    </a:lnTo>
                    <a:lnTo>
                      <a:pt x="1982" y="15377"/>
                    </a:lnTo>
                    <a:lnTo>
                      <a:pt x="1699" y="17830"/>
                    </a:lnTo>
                    <a:lnTo>
                      <a:pt x="1510" y="19905"/>
                    </a:lnTo>
                    <a:lnTo>
                      <a:pt x="1604" y="20754"/>
                    </a:lnTo>
                    <a:lnTo>
                      <a:pt x="1699" y="21509"/>
                    </a:lnTo>
                    <a:lnTo>
                      <a:pt x="1321" y="22453"/>
                    </a:lnTo>
                    <a:lnTo>
                      <a:pt x="1133" y="23585"/>
                    </a:lnTo>
                    <a:lnTo>
                      <a:pt x="1038" y="24905"/>
                    </a:lnTo>
                    <a:lnTo>
                      <a:pt x="1038" y="26226"/>
                    </a:lnTo>
                    <a:lnTo>
                      <a:pt x="1038" y="28962"/>
                    </a:lnTo>
                    <a:lnTo>
                      <a:pt x="1038" y="31415"/>
                    </a:lnTo>
                    <a:lnTo>
                      <a:pt x="661" y="40188"/>
                    </a:lnTo>
                    <a:lnTo>
                      <a:pt x="472" y="44999"/>
                    </a:lnTo>
                    <a:lnTo>
                      <a:pt x="378" y="49622"/>
                    </a:lnTo>
                    <a:lnTo>
                      <a:pt x="472" y="51603"/>
                    </a:lnTo>
                    <a:lnTo>
                      <a:pt x="378" y="53961"/>
                    </a:lnTo>
                    <a:lnTo>
                      <a:pt x="189" y="53301"/>
                    </a:lnTo>
                    <a:lnTo>
                      <a:pt x="95" y="52641"/>
                    </a:lnTo>
                    <a:lnTo>
                      <a:pt x="189" y="53867"/>
                    </a:lnTo>
                    <a:lnTo>
                      <a:pt x="189" y="55093"/>
                    </a:lnTo>
                    <a:lnTo>
                      <a:pt x="378" y="55188"/>
                    </a:lnTo>
                    <a:lnTo>
                      <a:pt x="284" y="56508"/>
                    </a:lnTo>
                    <a:lnTo>
                      <a:pt x="95" y="54905"/>
                    </a:lnTo>
                    <a:lnTo>
                      <a:pt x="1" y="58489"/>
                    </a:lnTo>
                    <a:lnTo>
                      <a:pt x="1" y="62357"/>
                    </a:lnTo>
                    <a:lnTo>
                      <a:pt x="6038" y="61886"/>
                    </a:lnTo>
                    <a:lnTo>
                      <a:pt x="8963" y="61697"/>
                    </a:lnTo>
                    <a:lnTo>
                      <a:pt x="11698" y="61603"/>
                    </a:lnTo>
                    <a:lnTo>
                      <a:pt x="11698" y="61414"/>
                    </a:lnTo>
                    <a:lnTo>
                      <a:pt x="11887" y="61225"/>
                    </a:lnTo>
                    <a:lnTo>
                      <a:pt x="12264" y="61225"/>
                    </a:lnTo>
                    <a:lnTo>
                      <a:pt x="12548" y="61320"/>
                    </a:lnTo>
                    <a:lnTo>
                      <a:pt x="12736" y="61414"/>
                    </a:lnTo>
                    <a:lnTo>
                      <a:pt x="12642" y="61320"/>
                    </a:lnTo>
                    <a:lnTo>
                      <a:pt x="13302" y="61508"/>
                    </a:lnTo>
                    <a:lnTo>
                      <a:pt x="13302" y="61508"/>
                    </a:lnTo>
                    <a:lnTo>
                      <a:pt x="12736" y="61414"/>
                    </a:lnTo>
                    <a:lnTo>
                      <a:pt x="13019" y="61508"/>
                    </a:lnTo>
                    <a:lnTo>
                      <a:pt x="12736" y="61603"/>
                    </a:lnTo>
                    <a:lnTo>
                      <a:pt x="12831" y="61697"/>
                    </a:lnTo>
                    <a:lnTo>
                      <a:pt x="14246" y="61508"/>
                    </a:lnTo>
                    <a:lnTo>
                      <a:pt x="13491" y="61508"/>
                    </a:lnTo>
                    <a:lnTo>
                      <a:pt x="14717" y="61225"/>
                    </a:lnTo>
                    <a:lnTo>
                      <a:pt x="16038" y="61131"/>
                    </a:lnTo>
                    <a:lnTo>
                      <a:pt x="18962" y="61131"/>
                    </a:lnTo>
                    <a:lnTo>
                      <a:pt x="19151" y="61225"/>
                    </a:lnTo>
                    <a:lnTo>
                      <a:pt x="19623" y="61320"/>
                    </a:lnTo>
                    <a:lnTo>
                      <a:pt x="21227" y="61320"/>
                    </a:lnTo>
                    <a:lnTo>
                      <a:pt x="23302" y="61225"/>
                    </a:lnTo>
                    <a:lnTo>
                      <a:pt x="24245" y="61131"/>
                    </a:lnTo>
                    <a:lnTo>
                      <a:pt x="25094" y="60942"/>
                    </a:lnTo>
                    <a:lnTo>
                      <a:pt x="28868" y="60848"/>
                    </a:lnTo>
                    <a:lnTo>
                      <a:pt x="32642" y="60659"/>
                    </a:lnTo>
                    <a:lnTo>
                      <a:pt x="36415" y="60376"/>
                    </a:lnTo>
                    <a:lnTo>
                      <a:pt x="40283" y="60093"/>
                    </a:lnTo>
                    <a:lnTo>
                      <a:pt x="47830" y="59339"/>
                    </a:lnTo>
                    <a:lnTo>
                      <a:pt x="55377" y="58678"/>
                    </a:lnTo>
                    <a:lnTo>
                      <a:pt x="61037" y="58678"/>
                    </a:lnTo>
                    <a:lnTo>
                      <a:pt x="62264" y="58584"/>
                    </a:lnTo>
                    <a:lnTo>
                      <a:pt x="63207" y="58395"/>
                    </a:lnTo>
                    <a:lnTo>
                      <a:pt x="63490" y="58206"/>
                    </a:lnTo>
                    <a:lnTo>
                      <a:pt x="63773" y="58018"/>
                    </a:lnTo>
                    <a:lnTo>
                      <a:pt x="63962" y="57735"/>
                    </a:lnTo>
                    <a:lnTo>
                      <a:pt x="64150" y="57357"/>
                    </a:lnTo>
                    <a:lnTo>
                      <a:pt x="64339" y="56225"/>
                    </a:lnTo>
                    <a:lnTo>
                      <a:pt x="64528" y="54716"/>
                    </a:lnTo>
                    <a:lnTo>
                      <a:pt x="64528" y="53018"/>
                    </a:lnTo>
                    <a:lnTo>
                      <a:pt x="64622" y="49810"/>
                    </a:lnTo>
                    <a:lnTo>
                      <a:pt x="64622" y="47546"/>
                    </a:lnTo>
                    <a:lnTo>
                      <a:pt x="64905" y="40848"/>
                    </a:lnTo>
                    <a:lnTo>
                      <a:pt x="64999" y="36320"/>
                    </a:lnTo>
                    <a:lnTo>
                      <a:pt x="65094" y="33301"/>
                    </a:lnTo>
                    <a:lnTo>
                      <a:pt x="65188" y="33396"/>
                    </a:lnTo>
                    <a:lnTo>
                      <a:pt x="65188" y="31603"/>
                    </a:lnTo>
                    <a:lnTo>
                      <a:pt x="65188" y="29811"/>
                    </a:lnTo>
                    <a:lnTo>
                      <a:pt x="65094" y="30660"/>
                    </a:lnTo>
                    <a:lnTo>
                      <a:pt x="64905" y="28301"/>
                    </a:lnTo>
                    <a:lnTo>
                      <a:pt x="64811" y="25849"/>
                    </a:lnTo>
                    <a:lnTo>
                      <a:pt x="64716" y="23302"/>
                    </a:lnTo>
                    <a:lnTo>
                      <a:pt x="64622" y="20849"/>
                    </a:lnTo>
                    <a:lnTo>
                      <a:pt x="64811" y="22075"/>
                    </a:lnTo>
                    <a:lnTo>
                      <a:pt x="64811" y="20754"/>
                    </a:lnTo>
                    <a:lnTo>
                      <a:pt x="64811" y="18962"/>
                    </a:lnTo>
                    <a:lnTo>
                      <a:pt x="64811" y="18868"/>
                    </a:lnTo>
                    <a:lnTo>
                      <a:pt x="64716" y="17358"/>
                    </a:lnTo>
                    <a:lnTo>
                      <a:pt x="64811" y="18113"/>
                    </a:lnTo>
                    <a:lnTo>
                      <a:pt x="64999" y="16981"/>
                    </a:lnTo>
                    <a:lnTo>
                      <a:pt x="64905" y="15755"/>
                    </a:lnTo>
                    <a:lnTo>
                      <a:pt x="64811" y="14528"/>
                    </a:lnTo>
                    <a:lnTo>
                      <a:pt x="64716" y="13396"/>
                    </a:lnTo>
                    <a:lnTo>
                      <a:pt x="64622" y="13679"/>
                    </a:lnTo>
                    <a:lnTo>
                      <a:pt x="64551" y="13679"/>
                    </a:lnTo>
                    <a:lnTo>
                      <a:pt x="64622" y="13962"/>
                    </a:lnTo>
                    <a:lnTo>
                      <a:pt x="64716" y="15000"/>
                    </a:lnTo>
                    <a:lnTo>
                      <a:pt x="64528" y="14623"/>
                    </a:lnTo>
                    <a:lnTo>
                      <a:pt x="64528" y="15094"/>
                    </a:lnTo>
                    <a:lnTo>
                      <a:pt x="64339" y="12736"/>
                    </a:lnTo>
                    <a:lnTo>
                      <a:pt x="64150" y="11698"/>
                    </a:lnTo>
                    <a:lnTo>
                      <a:pt x="64056" y="11604"/>
                    </a:lnTo>
                    <a:lnTo>
                      <a:pt x="64056" y="11226"/>
                    </a:lnTo>
                    <a:lnTo>
                      <a:pt x="64245" y="10566"/>
                    </a:lnTo>
                    <a:lnTo>
                      <a:pt x="64245" y="9811"/>
                    </a:lnTo>
                    <a:lnTo>
                      <a:pt x="64245" y="9560"/>
                    </a:lnTo>
                    <a:lnTo>
                      <a:pt x="64433" y="10189"/>
                    </a:lnTo>
                    <a:lnTo>
                      <a:pt x="64622" y="11604"/>
                    </a:lnTo>
                    <a:lnTo>
                      <a:pt x="64811" y="13019"/>
                    </a:lnTo>
                    <a:lnTo>
                      <a:pt x="64905" y="14151"/>
                    </a:lnTo>
                    <a:lnTo>
                      <a:pt x="64905" y="12830"/>
                    </a:lnTo>
                    <a:lnTo>
                      <a:pt x="64811" y="11698"/>
                    </a:lnTo>
                    <a:lnTo>
                      <a:pt x="64528" y="9340"/>
                    </a:lnTo>
                    <a:lnTo>
                      <a:pt x="64433" y="9528"/>
                    </a:lnTo>
                    <a:lnTo>
                      <a:pt x="64433" y="9340"/>
                    </a:lnTo>
                    <a:lnTo>
                      <a:pt x="64245" y="8585"/>
                    </a:lnTo>
                    <a:lnTo>
                      <a:pt x="64150" y="7264"/>
                    </a:lnTo>
                    <a:lnTo>
                      <a:pt x="64056" y="9434"/>
                    </a:lnTo>
                    <a:lnTo>
                      <a:pt x="63773" y="8868"/>
                    </a:lnTo>
                    <a:lnTo>
                      <a:pt x="63679" y="7925"/>
                    </a:lnTo>
                    <a:lnTo>
                      <a:pt x="63584" y="6792"/>
                    </a:lnTo>
                    <a:lnTo>
                      <a:pt x="63490" y="5566"/>
                    </a:lnTo>
                    <a:lnTo>
                      <a:pt x="63490" y="1227"/>
                    </a:lnTo>
                    <a:lnTo>
                      <a:pt x="63490" y="661"/>
                    </a:lnTo>
                    <a:lnTo>
                      <a:pt x="63396" y="566"/>
                    </a:lnTo>
                    <a:lnTo>
                      <a:pt x="63207" y="378"/>
                    </a:lnTo>
                    <a:lnTo>
                      <a:pt x="62641" y="189"/>
                    </a:lnTo>
                    <a:lnTo>
                      <a:pt x="61792" y="95"/>
                    </a:lnTo>
                    <a:lnTo>
                      <a:pt x="60849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335;p37">
                <a:extLst>
                  <a:ext uri="{FF2B5EF4-FFF2-40B4-BE49-F238E27FC236}">
                    <a16:creationId xmlns:a16="http://schemas.microsoft.com/office/drawing/2014/main" id="{D031A9FC-613B-4614-821C-630814F791F5}"/>
                  </a:ext>
                </a:extLst>
              </p:cNvPr>
              <p:cNvSpPr/>
              <p:nvPr/>
            </p:nvSpPr>
            <p:spPr>
              <a:xfrm>
                <a:off x="3411818" y="4081203"/>
                <a:ext cx="2320364" cy="718330"/>
              </a:xfrm>
              <a:custGeom>
                <a:avLst/>
                <a:gdLst/>
                <a:ahLst/>
                <a:cxnLst/>
                <a:rect l="l" t="t" r="r" b="b"/>
                <a:pathLst>
                  <a:path w="65189" h="62358" extrusionOk="0">
                    <a:moveTo>
                      <a:pt x="40283" y="1525"/>
                    </a:move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39811" y="1604"/>
                    </a:lnTo>
                    <a:lnTo>
                      <a:pt x="40283" y="1525"/>
                    </a:lnTo>
                    <a:close/>
                    <a:moveTo>
                      <a:pt x="22547" y="1793"/>
                    </a:moveTo>
                    <a:lnTo>
                      <a:pt x="22359" y="1887"/>
                    </a:lnTo>
                    <a:lnTo>
                      <a:pt x="21981" y="2359"/>
                    </a:lnTo>
                    <a:lnTo>
                      <a:pt x="24057" y="1981"/>
                    </a:lnTo>
                    <a:lnTo>
                      <a:pt x="23208" y="2076"/>
                    </a:lnTo>
                    <a:lnTo>
                      <a:pt x="22925" y="1981"/>
                    </a:lnTo>
                    <a:lnTo>
                      <a:pt x="22642" y="1887"/>
                    </a:lnTo>
                    <a:lnTo>
                      <a:pt x="22642" y="1793"/>
                    </a:lnTo>
                    <a:close/>
                    <a:moveTo>
                      <a:pt x="64528" y="13585"/>
                    </a:moveTo>
                    <a:lnTo>
                      <a:pt x="64528" y="13679"/>
                    </a:lnTo>
                    <a:lnTo>
                      <a:pt x="64551" y="13679"/>
                    </a:lnTo>
                    <a:lnTo>
                      <a:pt x="64528" y="13585"/>
                    </a:lnTo>
                    <a:close/>
                    <a:moveTo>
                      <a:pt x="33868" y="58678"/>
                    </a:moveTo>
                    <a:lnTo>
                      <a:pt x="34057" y="58772"/>
                    </a:lnTo>
                    <a:lnTo>
                      <a:pt x="34057" y="58772"/>
                    </a:lnTo>
                    <a:lnTo>
                      <a:pt x="33962" y="58678"/>
                    </a:lnTo>
                    <a:close/>
                    <a:moveTo>
                      <a:pt x="30849" y="58678"/>
                    </a:moveTo>
                    <a:lnTo>
                      <a:pt x="30943" y="58772"/>
                    </a:lnTo>
                    <a:lnTo>
                      <a:pt x="30283" y="58867"/>
                    </a:lnTo>
                    <a:lnTo>
                      <a:pt x="30472" y="58772"/>
                    </a:lnTo>
                    <a:lnTo>
                      <a:pt x="30849" y="58678"/>
                    </a:lnTo>
                    <a:close/>
                    <a:moveTo>
                      <a:pt x="32264" y="59056"/>
                    </a:moveTo>
                    <a:lnTo>
                      <a:pt x="33113" y="59244"/>
                    </a:lnTo>
                    <a:lnTo>
                      <a:pt x="31698" y="59339"/>
                    </a:lnTo>
                    <a:lnTo>
                      <a:pt x="31415" y="59339"/>
                    </a:lnTo>
                    <a:lnTo>
                      <a:pt x="32264" y="59056"/>
                    </a:lnTo>
                    <a:close/>
                    <a:moveTo>
                      <a:pt x="60849" y="0"/>
                    </a:moveTo>
                    <a:lnTo>
                      <a:pt x="58679" y="95"/>
                    </a:lnTo>
                    <a:lnTo>
                      <a:pt x="56792" y="189"/>
                    </a:lnTo>
                    <a:lnTo>
                      <a:pt x="58584" y="378"/>
                    </a:lnTo>
                    <a:lnTo>
                      <a:pt x="58301" y="189"/>
                    </a:lnTo>
                    <a:lnTo>
                      <a:pt x="59151" y="378"/>
                    </a:lnTo>
                    <a:lnTo>
                      <a:pt x="58679" y="472"/>
                    </a:lnTo>
                    <a:lnTo>
                      <a:pt x="58018" y="472"/>
                    </a:lnTo>
                    <a:lnTo>
                      <a:pt x="56792" y="283"/>
                    </a:lnTo>
                    <a:lnTo>
                      <a:pt x="55943" y="283"/>
                    </a:lnTo>
                    <a:lnTo>
                      <a:pt x="54528" y="378"/>
                    </a:lnTo>
                    <a:lnTo>
                      <a:pt x="50660" y="378"/>
                    </a:lnTo>
                    <a:lnTo>
                      <a:pt x="48585" y="472"/>
                    </a:lnTo>
                    <a:lnTo>
                      <a:pt x="46226" y="472"/>
                    </a:lnTo>
                    <a:lnTo>
                      <a:pt x="43868" y="283"/>
                    </a:lnTo>
                    <a:lnTo>
                      <a:pt x="44056" y="472"/>
                    </a:lnTo>
                    <a:lnTo>
                      <a:pt x="44339" y="472"/>
                    </a:lnTo>
                    <a:lnTo>
                      <a:pt x="43396" y="661"/>
                    </a:lnTo>
                    <a:lnTo>
                      <a:pt x="42170" y="849"/>
                    </a:lnTo>
                    <a:lnTo>
                      <a:pt x="40849" y="755"/>
                    </a:lnTo>
                    <a:lnTo>
                      <a:pt x="40377" y="661"/>
                    </a:lnTo>
                    <a:lnTo>
                      <a:pt x="39906" y="566"/>
                    </a:lnTo>
                    <a:lnTo>
                      <a:pt x="39717" y="566"/>
                    </a:lnTo>
                    <a:lnTo>
                      <a:pt x="38207" y="661"/>
                    </a:lnTo>
                    <a:lnTo>
                      <a:pt x="36509" y="944"/>
                    </a:lnTo>
                    <a:lnTo>
                      <a:pt x="34906" y="1132"/>
                    </a:lnTo>
                    <a:lnTo>
                      <a:pt x="33585" y="1132"/>
                    </a:lnTo>
                    <a:lnTo>
                      <a:pt x="33962" y="1038"/>
                    </a:lnTo>
                    <a:lnTo>
                      <a:pt x="33774" y="944"/>
                    </a:lnTo>
                    <a:lnTo>
                      <a:pt x="33396" y="944"/>
                    </a:lnTo>
                    <a:lnTo>
                      <a:pt x="32453" y="1038"/>
                    </a:lnTo>
                    <a:lnTo>
                      <a:pt x="30283" y="1321"/>
                    </a:lnTo>
                    <a:lnTo>
                      <a:pt x="30472" y="1415"/>
                    </a:lnTo>
                    <a:lnTo>
                      <a:pt x="30566" y="1510"/>
                    </a:lnTo>
                    <a:lnTo>
                      <a:pt x="29151" y="1604"/>
                    </a:lnTo>
                    <a:lnTo>
                      <a:pt x="29057" y="1698"/>
                    </a:lnTo>
                    <a:lnTo>
                      <a:pt x="29717" y="1698"/>
                    </a:lnTo>
                    <a:lnTo>
                      <a:pt x="28208" y="1793"/>
                    </a:lnTo>
                    <a:lnTo>
                      <a:pt x="27547" y="1793"/>
                    </a:lnTo>
                    <a:lnTo>
                      <a:pt x="27642" y="1698"/>
                    </a:lnTo>
                    <a:lnTo>
                      <a:pt x="28585" y="1510"/>
                    </a:lnTo>
                    <a:lnTo>
                      <a:pt x="27736" y="1604"/>
                    </a:lnTo>
                    <a:lnTo>
                      <a:pt x="26887" y="1698"/>
                    </a:lnTo>
                    <a:lnTo>
                      <a:pt x="26038" y="1698"/>
                    </a:lnTo>
                    <a:lnTo>
                      <a:pt x="25189" y="1793"/>
                    </a:lnTo>
                    <a:lnTo>
                      <a:pt x="25189" y="1793"/>
                    </a:lnTo>
                    <a:lnTo>
                      <a:pt x="25755" y="1698"/>
                    </a:lnTo>
                    <a:lnTo>
                      <a:pt x="24906" y="1793"/>
                    </a:lnTo>
                    <a:lnTo>
                      <a:pt x="24057" y="1981"/>
                    </a:lnTo>
                    <a:lnTo>
                      <a:pt x="25094" y="1887"/>
                    </a:lnTo>
                    <a:lnTo>
                      <a:pt x="26132" y="1981"/>
                    </a:lnTo>
                    <a:lnTo>
                      <a:pt x="24906" y="2264"/>
                    </a:lnTo>
                    <a:lnTo>
                      <a:pt x="23585" y="2359"/>
                    </a:lnTo>
                    <a:lnTo>
                      <a:pt x="23585" y="2453"/>
                    </a:lnTo>
                    <a:lnTo>
                      <a:pt x="23585" y="2547"/>
                    </a:lnTo>
                    <a:lnTo>
                      <a:pt x="25566" y="2359"/>
                    </a:lnTo>
                    <a:lnTo>
                      <a:pt x="27547" y="2264"/>
                    </a:lnTo>
                    <a:lnTo>
                      <a:pt x="29434" y="1981"/>
                    </a:lnTo>
                    <a:lnTo>
                      <a:pt x="30377" y="1793"/>
                    </a:lnTo>
                    <a:lnTo>
                      <a:pt x="31321" y="1604"/>
                    </a:lnTo>
                    <a:lnTo>
                      <a:pt x="30472" y="1887"/>
                    </a:lnTo>
                    <a:lnTo>
                      <a:pt x="30660" y="1981"/>
                    </a:lnTo>
                    <a:lnTo>
                      <a:pt x="31038" y="2076"/>
                    </a:lnTo>
                    <a:lnTo>
                      <a:pt x="31981" y="2170"/>
                    </a:lnTo>
                    <a:lnTo>
                      <a:pt x="33302" y="2170"/>
                    </a:lnTo>
                    <a:lnTo>
                      <a:pt x="34717" y="2076"/>
                    </a:lnTo>
                    <a:lnTo>
                      <a:pt x="37075" y="1887"/>
                    </a:lnTo>
                    <a:lnTo>
                      <a:pt x="37830" y="1793"/>
                    </a:lnTo>
                    <a:lnTo>
                      <a:pt x="37924" y="1698"/>
                    </a:lnTo>
                    <a:lnTo>
                      <a:pt x="38868" y="1604"/>
                    </a:lnTo>
                    <a:lnTo>
                      <a:pt x="38962" y="1510"/>
                    </a:lnTo>
                    <a:lnTo>
                      <a:pt x="38868" y="1510"/>
                    </a:lnTo>
                    <a:lnTo>
                      <a:pt x="38113" y="1415"/>
                    </a:lnTo>
                    <a:lnTo>
                      <a:pt x="40000" y="1510"/>
                    </a:lnTo>
                    <a:lnTo>
                      <a:pt x="38868" y="1604"/>
                    </a:ln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40094" y="1510"/>
                    </a:lnTo>
                    <a:lnTo>
                      <a:pt x="40377" y="1510"/>
                    </a:lnTo>
                    <a:lnTo>
                      <a:pt x="40283" y="1525"/>
                    </a:lnTo>
                    <a:lnTo>
                      <a:pt x="40283" y="1525"/>
                    </a:lnTo>
                    <a:lnTo>
                      <a:pt x="40566" y="1510"/>
                    </a:lnTo>
                    <a:lnTo>
                      <a:pt x="41509" y="1604"/>
                    </a:lnTo>
                    <a:lnTo>
                      <a:pt x="44151" y="1415"/>
                    </a:lnTo>
                    <a:lnTo>
                      <a:pt x="45000" y="1321"/>
                    </a:lnTo>
                    <a:lnTo>
                      <a:pt x="44434" y="1321"/>
                    </a:lnTo>
                    <a:lnTo>
                      <a:pt x="45188" y="1132"/>
                    </a:lnTo>
                    <a:lnTo>
                      <a:pt x="45660" y="1227"/>
                    </a:lnTo>
                    <a:lnTo>
                      <a:pt x="45755" y="1227"/>
                    </a:lnTo>
                    <a:lnTo>
                      <a:pt x="45755" y="1321"/>
                    </a:lnTo>
                    <a:lnTo>
                      <a:pt x="45377" y="1321"/>
                    </a:lnTo>
                    <a:lnTo>
                      <a:pt x="46038" y="1415"/>
                    </a:lnTo>
                    <a:lnTo>
                      <a:pt x="46792" y="1321"/>
                    </a:lnTo>
                    <a:lnTo>
                      <a:pt x="46792" y="1227"/>
                    </a:lnTo>
                    <a:lnTo>
                      <a:pt x="46981" y="1321"/>
                    </a:lnTo>
                    <a:lnTo>
                      <a:pt x="47547" y="1321"/>
                    </a:lnTo>
                    <a:lnTo>
                      <a:pt x="47358" y="1510"/>
                    </a:lnTo>
                    <a:lnTo>
                      <a:pt x="46981" y="1510"/>
                    </a:lnTo>
                    <a:lnTo>
                      <a:pt x="46792" y="1415"/>
                    </a:lnTo>
                    <a:lnTo>
                      <a:pt x="43868" y="1698"/>
                    </a:lnTo>
                    <a:lnTo>
                      <a:pt x="45566" y="1698"/>
                    </a:lnTo>
                    <a:lnTo>
                      <a:pt x="47264" y="1604"/>
                    </a:lnTo>
                    <a:lnTo>
                      <a:pt x="50566" y="1321"/>
                    </a:lnTo>
                    <a:lnTo>
                      <a:pt x="52169" y="1227"/>
                    </a:lnTo>
                    <a:lnTo>
                      <a:pt x="55471" y="1227"/>
                    </a:lnTo>
                    <a:lnTo>
                      <a:pt x="57075" y="1415"/>
                    </a:lnTo>
                    <a:lnTo>
                      <a:pt x="56603" y="1321"/>
                    </a:lnTo>
                    <a:lnTo>
                      <a:pt x="56509" y="1227"/>
                    </a:lnTo>
                    <a:lnTo>
                      <a:pt x="57264" y="1132"/>
                    </a:lnTo>
                    <a:lnTo>
                      <a:pt x="58396" y="1227"/>
                    </a:lnTo>
                    <a:lnTo>
                      <a:pt x="58773" y="1227"/>
                    </a:lnTo>
                    <a:lnTo>
                      <a:pt x="58962" y="1321"/>
                    </a:lnTo>
                    <a:lnTo>
                      <a:pt x="59905" y="1321"/>
                    </a:lnTo>
                    <a:lnTo>
                      <a:pt x="61037" y="1510"/>
                    </a:lnTo>
                    <a:lnTo>
                      <a:pt x="61603" y="1698"/>
                    </a:lnTo>
                    <a:lnTo>
                      <a:pt x="62075" y="1887"/>
                    </a:lnTo>
                    <a:lnTo>
                      <a:pt x="62452" y="2076"/>
                    </a:lnTo>
                    <a:lnTo>
                      <a:pt x="62547" y="2359"/>
                    </a:lnTo>
                    <a:lnTo>
                      <a:pt x="62641" y="4528"/>
                    </a:lnTo>
                    <a:lnTo>
                      <a:pt x="62641" y="8113"/>
                    </a:lnTo>
                    <a:lnTo>
                      <a:pt x="62547" y="17547"/>
                    </a:lnTo>
                    <a:lnTo>
                      <a:pt x="62547" y="22547"/>
                    </a:lnTo>
                    <a:lnTo>
                      <a:pt x="62641" y="27075"/>
                    </a:lnTo>
                    <a:lnTo>
                      <a:pt x="62830" y="30849"/>
                    </a:lnTo>
                    <a:lnTo>
                      <a:pt x="62924" y="32169"/>
                    </a:lnTo>
                    <a:lnTo>
                      <a:pt x="63113" y="33207"/>
                    </a:lnTo>
                    <a:lnTo>
                      <a:pt x="63113" y="34528"/>
                    </a:lnTo>
                    <a:lnTo>
                      <a:pt x="63207" y="35943"/>
                    </a:lnTo>
                    <a:lnTo>
                      <a:pt x="63207" y="36886"/>
                    </a:lnTo>
                    <a:lnTo>
                      <a:pt x="63113" y="38396"/>
                    </a:lnTo>
                    <a:lnTo>
                      <a:pt x="62830" y="42358"/>
                    </a:lnTo>
                    <a:lnTo>
                      <a:pt x="62547" y="46509"/>
                    </a:lnTo>
                    <a:lnTo>
                      <a:pt x="62452" y="48207"/>
                    </a:lnTo>
                    <a:lnTo>
                      <a:pt x="62547" y="49527"/>
                    </a:lnTo>
                    <a:lnTo>
                      <a:pt x="62547" y="51131"/>
                    </a:lnTo>
                    <a:lnTo>
                      <a:pt x="62547" y="52735"/>
                    </a:lnTo>
                    <a:lnTo>
                      <a:pt x="62358" y="53584"/>
                    </a:lnTo>
                    <a:lnTo>
                      <a:pt x="62264" y="54339"/>
                    </a:lnTo>
                    <a:lnTo>
                      <a:pt x="61981" y="55093"/>
                    </a:lnTo>
                    <a:lnTo>
                      <a:pt x="61603" y="55754"/>
                    </a:lnTo>
                    <a:lnTo>
                      <a:pt x="61792" y="55754"/>
                    </a:lnTo>
                    <a:lnTo>
                      <a:pt x="61886" y="55565"/>
                    </a:lnTo>
                    <a:lnTo>
                      <a:pt x="62169" y="55376"/>
                    </a:lnTo>
                    <a:lnTo>
                      <a:pt x="62264" y="55565"/>
                    </a:lnTo>
                    <a:lnTo>
                      <a:pt x="62169" y="55754"/>
                    </a:lnTo>
                    <a:lnTo>
                      <a:pt x="61981" y="56225"/>
                    </a:lnTo>
                    <a:lnTo>
                      <a:pt x="61792" y="56037"/>
                    </a:lnTo>
                    <a:lnTo>
                      <a:pt x="61509" y="55754"/>
                    </a:lnTo>
                    <a:lnTo>
                      <a:pt x="61603" y="55942"/>
                    </a:lnTo>
                    <a:lnTo>
                      <a:pt x="61509" y="55942"/>
                    </a:lnTo>
                    <a:lnTo>
                      <a:pt x="61603" y="56037"/>
                    </a:lnTo>
                    <a:lnTo>
                      <a:pt x="60094" y="56320"/>
                    </a:lnTo>
                    <a:lnTo>
                      <a:pt x="58773" y="56414"/>
                    </a:lnTo>
                    <a:lnTo>
                      <a:pt x="57547" y="56508"/>
                    </a:lnTo>
                    <a:lnTo>
                      <a:pt x="56415" y="56508"/>
                    </a:lnTo>
                    <a:lnTo>
                      <a:pt x="56698" y="56320"/>
                    </a:lnTo>
                    <a:lnTo>
                      <a:pt x="56698" y="56320"/>
                    </a:lnTo>
                    <a:lnTo>
                      <a:pt x="56037" y="56508"/>
                    </a:lnTo>
                    <a:lnTo>
                      <a:pt x="54811" y="56886"/>
                    </a:lnTo>
                    <a:lnTo>
                      <a:pt x="53679" y="57074"/>
                    </a:lnTo>
                    <a:lnTo>
                      <a:pt x="53868" y="56791"/>
                    </a:lnTo>
                    <a:lnTo>
                      <a:pt x="54245" y="56697"/>
                    </a:lnTo>
                    <a:lnTo>
                      <a:pt x="53019" y="56886"/>
                    </a:lnTo>
                    <a:lnTo>
                      <a:pt x="51698" y="56980"/>
                    </a:lnTo>
                    <a:lnTo>
                      <a:pt x="50943" y="57074"/>
                    </a:lnTo>
                    <a:lnTo>
                      <a:pt x="51132" y="57169"/>
                    </a:lnTo>
                    <a:lnTo>
                      <a:pt x="48962" y="57452"/>
                    </a:lnTo>
                    <a:lnTo>
                      <a:pt x="48962" y="57357"/>
                    </a:lnTo>
                    <a:lnTo>
                      <a:pt x="48019" y="57452"/>
                    </a:lnTo>
                    <a:lnTo>
                      <a:pt x="47641" y="57452"/>
                    </a:lnTo>
                    <a:lnTo>
                      <a:pt x="46604" y="57546"/>
                    </a:lnTo>
                    <a:lnTo>
                      <a:pt x="44717" y="57546"/>
                    </a:lnTo>
                    <a:lnTo>
                      <a:pt x="44339" y="57452"/>
                    </a:lnTo>
                    <a:lnTo>
                      <a:pt x="45000" y="57263"/>
                    </a:lnTo>
                    <a:lnTo>
                      <a:pt x="40000" y="57829"/>
                    </a:lnTo>
                    <a:lnTo>
                      <a:pt x="38019" y="58206"/>
                    </a:lnTo>
                    <a:lnTo>
                      <a:pt x="37547" y="58018"/>
                    </a:lnTo>
                    <a:lnTo>
                      <a:pt x="37075" y="58018"/>
                    </a:lnTo>
                    <a:lnTo>
                      <a:pt x="36698" y="58112"/>
                    </a:lnTo>
                    <a:lnTo>
                      <a:pt x="36415" y="58301"/>
                    </a:lnTo>
                    <a:lnTo>
                      <a:pt x="36038" y="58301"/>
                    </a:lnTo>
                    <a:lnTo>
                      <a:pt x="36038" y="58395"/>
                    </a:lnTo>
                    <a:lnTo>
                      <a:pt x="36321" y="58395"/>
                    </a:lnTo>
                    <a:lnTo>
                      <a:pt x="36132" y="58678"/>
                    </a:lnTo>
                    <a:lnTo>
                      <a:pt x="37075" y="58678"/>
                    </a:lnTo>
                    <a:lnTo>
                      <a:pt x="37830" y="58584"/>
                    </a:lnTo>
                    <a:lnTo>
                      <a:pt x="38585" y="58489"/>
                    </a:lnTo>
                    <a:lnTo>
                      <a:pt x="39434" y="58489"/>
                    </a:lnTo>
                    <a:lnTo>
                      <a:pt x="38585" y="58867"/>
                    </a:lnTo>
                    <a:lnTo>
                      <a:pt x="37358" y="59244"/>
                    </a:lnTo>
                    <a:lnTo>
                      <a:pt x="36792" y="59339"/>
                    </a:lnTo>
                    <a:lnTo>
                      <a:pt x="36226" y="59339"/>
                    </a:lnTo>
                    <a:lnTo>
                      <a:pt x="35755" y="59244"/>
                    </a:lnTo>
                    <a:lnTo>
                      <a:pt x="35566" y="59056"/>
                    </a:lnTo>
                    <a:lnTo>
                      <a:pt x="35472" y="58867"/>
                    </a:lnTo>
                    <a:lnTo>
                      <a:pt x="36509" y="58772"/>
                    </a:lnTo>
                    <a:lnTo>
                      <a:pt x="35377" y="58678"/>
                    </a:lnTo>
                    <a:lnTo>
                      <a:pt x="34151" y="58772"/>
                    </a:lnTo>
                    <a:lnTo>
                      <a:pt x="34057" y="58772"/>
                    </a:lnTo>
                    <a:lnTo>
                      <a:pt x="33208" y="58961"/>
                    </a:lnTo>
                    <a:lnTo>
                      <a:pt x="32264" y="59056"/>
                    </a:lnTo>
                    <a:lnTo>
                      <a:pt x="32264" y="59056"/>
                    </a:lnTo>
                    <a:lnTo>
                      <a:pt x="33113" y="58867"/>
                    </a:lnTo>
                    <a:lnTo>
                      <a:pt x="31887" y="58489"/>
                    </a:lnTo>
                    <a:lnTo>
                      <a:pt x="31132" y="58395"/>
                    </a:lnTo>
                    <a:lnTo>
                      <a:pt x="31038" y="58301"/>
                    </a:lnTo>
                    <a:lnTo>
                      <a:pt x="31132" y="58301"/>
                    </a:lnTo>
                    <a:lnTo>
                      <a:pt x="31509" y="58206"/>
                    </a:lnTo>
                    <a:lnTo>
                      <a:pt x="30660" y="58206"/>
                    </a:lnTo>
                    <a:lnTo>
                      <a:pt x="30283" y="58301"/>
                    </a:lnTo>
                    <a:lnTo>
                      <a:pt x="29906" y="58489"/>
                    </a:lnTo>
                    <a:lnTo>
                      <a:pt x="29151" y="58678"/>
                    </a:lnTo>
                    <a:lnTo>
                      <a:pt x="29340" y="58584"/>
                    </a:lnTo>
                    <a:lnTo>
                      <a:pt x="29434" y="58395"/>
                    </a:lnTo>
                    <a:lnTo>
                      <a:pt x="29434" y="58395"/>
                    </a:lnTo>
                    <a:lnTo>
                      <a:pt x="28585" y="58489"/>
                    </a:lnTo>
                    <a:lnTo>
                      <a:pt x="28491" y="58584"/>
                    </a:lnTo>
                    <a:lnTo>
                      <a:pt x="28396" y="58678"/>
                    </a:lnTo>
                    <a:lnTo>
                      <a:pt x="27736" y="58867"/>
                    </a:lnTo>
                    <a:lnTo>
                      <a:pt x="25660" y="59150"/>
                    </a:lnTo>
                    <a:lnTo>
                      <a:pt x="22170" y="59622"/>
                    </a:lnTo>
                    <a:lnTo>
                      <a:pt x="22359" y="59527"/>
                    </a:lnTo>
                    <a:lnTo>
                      <a:pt x="22359" y="59433"/>
                    </a:lnTo>
                    <a:lnTo>
                      <a:pt x="22264" y="59433"/>
                    </a:lnTo>
                    <a:lnTo>
                      <a:pt x="22453" y="59244"/>
                    </a:lnTo>
                    <a:lnTo>
                      <a:pt x="22453" y="59056"/>
                    </a:lnTo>
                    <a:lnTo>
                      <a:pt x="21132" y="59339"/>
                    </a:lnTo>
                    <a:lnTo>
                      <a:pt x="19246" y="59716"/>
                    </a:lnTo>
                    <a:lnTo>
                      <a:pt x="18208" y="59810"/>
                    </a:lnTo>
                    <a:lnTo>
                      <a:pt x="17264" y="59905"/>
                    </a:lnTo>
                    <a:lnTo>
                      <a:pt x="16415" y="59905"/>
                    </a:lnTo>
                    <a:lnTo>
                      <a:pt x="15849" y="59810"/>
                    </a:lnTo>
                    <a:lnTo>
                      <a:pt x="14246" y="59810"/>
                    </a:lnTo>
                    <a:lnTo>
                      <a:pt x="11981" y="59999"/>
                    </a:lnTo>
                    <a:lnTo>
                      <a:pt x="11981" y="59999"/>
                    </a:lnTo>
                    <a:lnTo>
                      <a:pt x="12359" y="59905"/>
                    </a:lnTo>
                    <a:lnTo>
                      <a:pt x="12736" y="59716"/>
                    </a:lnTo>
                    <a:lnTo>
                      <a:pt x="11415" y="59905"/>
                    </a:lnTo>
                    <a:lnTo>
                      <a:pt x="10000" y="60093"/>
                    </a:lnTo>
                    <a:lnTo>
                      <a:pt x="7076" y="60188"/>
                    </a:lnTo>
                    <a:lnTo>
                      <a:pt x="4151" y="60376"/>
                    </a:lnTo>
                    <a:lnTo>
                      <a:pt x="2831" y="60471"/>
                    </a:lnTo>
                    <a:lnTo>
                      <a:pt x="1604" y="60659"/>
                    </a:lnTo>
                    <a:lnTo>
                      <a:pt x="1227" y="59244"/>
                    </a:lnTo>
                    <a:lnTo>
                      <a:pt x="1038" y="57735"/>
                    </a:lnTo>
                    <a:lnTo>
                      <a:pt x="850" y="56131"/>
                    </a:lnTo>
                    <a:lnTo>
                      <a:pt x="755" y="54433"/>
                    </a:lnTo>
                    <a:lnTo>
                      <a:pt x="755" y="52735"/>
                    </a:lnTo>
                    <a:lnTo>
                      <a:pt x="755" y="50942"/>
                    </a:lnTo>
                    <a:lnTo>
                      <a:pt x="1038" y="47263"/>
                    </a:lnTo>
                    <a:lnTo>
                      <a:pt x="1321" y="43678"/>
                    </a:lnTo>
                    <a:lnTo>
                      <a:pt x="1699" y="39999"/>
                    </a:lnTo>
                    <a:lnTo>
                      <a:pt x="2453" y="33301"/>
                    </a:lnTo>
                    <a:lnTo>
                      <a:pt x="2548" y="33962"/>
                    </a:lnTo>
                    <a:lnTo>
                      <a:pt x="2642" y="34622"/>
                    </a:lnTo>
                    <a:lnTo>
                      <a:pt x="2642" y="33018"/>
                    </a:lnTo>
                    <a:lnTo>
                      <a:pt x="2551" y="32287"/>
                    </a:lnTo>
                    <a:lnTo>
                      <a:pt x="2642" y="30000"/>
                    </a:lnTo>
                    <a:lnTo>
                      <a:pt x="2453" y="30377"/>
                    </a:lnTo>
                    <a:lnTo>
                      <a:pt x="2453" y="29245"/>
                    </a:lnTo>
                    <a:lnTo>
                      <a:pt x="2453" y="27830"/>
                    </a:lnTo>
                    <a:lnTo>
                      <a:pt x="2642" y="28301"/>
                    </a:lnTo>
                    <a:lnTo>
                      <a:pt x="2736" y="28018"/>
                    </a:lnTo>
                    <a:lnTo>
                      <a:pt x="2831" y="28018"/>
                    </a:lnTo>
                    <a:lnTo>
                      <a:pt x="2925" y="28207"/>
                    </a:lnTo>
                    <a:lnTo>
                      <a:pt x="3019" y="26415"/>
                    </a:lnTo>
                    <a:lnTo>
                      <a:pt x="3019" y="24811"/>
                    </a:lnTo>
                    <a:lnTo>
                      <a:pt x="3019" y="23113"/>
                    </a:lnTo>
                    <a:lnTo>
                      <a:pt x="3019" y="22170"/>
                    </a:lnTo>
                    <a:lnTo>
                      <a:pt x="3208" y="21320"/>
                    </a:lnTo>
                    <a:lnTo>
                      <a:pt x="3302" y="19528"/>
                    </a:lnTo>
                    <a:lnTo>
                      <a:pt x="3302" y="17641"/>
                    </a:lnTo>
                    <a:lnTo>
                      <a:pt x="3302" y="16887"/>
                    </a:lnTo>
                    <a:lnTo>
                      <a:pt x="3208" y="16321"/>
                    </a:lnTo>
                    <a:lnTo>
                      <a:pt x="3397" y="16415"/>
                    </a:lnTo>
                    <a:lnTo>
                      <a:pt x="3585" y="11981"/>
                    </a:lnTo>
                    <a:lnTo>
                      <a:pt x="3680" y="11415"/>
                    </a:lnTo>
                    <a:lnTo>
                      <a:pt x="3680" y="11698"/>
                    </a:lnTo>
                    <a:lnTo>
                      <a:pt x="3774" y="11132"/>
                    </a:lnTo>
                    <a:lnTo>
                      <a:pt x="3868" y="10660"/>
                    </a:lnTo>
                    <a:lnTo>
                      <a:pt x="3774" y="10094"/>
                    </a:lnTo>
                    <a:lnTo>
                      <a:pt x="3680" y="9623"/>
                    </a:lnTo>
                    <a:lnTo>
                      <a:pt x="3774" y="9434"/>
                    </a:lnTo>
                    <a:lnTo>
                      <a:pt x="3868" y="9245"/>
                    </a:lnTo>
                    <a:lnTo>
                      <a:pt x="4057" y="8491"/>
                    </a:lnTo>
                    <a:lnTo>
                      <a:pt x="4340" y="6321"/>
                    </a:lnTo>
                    <a:lnTo>
                      <a:pt x="4623" y="2264"/>
                    </a:lnTo>
                    <a:lnTo>
                      <a:pt x="3491" y="7170"/>
                    </a:lnTo>
                    <a:lnTo>
                      <a:pt x="2925" y="9906"/>
                    </a:lnTo>
                    <a:lnTo>
                      <a:pt x="2359" y="12736"/>
                    </a:lnTo>
                    <a:lnTo>
                      <a:pt x="1982" y="15377"/>
                    </a:lnTo>
                    <a:lnTo>
                      <a:pt x="1699" y="17830"/>
                    </a:lnTo>
                    <a:lnTo>
                      <a:pt x="1510" y="19905"/>
                    </a:lnTo>
                    <a:lnTo>
                      <a:pt x="1604" y="20754"/>
                    </a:lnTo>
                    <a:lnTo>
                      <a:pt x="1699" y="21509"/>
                    </a:lnTo>
                    <a:lnTo>
                      <a:pt x="1321" y="22453"/>
                    </a:lnTo>
                    <a:lnTo>
                      <a:pt x="1133" y="23585"/>
                    </a:lnTo>
                    <a:lnTo>
                      <a:pt x="1038" y="24905"/>
                    </a:lnTo>
                    <a:lnTo>
                      <a:pt x="1038" y="26226"/>
                    </a:lnTo>
                    <a:lnTo>
                      <a:pt x="1038" y="28962"/>
                    </a:lnTo>
                    <a:lnTo>
                      <a:pt x="1038" y="31415"/>
                    </a:lnTo>
                    <a:lnTo>
                      <a:pt x="661" y="40188"/>
                    </a:lnTo>
                    <a:lnTo>
                      <a:pt x="472" y="44999"/>
                    </a:lnTo>
                    <a:lnTo>
                      <a:pt x="378" y="49622"/>
                    </a:lnTo>
                    <a:lnTo>
                      <a:pt x="472" y="51603"/>
                    </a:lnTo>
                    <a:lnTo>
                      <a:pt x="378" y="53961"/>
                    </a:lnTo>
                    <a:lnTo>
                      <a:pt x="189" y="53301"/>
                    </a:lnTo>
                    <a:lnTo>
                      <a:pt x="95" y="52641"/>
                    </a:lnTo>
                    <a:lnTo>
                      <a:pt x="189" y="53867"/>
                    </a:lnTo>
                    <a:lnTo>
                      <a:pt x="189" y="55093"/>
                    </a:lnTo>
                    <a:lnTo>
                      <a:pt x="378" y="55188"/>
                    </a:lnTo>
                    <a:lnTo>
                      <a:pt x="284" y="56508"/>
                    </a:lnTo>
                    <a:lnTo>
                      <a:pt x="95" y="54905"/>
                    </a:lnTo>
                    <a:lnTo>
                      <a:pt x="1" y="58489"/>
                    </a:lnTo>
                    <a:lnTo>
                      <a:pt x="1" y="62357"/>
                    </a:lnTo>
                    <a:lnTo>
                      <a:pt x="6038" y="61886"/>
                    </a:lnTo>
                    <a:lnTo>
                      <a:pt x="8963" y="61697"/>
                    </a:lnTo>
                    <a:lnTo>
                      <a:pt x="11698" y="61603"/>
                    </a:lnTo>
                    <a:lnTo>
                      <a:pt x="11698" y="61414"/>
                    </a:lnTo>
                    <a:lnTo>
                      <a:pt x="11887" y="61225"/>
                    </a:lnTo>
                    <a:lnTo>
                      <a:pt x="12264" y="61225"/>
                    </a:lnTo>
                    <a:lnTo>
                      <a:pt x="12548" y="61320"/>
                    </a:lnTo>
                    <a:lnTo>
                      <a:pt x="12736" y="61414"/>
                    </a:lnTo>
                    <a:lnTo>
                      <a:pt x="12642" y="61320"/>
                    </a:lnTo>
                    <a:lnTo>
                      <a:pt x="13302" y="61508"/>
                    </a:lnTo>
                    <a:lnTo>
                      <a:pt x="13302" y="61508"/>
                    </a:lnTo>
                    <a:lnTo>
                      <a:pt x="12736" y="61414"/>
                    </a:lnTo>
                    <a:lnTo>
                      <a:pt x="13019" y="61508"/>
                    </a:lnTo>
                    <a:lnTo>
                      <a:pt x="12736" y="61603"/>
                    </a:lnTo>
                    <a:lnTo>
                      <a:pt x="12831" y="61697"/>
                    </a:lnTo>
                    <a:lnTo>
                      <a:pt x="14246" y="61508"/>
                    </a:lnTo>
                    <a:lnTo>
                      <a:pt x="13491" y="61508"/>
                    </a:lnTo>
                    <a:lnTo>
                      <a:pt x="14717" y="61225"/>
                    </a:lnTo>
                    <a:lnTo>
                      <a:pt x="16038" y="61131"/>
                    </a:lnTo>
                    <a:lnTo>
                      <a:pt x="18962" y="61131"/>
                    </a:lnTo>
                    <a:lnTo>
                      <a:pt x="19151" y="61225"/>
                    </a:lnTo>
                    <a:lnTo>
                      <a:pt x="19623" y="61320"/>
                    </a:lnTo>
                    <a:lnTo>
                      <a:pt x="21227" y="61320"/>
                    </a:lnTo>
                    <a:lnTo>
                      <a:pt x="23302" y="61225"/>
                    </a:lnTo>
                    <a:lnTo>
                      <a:pt x="24245" y="61131"/>
                    </a:lnTo>
                    <a:lnTo>
                      <a:pt x="25094" y="60942"/>
                    </a:lnTo>
                    <a:lnTo>
                      <a:pt x="28868" y="60848"/>
                    </a:lnTo>
                    <a:lnTo>
                      <a:pt x="32642" y="60659"/>
                    </a:lnTo>
                    <a:lnTo>
                      <a:pt x="36415" y="60376"/>
                    </a:lnTo>
                    <a:lnTo>
                      <a:pt x="40283" y="60093"/>
                    </a:lnTo>
                    <a:lnTo>
                      <a:pt x="47830" y="59339"/>
                    </a:lnTo>
                    <a:lnTo>
                      <a:pt x="55377" y="58678"/>
                    </a:lnTo>
                    <a:lnTo>
                      <a:pt x="61037" y="58678"/>
                    </a:lnTo>
                    <a:lnTo>
                      <a:pt x="62264" y="58584"/>
                    </a:lnTo>
                    <a:lnTo>
                      <a:pt x="63207" y="58395"/>
                    </a:lnTo>
                    <a:lnTo>
                      <a:pt x="63490" y="58206"/>
                    </a:lnTo>
                    <a:lnTo>
                      <a:pt x="63773" y="58018"/>
                    </a:lnTo>
                    <a:lnTo>
                      <a:pt x="63962" y="57735"/>
                    </a:lnTo>
                    <a:lnTo>
                      <a:pt x="64150" y="57357"/>
                    </a:lnTo>
                    <a:lnTo>
                      <a:pt x="64339" y="56225"/>
                    </a:lnTo>
                    <a:lnTo>
                      <a:pt x="64528" y="54716"/>
                    </a:lnTo>
                    <a:lnTo>
                      <a:pt x="64528" y="53018"/>
                    </a:lnTo>
                    <a:lnTo>
                      <a:pt x="64622" y="49810"/>
                    </a:lnTo>
                    <a:lnTo>
                      <a:pt x="64622" y="47546"/>
                    </a:lnTo>
                    <a:lnTo>
                      <a:pt x="64905" y="40848"/>
                    </a:lnTo>
                    <a:lnTo>
                      <a:pt x="64999" y="36320"/>
                    </a:lnTo>
                    <a:lnTo>
                      <a:pt x="65094" y="33301"/>
                    </a:lnTo>
                    <a:lnTo>
                      <a:pt x="65188" y="33396"/>
                    </a:lnTo>
                    <a:lnTo>
                      <a:pt x="65188" y="31603"/>
                    </a:lnTo>
                    <a:lnTo>
                      <a:pt x="65188" y="29811"/>
                    </a:lnTo>
                    <a:lnTo>
                      <a:pt x="65094" y="30660"/>
                    </a:lnTo>
                    <a:lnTo>
                      <a:pt x="64905" y="28301"/>
                    </a:lnTo>
                    <a:lnTo>
                      <a:pt x="64811" y="25849"/>
                    </a:lnTo>
                    <a:lnTo>
                      <a:pt x="64716" y="23302"/>
                    </a:lnTo>
                    <a:lnTo>
                      <a:pt x="64622" y="20849"/>
                    </a:lnTo>
                    <a:lnTo>
                      <a:pt x="64811" y="22075"/>
                    </a:lnTo>
                    <a:lnTo>
                      <a:pt x="64811" y="20754"/>
                    </a:lnTo>
                    <a:lnTo>
                      <a:pt x="64811" y="18962"/>
                    </a:lnTo>
                    <a:lnTo>
                      <a:pt x="64811" y="18868"/>
                    </a:lnTo>
                    <a:lnTo>
                      <a:pt x="64716" y="17358"/>
                    </a:lnTo>
                    <a:lnTo>
                      <a:pt x="64811" y="18113"/>
                    </a:lnTo>
                    <a:lnTo>
                      <a:pt x="64999" y="16981"/>
                    </a:lnTo>
                    <a:lnTo>
                      <a:pt x="64905" y="15755"/>
                    </a:lnTo>
                    <a:lnTo>
                      <a:pt x="64811" y="14528"/>
                    </a:lnTo>
                    <a:lnTo>
                      <a:pt x="64716" y="13396"/>
                    </a:lnTo>
                    <a:lnTo>
                      <a:pt x="64622" y="13679"/>
                    </a:lnTo>
                    <a:lnTo>
                      <a:pt x="64551" y="13679"/>
                    </a:lnTo>
                    <a:lnTo>
                      <a:pt x="64622" y="13962"/>
                    </a:lnTo>
                    <a:lnTo>
                      <a:pt x="64716" y="15000"/>
                    </a:lnTo>
                    <a:lnTo>
                      <a:pt x="64528" y="14623"/>
                    </a:lnTo>
                    <a:lnTo>
                      <a:pt x="64528" y="15094"/>
                    </a:lnTo>
                    <a:lnTo>
                      <a:pt x="64339" y="12736"/>
                    </a:lnTo>
                    <a:lnTo>
                      <a:pt x="64150" y="11698"/>
                    </a:lnTo>
                    <a:lnTo>
                      <a:pt x="64056" y="11604"/>
                    </a:lnTo>
                    <a:lnTo>
                      <a:pt x="64056" y="11226"/>
                    </a:lnTo>
                    <a:lnTo>
                      <a:pt x="64245" y="10566"/>
                    </a:lnTo>
                    <a:lnTo>
                      <a:pt x="64245" y="9811"/>
                    </a:lnTo>
                    <a:lnTo>
                      <a:pt x="64245" y="9560"/>
                    </a:lnTo>
                    <a:lnTo>
                      <a:pt x="64433" y="10189"/>
                    </a:lnTo>
                    <a:lnTo>
                      <a:pt x="64622" y="11604"/>
                    </a:lnTo>
                    <a:lnTo>
                      <a:pt x="64811" y="13019"/>
                    </a:lnTo>
                    <a:lnTo>
                      <a:pt x="64905" y="14151"/>
                    </a:lnTo>
                    <a:lnTo>
                      <a:pt x="64905" y="12830"/>
                    </a:lnTo>
                    <a:lnTo>
                      <a:pt x="64811" y="11698"/>
                    </a:lnTo>
                    <a:lnTo>
                      <a:pt x="64528" y="9340"/>
                    </a:lnTo>
                    <a:lnTo>
                      <a:pt x="64433" y="9528"/>
                    </a:lnTo>
                    <a:lnTo>
                      <a:pt x="64433" y="9340"/>
                    </a:lnTo>
                    <a:lnTo>
                      <a:pt x="64245" y="8585"/>
                    </a:lnTo>
                    <a:lnTo>
                      <a:pt x="64150" y="7264"/>
                    </a:lnTo>
                    <a:lnTo>
                      <a:pt x="64056" y="9434"/>
                    </a:lnTo>
                    <a:lnTo>
                      <a:pt x="63773" y="8868"/>
                    </a:lnTo>
                    <a:lnTo>
                      <a:pt x="63679" y="7925"/>
                    </a:lnTo>
                    <a:lnTo>
                      <a:pt x="63584" y="6792"/>
                    </a:lnTo>
                    <a:lnTo>
                      <a:pt x="63490" y="5566"/>
                    </a:lnTo>
                    <a:lnTo>
                      <a:pt x="63490" y="1227"/>
                    </a:lnTo>
                    <a:lnTo>
                      <a:pt x="63490" y="661"/>
                    </a:lnTo>
                    <a:lnTo>
                      <a:pt x="63396" y="566"/>
                    </a:lnTo>
                    <a:lnTo>
                      <a:pt x="63207" y="378"/>
                    </a:lnTo>
                    <a:lnTo>
                      <a:pt x="62641" y="189"/>
                    </a:lnTo>
                    <a:lnTo>
                      <a:pt x="61792" y="95"/>
                    </a:lnTo>
                    <a:lnTo>
                      <a:pt x="608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ES" sz="1600" dirty="0">
                    <a:solidFill>
                      <a:schemeClr val="bg1"/>
                    </a:solidFill>
                    <a:latin typeface="Sniglet" panose="020B0604020202020204" charset="0"/>
                  </a:rPr>
                  <a:t>Umbral(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600" dirty="0">
                    <a:solidFill>
                      <a:schemeClr val="bg1"/>
                    </a:solidFill>
                    <a:latin typeface="Sniglet" panose="020B060402020202020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4+2</m:t>
                        </m:r>
                      </m:num>
                      <m:den>
                        <m:r>
                          <a:rPr lang="es-E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ES" sz="1600" dirty="0">
                  <a:solidFill>
                    <a:schemeClr val="bg1"/>
                  </a:solidFill>
                  <a:latin typeface="Sniglet" panose="020B060402020202020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" name="Google Shape;335;p37">
                <a:extLst>
                  <a:ext uri="{FF2B5EF4-FFF2-40B4-BE49-F238E27FC236}">
                    <a16:creationId xmlns:a16="http://schemas.microsoft.com/office/drawing/2014/main" id="{D031A9FC-613B-4614-821C-630814F7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8" y="4081203"/>
                <a:ext cx="2320364" cy="718330"/>
              </a:xfrm>
              <a:custGeom>
                <a:avLst/>
                <a:gdLst/>
                <a:ahLst/>
                <a:cxnLst/>
                <a:rect l="l" t="t" r="r" b="b"/>
                <a:pathLst>
                  <a:path w="65189" h="62358" extrusionOk="0">
                    <a:moveTo>
                      <a:pt x="40283" y="1525"/>
                    </a:move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39811" y="1604"/>
                    </a:lnTo>
                    <a:lnTo>
                      <a:pt x="40283" y="1525"/>
                    </a:lnTo>
                    <a:close/>
                    <a:moveTo>
                      <a:pt x="22547" y="1793"/>
                    </a:moveTo>
                    <a:lnTo>
                      <a:pt x="22359" y="1887"/>
                    </a:lnTo>
                    <a:lnTo>
                      <a:pt x="21981" y="2359"/>
                    </a:lnTo>
                    <a:lnTo>
                      <a:pt x="24057" y="1981"/>
                    </a:lnTo>
                    <a:lnTo>
                      <a:pt x="23208" y="2076"/>
                    </a:lnTo>
                    <a:lnTo>
                      <a:pt x="22925" y="1981"/>
                    </a:lnTo>
                    <a:lnTo>
                      <a:pt x="22642" y="1887"/>
                    </a:lnTo>
                    <a:lnTo>
                      <a:pt x="22642" y="1793"/>
                    </a:lnTo>
                    <a:close/>
                    <a:moveTo>
                      <a:pt x="64528" y="13585"/>
                    </a:moveTo>
                    <a:lnTo>
                      <a:pt x="64528" y="13679"/>
                    </a:lnTo>
                    <a:lnTo>
                      <a:pt x="64551" y="13679"/>
                    </a:lnTo>
                    <a:lnTo>
                      <a:pt x="64528" y="13585"/>
                    </a:lnTo>
                    <a:close/>
                    <a:moveTo>
                      <a:pt x="33868" y="58678"/>
                    </a:moveTo>
                    <a:lnTo>
                      <a:pt x="34057" y="58772"/>
                    </a:lnTo>
                    <a:lnTo>
                      <a:pt x="34057" y="58772"/>
                    </a:lnTo>
                    <a:lnTo>
                      <a:pt x="33962" y="58678"/>
                    </a:lnTo>
                    <a:close/>
                    <a:moveTo>
                      <a:pt x="30849" y="58678"/>
                    </a:moveTo>
                    <a:lnTo>
                      <a:pt x="30943" y="58772"/>
                    </a:lnTo>
                    <a:lnTo>
                      <a:pt x="30283" y="58867"/>
                    </a:lnTo>
                    <a:lnTo>
                      <a:pt x="30472" y="58772"/>
                    </a:lnTo>
                    <a:lnTo>
                      <a:pt x="30849" y="58678"/>
                    </a:lnTo>
                    <a:close/>
                    <a:moveTo>
                      <a:pt x="32264" y="59056"/>
                    </a:moveTo>
                    <a:lnTo>
                      <a:pt x="33113" y="59244"/>
                    </a:lnTo>
                    <a:lnTo>
                      <a:pt x="31698" y="59339"/>
                    </a:lnTo>
                    <a:lnTo>
                      <a:pt x="31415" y="59339"/>
                    </a:lnTo>
                    <a:lnTo>
                      <a:pt x="32264" y="59056"/>
                    </a:lnTo>
                    <a:close/>
                    <a:moveTo>
                      <a:pt x="60849" y="0"/>
                    </a:moveTo>
                    <a:lnTo>
                      <a:pt x="58679" y="95"/>
                    </a:lnTo>
                    <a:lnTo>
                      <a:pt x="56792" y="189"/>
                    </a:lnTo>
                    <a:lnTo>
                      <a:pt x="58584" y="378"/>
                    </a:lnTo>
                    <a:lnTo>
                      <a:pt x="58301" y="189"/>
                    </a:lnTo>
                    <a:lnTo>
                      <a:pt x="59151" y="378"/>
                    </a:lnTo>
                    <a:lnTo>
                      <a:pt x="58679" y="472"/>
                    </a:lnTo>
                    <a:lnTo>
                      <a:pt x="58018" y="472"/>
                    </a:lnTo>
                    <a:lnTo>
                      <a:pt x="56792" y="283"/>
                    </a:lnTo>
                    <a:lnTo>
                      <a:pt x="55943" y="283"/>
                    </a:lnTo>
                    <a:lnTo>
                      <a:pt x="54528" y="378"/>
                    </a:lnTo>
                    <a:lnTo>
                      <a:pt x="50660" y="378"/>
                    </a:lnTo>
                    <a:lnTo>
                      <a:pt x="48585" y="472"/>
                    </a:lnTo>
                    <a:lnTo>
                      <a:pt x="46226" y="472"/>
                    </a:lnTo>
                    <a:lnTo>
                      <a:pt x="43868" y="283"/>
                    </a:lnTo>
                    <a:lnTo>
                      <a:pt x="44056" y="472"/>
                    </a:lnTo>
                    <a:lnTo>
                      <a:pt x="44339" y="472"/>
                    </a:lnTo>
                    <a:lnTo>
                      <a:pt x="43396" y="661"/>
                    </a:lnTo>
                    <a:lnTo>
                      <a:pt x="42170" y="849"/>
                    </a:lnTo>
                    <a:lnTo>
                      <a:pt x="40849" y="755"/>
                    </a:lnTo>
                    <a:lnTo>
                      <a:pt x="40377" y="661"/>
                    </a:lnTo>
                    <a:lnTo>
                      <a:pt x="39906" y="566"/>
                    </a:lnTo>
                    <a:lnTo>
                      <a:pt x="39717" y="566"/>
                    </a:lnTo>
                    <a:lnTo>
                      <a:pt x="38207" y="661"/>
                    </a:lnTo>
                    <a:lnTo>
                      <a:pt x="36509" y="944"/>
                    </a:lnTo>
                    <a:lnTo>
                      <a:pt x="34906" y="1132"/>
                    </a:lnTo>
                    <a:lnTo>
                      <a:pt x="33585" y="1132"/>
                    </a:lnTo>
                    <a:lnTo>
                      <a:pt x="33962" y="1038"/>
                    </a:lnTo>
                    <a:lnTo>
                      <a:pt x="33774" y="944"/>
                    </a:lnTo>
                    <a:lnTo>
                      <a:pt x="33396" y="944"/>
                    </a:lnTo>
                    <a:lnTo>
                      <a:pt x="32453" y="1038"/>
                    </a:lnTo>
                    <a:lnTo>
                      <a:pt x="30283" y="1321"/>
                    </a:lnTo>
                    <a:lnTo>
                      <a:pt x="30472" y="1415"/>
                    </a:lnTo>
                    <a:lnTo>
                      <a:pt x="30566" y="1510"/>
                    </a:lnTo>
                    <a:lnTo>
                      <a:pt x="29151" y="1604"/>
                    </a:lnTo>
                    <a:lnTo>
                      <a:pt x="29057" y="1698"/>
                    </a:lnTo>
                    <a:lnTo>
                      <a:pt x="29717" y="1698"/>
                    </a:lnTo>
                    <a:lnTo>
                      <a:pt x="28208" y="1793"/>
                    </a:lnTo>
                    <a:lnTo>
                      <a:pt x="27547" y="1793"/>
                    </a:lnTo>
                    <a:lnTo>
                      <a:pt x="27642" y="1698"/>
                    </a:lnTo>
                    <a:lnTo>
                      <a:pt x="28585" y="1510"/>
                    </a:lnTo>
                    <a:lnTo>
                      <a:pt x="27736" y="1604"/>
                    </a:lnTo>
                    <a:lnTo>
                      <a:pt x="26887" y="1698"/>
                    </a:lnTo>
                    <a:lnTo>
                      <a:pt x="26038" y="1698"/>
                    </a:lnTo>
                    <a:lnTo>
                      <a:pt x="25189" y="1793"/>
                    </a:lnTo>
                    <a:lnTo>
                      <a:pt x="25189" y="1793"/>
                    </a:lnTo>
                    <a:lnTo>
                      <a:pt x="25755" y="1698"/>
                    </a:lnTo>
                    <a:lnTo>
                      <a:pt x="24906" y="1793"/>
                    </a:lnTo>
                    <a:lnTo>
                      <a:pt x="24057" y="1981"/>
                    </a:lnTo>
                    <a:lnTo>
                      <a:pt x="25094" y="1887"/>
                    </a:lnTo>
                    <a:lnTo>
                      <a:pt x="26132" y="1981"/>
                    </a:lnTo>
                    <a:lnTo>
                      <a:pt x="24906" y="2264"/>
                    </a:lnTo>
                    <a:lnTo>
                      <a:pt x="23585" y="2359"/>
                    </a:lnTo>
                    <a:lnTo>
                      <a:pt x="23585" y="2453"/>
                    </a:lnTo>
                    <a:lnTo>
                      <a:pt x="23585" y="2547"/>
                    </a:lnTo>
                    <a:lnTo>
                      <a:pt x="25566" y="2359"/>
                    </a:lnTo>
                    <a:lnTo>
                      <a:pt x="27547" y="2264"/>
                    </a:lnTo>
                    <a:lnTo>
                      <a:pt x="29434" y="1981"/>
                    </a:lnTo>
                    <a:lnTo>
                      <a:pt x="30377" y="1793"/>
                    </a:lnTo>
                    <a:lnTo>
                      <a:pt x="31321" y="1604"/>
                    </a:lnTo>
                    <a:lnTo>
                      <a:pt x="30472" y="1887"/>
                    </a:lnTo>
                    <a:lnTo>
                      <a:pt x="30660" y="1981"/>
                    </a:lnTo>
                    <a:lnTo>
                      <a:pt x="31038" y="2076"/>
                    </a:lnTo>
                    <a:lnTo>
                      <a:pt x="31981" y="2170"/>
                    </a:lnTo>
                    <a:lnTo>
                      <a:pt x="33302" y="2170"/>
                    </a:lnTo>
                    <a:lnTo>
                      <a:pt x="34717" y="2076"/>
                    </a:lnTo>
                    <a:lnTo>
                      <a:pt x="37075" y="1887"/>
                    </a:lnTo>
                    <a:lnTo>
                      <a:pt x="37830" y="1793"/>
                    </a:lnTo>
                    <a:lnTo>
                      <a:pt x="37924" y="1698"/>
                    </a:lnTo>
                    <a:lnTo>
                      <a:pt x="38868" y="1604"/>
                    </a:lnTo>
                    <a:lnTo>
                      <a:pt x="38962" y="1510"/>
                    </a:lnTo>
                    <a:lnTo>
                      <a:pt x="38868" y="1510"/>
                    </a:lnTo>
                    <a:lnTo>
                      <a:pt x="38113" y="1415"/>
                    </a:lnTo>
                    <a:lnTo>
                      <a:pt x="40000" y="1510"/>
                    </a:lnTo>
                    <a:lnTo>
                      <a:pt x="38868" y="1604"/>
                    </a:lnTo>
                    <a:lnTo>
                      <a:pt x="40000" y="1541"/>
                    </a:lnTo>
                    <a:lnTo>
                      <a:pt x="40000" y="1541"/>
                    </a:lnTo>
                    <a:lnTo>
                      <a:pt x="40094" y="1510"/>
                    </a:lnTo>
                    <a:lnTo>
                      <a:pt x="40377" y="1510"/>
                    </a:lnTo>
                    <a:lnTo>
                      <a:pt x="40283" y="1525"/>
                    </a:lnTo>
                    <a:lnTo>
                      <a:pt x="40283" y="1525"/>
                    </a:lnTo>
                    <a:lnTo>
                      <a:pt x="40566" y="1510"/>
                    </a:lnTo>
                    <a:lnTo>
                      <a:pt x="41509" y="1604"/>
                    </a:lnTo>
                    <a:lnTo>
                      <a:pt x="44151" y="1415"/>
                    </a:lnTo>
                    <a:lnTo>
                      <a:pt x="45000" y="1321"/>
                    </a:lnTo>
                    <a:lnTo>
                      <a:pt x="44434" y="1321"/>
                    </a:lnTo>
                    <a:lnTo>
                      <a:pt x="45188" y="1132"/>
                    </a:lnTo>
                    <a:lnTo>
                      <a:pt x="45660" y="1227"/>
                    </a:lnTo>
                    <a:lnTo>
                      <a:pt x="45755" y="1227"/>
                    </a:lnTo>
                    <a:lnTo>
                      <a:pt x="45755" y="1321"/>
                    </a:lnTo>
                    <a:lnTo>
                      <a:pt x="45377" y="1321"/>
                    </a:lnTo>
                    <a:lnTo>
                      <a:pt x="46038" y="1415"/>
                    </a:lnTo>
                    <a:lnTo>
                      <a:pt x="46792" y="1321"/>
                    </a:lnTo>
                    <a:lnTo>
                      <a:pt x="46792" y="1227"/>
                    </a:lnTo>
                    <a:lnTo>
                      <a:pt x="46981" y="1321"/>
                    </a:lnTo>
                    <a:lnTo>
                      <a:pt x="47547" y="1321"/>
                    </a:lnTo>
                    <a:lnTo>
                      <a:pt x="47358" y="1510"/>
                    </a:lnTo>
                    <a:lnTo>
                      <a:pt x="46981" y="1510"/>
                    </a:lnTo>
                    <a:lnTo>
                      <a:pt x="46792" y="1415"/>
                    </a:lnTo>
                    <a:lnTo>
                      <a:pt x="43868" y="1698"/>
                    </a:lnTo>
                    <a:lnTo>
                      <a:pt x="45566" y="1698"/>
                    </a:lnTo>
                    <a:lnTo>
                      <a:pt x="47264" y="1604"/>
                    </a:lnTo>
                    <a:lnTo>
                      <a:pt x="50566" y="1321"/>
                    </a:lnTo>
                    <a:lnTo>
                      <a:pt x="52169" y="1227"/>
                    </a:lnTo>
                    <a:lnTo>
                      <a:pt x="55471" y="1227"/>
                    </a:lnTo>
                    <a:lnTo>
                      <a:pt x="57075" y="1415"/>
                    </a:lnTo>
                    <a:lnTo>
                      <a:pt x="56603" y="1321"/>
                    </a:lnTo>
                    <a:lnTo>
                      <a:pt x="56509" y="1227"/>
                    </a:lnTo>
                    <a:lnTo>
                      <a:pt x="57264" y="1132"/>
                    </a:lnTo>
                    <a:lnTo>
                      <a:pt x="58396" y="1227"/>
                    </a:lnTo>
                    <a:lnTo>
                      <a:pt x="58773" y="1227"/>
                    </a:lnTo>
                    <a:lnTo>
                      <a:pt x="58962" y="1321"/>
                    </a:lnTo>
                    <a:lnTo>
                      <a:pt x="59905" y="1321"/>
                    </a:lnTo>
                    <a:lnTo>
                      <a:pt x="61037" y="1510"/>
                    </a:lnTo>
                    <a:lnTo>
                      <a:pt x="61603" y="1698"/>
                    </a:lnTo>
                    <a:lnTo>
                      <a:pt x="62075" y="1887"/>
                    </a:lnTo>
                    <a:lnTo>
                      <a:pt x="62452" y="2076"/>
                    </a:lnTo>
                    <a:lnTo>
                      <a:pt x="62547" y="2359"/>
                    </a:lnTo>
                    <a:lnTo>
                      <a:pt x="62641" y="4528"/>
                    </a:lnTo>
                    <a:lnTo>
                      <a:pt x="62641" y="8113"/>
                    </a:lnTo>
                    <a:lnTo>
                      <a:pt x="62547" y="17547"/>
                    </a:lnTo>
                    <a:lnTo>
                      <a:pt x="62547" y="22547"/>
                    </a:lnTo>
                    <a:lnTo>
                      <a:pt x="62641" y="27075"/>
                    </a:lnTo>
                    <a:lnTo>
                      <a:pt x="62830" y="30849"/>
                    </a:lnTo>
                    <a:lnTo>
                      <a:pt x="62924" y="32169"/>
                    </a:lnTo>
                    <a:lnTo>
                      <a:pt x="63113" y="33207"/>
                    </a:lnTo>
                    <a:lnTo>
                      <a:pt x="63113" y="34528"/>
                    </a:lnTo>
                    <a:lnTo>
                      <a:pt x="63207" y="35943"/>
                    </a:lnTo>
                    <a:lnTo>
                      <a:pt x="63207" y="36886"/>
                    </a:lnTo>
                    <a:lnTo>
                      <a:pt x="63113" y="38396"/>
                    </a:lnTo>
                    <a:lnTo>
                      <a:pt x="62830" y="42358"/>
                    </a:lnTo>
                    <a:lnTo>
                      <a:pt x="62547" y="46509"/>
                    </a:lnTo>
                    <a:lnTo>
                      <a:pt x="62452" y="48207"/>
                    </a:lnTo>
                    <a:lnTo>
                      <a:pt x="62547" y="49527"/>
                    </a:lnTo>
                    <a:lnTo>
                      <a:pt x="62547" y="51131"/>
                    </a:lnTo>
                    <a:lnTo>
                      <a:pt x="62547" y="52735"/>
                    </a:lnTo>
                    <a:lnTo>
                      <a:pt x="62358" y="53584"/>
                    </a:lnTo>
                    <a:lnTo>
                      <a:pt x="62264" y="54339"/>
                    </a:lnTo>
                    <a:lnTo>
                      <a:pt x="61981" y="55093"/>
                    </a:lnTo>
                    <a:lnTo>
                      <a:pt x="61603" y="55754"/>
                    </a:lnTo>
                    <a:lnTo>
                      <a:pt x="61792" y="55754"/>
                    </a:lnTo>
                    <a:lnTo>
                      <a:pt x="61886" y="55565"/>
                    </a:lnTo>
                    <a:lnTo>
                      <a:pt x="62169" y="55376"/>
                    </a:lnTo>
                    <a:lnTo>
                      <a:pt x="62264" y="55565"/>
                    </a:lnTo>
                    <a:lnTo>
                      <a:pt x="62169" y="55754"/>
                    </a:lnTo>
                    <a:lnTo>
                      <a:pt x="61981" y="56225"/>
                    </a:lnTo>
                    <a:lnTo>
                      <a:pt x="61792" y="56037"/>
                    </a:lnTo>
                    <a:lnTo>
                      <a:pt x="61509" y="55754"/>
                    </a:lnTo>
                    <a:lnTo>
                      <a:pt x="61603" y="55942"/>
                    </a:lnTo>
                    <a:lnTo>
                      <a:pt x="61509" y="55942"/>
                    </a:lnTo>
                    <a:lnTo>
                      <a:pt x="61603" y="56037"/>
                    </a:lnTo>
                    <a:lnTo>
                      <a:pt x="60094" y="56320"/>
                    </a:lnTo>
                    <a:lnTo>
                      <a:pt x="58773" y="56414"/>
                    </a:lnTo>
                    <a:lnTo>
                      <a:pt x="57547" y="56508"/>
                    </a:lnTo>
                    <a:lnTo>
                      <a:pt x="56415" y="56508"/>
                    </a:lnTo>
                    <a:lnTo>
                      <a:pt x="56698" y="56320"/>
                    </a:lnTo>
                    <a:lnTo>
                      <a:pt x="56698" y="56320"/>
                    </a:lnTo>
                    <a:lnTo>
                      <a:pt x="56037" y="56508"/>
                    </a:lnTo>
                    <a:lnTo>
                      <a:pt x="54811" y="56886"/>
                    </a:lnTo>
                    <a:lnTo>
                      <a:pt x="53679" y="57074"/>
                    </a:lnTo>
                    <a:lnTo>
                      <a:pt x="53868" y="56791"/>
                    </a:lnTo>
                    <a:lnTo>
                      <a:pt x="54245" y="56697"/>
                    </a:lnTo>
                    <a:lnTo>
                      <a:pt x="53019" y="56886"/>
                    </a:lnTo>
                    <a:lnTo>
                      <a:pt x="51698" y="56980"/>
                    </a:lnTo>
                    <a:lnTo>
                      <a:pt x="50943" y="57074"/>
                    </a:lnTo>
                    <a:lnTo>
                      <a:pt x="51132" y="57169"/>
                    </a:lnTo>
                    <a:lnTo>
                      <a:pt x="48962" y="57452"/>
                    </a:lnTo>
                    <a:lnTo>
                      <a:pt x="48962" y="57357"/>
                    </a:lnTo>
                    <a:lnTo>
                      <a:pt x="48019" y="57452"/>
                    </a:lnTo>
                    <a:lnTo>
                      <a:pt x="47641" y="57452"/>
                    </a:lnTo>
                    <a:lnTo>
                      <a:pt x="46604" y="57546"/>
                    </a:lnTo>
                    <a:lnTo>
                      <a:pt x="44717" y="57546"/>
                    </a:lnTo>
                    <a:lnTo>
                      <a:pt x="44339" y="57452"/>
                    </a:lnTo>
                    <a:lnTo>
                      <a:pt x="45000" y="57263"/>
                    </a:lnTo>
                    <a:lnTo>
                      <a:pt x="40000" y="57829"/>
                    </a:lnTo>
                    <a:lnTo>
                      <a:pt x="38019" y="58206"/>
                    </a:lnTo>
                    <a:lnTo>
                      <a:pt x="37547" y="58018"/>
                    </a:lnTo>
                    <a:lnTo>
                      <a:pt x="37075" y="58018"/>
                    </a:lnTo>
                    <a:lnTo>
                      <a:pt x="36698" y="58112"/>
                    </a:lnTo>
                    <a:lnTo>
                      <a:pt x="36415" y="58301"/>
                    </a:lnTo>
                    <a:lnTo>
                      <a:pt x="36038" y="58301"/>
                    </a:lnTo>
                    <a:lnTo>
                      <a:pt x="36038" y="58395"/>
                    </a:lnTo>
                    <a:lnTo>
                      <a:pt x="36321" y="58395"/>
                    </a:lnTo>
                    <a:lnTo>
                      <a:pt x="36132" y="58678"/>
                    </a:lnTo>
                    <a:lnTo>
                      <a:pt x="37075" y="58678"/>
                    </a:lnTo>
                    <a:lnTo>
                      <a:pt x="37830" y="58584"/>
                    </a:lnTo>
                    <a:lnTo>
                      <a:pt x="38585" y="58489"/>
                    </a:lnTo>
                    <a:lnTo>
                      <a:pt x="39434" y="58489"/>
                    </a:lnTo>
                    <a:lnTo>
                      <a:pt x="38585" y="58867"/>
                    </a:lnTo>
                    <a:lnTo>
                      <a:pt x="37358" y="59244"/>
                    </a:lnTo>
                    <a:lnTo>
                      <a:pt x="36792" y="59339"/>
                    </a:lnTo>
                    <a:lnTo>
                      <a:pt x="36226" y="59339"/>
                    </a:lnTo>
                    <a:lnTo>
                      <a:pt x="35755" y="59244"/>
                    </a:lnTo>
                    <a:lnTo>
                      <a:pt x="35566" y="59056"/>
                    </a:lnTo>
                    <a:lnTo>
                      <a:pt x="35472" y="58867"/>
                    </a:lnTo>
                    <a:lnTo>
                      <a:pt x="36509" y="58772"/>
                    </a:lnTo>
                    <a:lnTo>
                      <a:pt x="35377" y="58678"/>
                    </a:lnTo>
                    <a:lnTo>
                      <a:pt x="34151" y="58772"/>
                    </a:lnTo>
                    <a:lnTo>
                      <a:pt x="34057" y="58772"/>
                    </a:lnTo>
                    <a:lnTo>
                      <a:pt x="33208" y="58961"/>
                    </a:lnTo>
                    <a:lnTo>
                      <a:pt x="32264" y="59056"/>
                    </a:lnTo>
                    <a:lnTo>
                      <a:pt x="32264" y="59056"/>
                    </a:lnTo>
                    <a:lnTo>
                      <a:pt x="33113" y="58867"/>
                    </a:lnTo>
                    <a:lnTo>
                      <a:pt x="31887" y="58489"/>
                    </a:lnTo>
                    <a:lnTo>
                      <a:pt x="31132" y="58395"/>
                    </a:lnTo>
                    <a:lnTo>
                      <a:pt x="31038" y="58301"/>
                    </a:lnTo>
                    <a:lnTo>
                      <a:pt x="31132" y="58301"/>
                    </a:lnTo>
                    <a:lnTo>
                      <a:pt x="31509" y="58206"/>
                    </a:lnTo>
                    <a:lnTo>
                      <a:pt x="30660" y="58206"/>
                    </a:lnTo>
                    <a:lnTo>
                      <a:pt x="30283" y="58301"/>
                    </a:lnTo>
                    <a:lnTo>
                      <a:pt x="29906" y="58489"/>
                    </a:lnTo>
                    <a:lnTo>
                      <a:pt x="29151" y="58678"/>
                    </a:lnTo>
                    <a:lnTo>
                      <a:pt x="29340" y="58584"/>
                    </a:lnTo>
                    <a:lnTo>
                      <a:pt x="29434" y="58395"/>
                    </a:lnTo>
                    <a:lnTo>
                      <a:pt x="29434" y="58395"/>
                    </a:lnTo>
                    <a:lnTo>
                      <a:pt x="28585" y="58489"/>
                    </a:lnTo>
                    <a:lnTo>
                      <a:pt x="28491" y="58584"/>
                    </a:lnTo>
                    <a:lnTo>
                      <a:pt x="28396" y="58678"/>
                    </a:lnTo>
                    <a:lnTo>
                      <a:pt x="27736" y="58867"/>
                    </a:lnTo>
                    <a:lnTo>
                      <a:pt x="25660" y="59150"/>
                    </a:lnTo>
                    <a:lnTo>
                      <a:pt x="22170" y="59622"/>
                    </a:lnTo>
                    <a:lnTo>
                      <a:pt x="22359" y="59527"/>
                    </a:lnTo>
                    <a:lnTo>
                      <a:pt x="22359" y="59433"/>
                    </a:lnTo>
                    <a:lnTo>
                      <a:pt x="22264" y="59433"/>
                    </a:lnTo>
                    <a:lnTo>
                      <a:pt x="22453" y="59244"/>
                    </a:lnTo>
                    <a:lnTo>
                      <a:pt x="22453" y="59056"/>
                    </a:lnTo>
                    <a:lnTo>
                      <a:pt x="21132" y="59339"/>
                    </a:lnTo>
                    <a:lnTo>
                      <a:pt x="19246" y="59716"/>
                    </a:lnTo>
                    <a:lnTo>
                      <a:pt x="18208" y="59810"/>
                    </a:lnTo>
                    <a:lnTo>
                      <a:pt x="17264" y="59905"/>
                    </a:lnTo>
                    <a:lnTo>
                      <a:pt x="16415" y="59905"/>
                    </a:lnTo>
                    <a:lnTo>
                      <a:pt x="15849" y="59810"/>
                    </a:lnTo>
                    <a:lnTo>
                      <a:pt x="14246" y="59810"/>
                    </a:lnTo>
                    <a:lnTo>
                      <a:pt x="11981" y="59999"/>
                    </a:lnTo>
                    <a:lnTo>
                      <a:pt x="11981" y="59999"/>
                    </a:lnTo>
                    <a:lnTo>
                      <a:pt x="12359" y="59905"/>
                    </a:lnTo>
                    <a:lnTo>
                      <a:pt x="12736" y="59716"/>
                    </a:lnTo>
                    <a:lnTo>
                      <a:pt x="11415" y="59905"/>
                    </a:lnTo>
                    <a:lnTo>
                      <a:pt x="10000" y="60093"/>
                    </a:lnTo>
                    <a:lnTo>
                      <a:pt x="7076" y="60188"/>
                    </a:lnTo>
                    <a:lnTo>
                      <a:pt x="4151" y="60376"/>
                    </a:lnTo>
                    <a:lnTo>
                      <a:pt x="2831" y="60471"/>
                    </a:lnTo>
                    <a:lnTo>
                      <a:pt x="1604" y="60659"/>
                    </a:lnTo>
                    <a:lnTo>
                      <a:pt x="1227" y="59244"/>
                    </a:lnTo>
                    <a:lnTo>
                      <a:pt x="1038" y="57735"/>
                    </a:lnTo>
                    <a:lnTo>
                      <a:pt x="850" y="56131"/>
                    </a:lnTo>
                    <a:lnTo>
                      <a:pt x="755" y="54433"/>
                    </a:lnTo>
                    <a:lnTo>
                      <a:pt x="755" y="52735"/>
                    </a:lnTo>
                    <a:lnTo>
                      <a:pt x="755" y="50942"/>
                    </a:lnTo>
                    <a:lnTo>
                      <a:pt x="1038" y="47263"/>
                    </a:lnTo>
                    <a:lnTo>
                      <a:pt x="1321" y="43678"/>
                    </a:lnTo>
                    <a:lnTo>
                      <a:pt x="1699" y="39999"/>
                    </a:lnTo>
                    <a:lnTo>
                      <a:pt x="2453" y="33301"/>
                    </a:lnTo>
                    <a:lnTo>
                      <a:pt x="2548" y="33962"/>
                    </a:lnTo>
                    <a:lnTo>
                      <a:pt x="2642" y="34622"/>
                    </a:lnTo>
                    <a:lnTo>
                      <a:pt x="2642" y="33018"/>
                    </a:lnTo>
                    <a:lnTo>
                      <a:pt x="2551" y="32287"/>
                    </a:lnTo>
                    <a:lnTo>
                      <a:pt x="2642" y="30000"/>
                    </a:lnTo>
                    <a:lnTo>
                      <a:pt x="2453" y="30377"/>
                    </a:lnTo>
                    <a:lnTo>
                      <a:pt x="2453" y="29245"/>
                    </a:lnTo>
                    <a:lnTo>
                      <a:pt x="2453" y="27830"/>
                    </a:lnTo>
                    <a:lnTo>
                      <a:pt x="2642" y="28301"/>
                    </a:lnTo>
                    <a:lnTo>
                      <a:pt x="2736" y="28018"/>
                    </a:lnTo>
                    <a:lnTo>
                      <a:pt x="2831" y="28018"/>
                    </a:lnTo>
                    <a:lnTo>
                      <a:pt x="2925" y="28207"/>
                    </a:lnTo>
                    <a:lnTo>
                      <a:pt x="3019" y="26415"/>
                    </a:lnTo>
                    <a:lnTo>
                      <a:pt x="3019" y="24811"/>
                    </a:lnTo>
                    <a:lnTo>
                      <a:pt x="3019" y="23113"/>
                    </a:lnTo>
                    <a:lnTo>
                      <a:pt x="3019" y="22170"/>
                    </a:lnTo>
                    <a:lnTo>
                      <a:pt x="3208" y="21320"/>
                    </a:lnTo>
                    <a:lnTo>
                      <a:pt x="3302" y="19528"/>
                    </a:lnTo>
                    <a:lnTo>
                      <a:pt x="3302" y="17641"/>
                    </a:lnTo>
                    <a:lnTo>
                      <a:pt x="3302" y="16887"/>
                    </a:lnTo>
                    <a:lnTo>
                      <a:pt x="3208" y="16321"/>
                    </a:lnTo>
                    <a:lnTo>
                      <a:pt x="3397" y="16415"/>
                    </a:lnTo>
                    <a:lnTo>
                      <a:pt x="3585" y="11981"/>
                    </a:lnTo>
                    <a:lnTo>
                      <a:pt x="3680" y="11415"/>
                    </a:lnTo>
                    <a:lnTo>
                      <a:pt x="3680" y="11698"/>
                    </a:lnTo>
                    <a:lnTo>
                      <a:pt x="3774" y="11132"/>
                    </a:lnTo>
                    <a:lnTo>
                      <a:pt x="3868" y="10660"/>
                    </a:lnTo>
                    <a:lnTo>
                      <a:pt x="3774" y="10094"/>
                    </a:lnTo>
                    <a:lnTo>
                      <a:pt x="3680" y="9623"/>
                    </a:lnTo>
                    <a:lnTo>
                      <a:pt x="3774" y="9434"/>
                    </a:lnTo>
                    <a:lnTo>
                      <a:pt x="3868" y="9245"/>
                    </a:lnTo>
                    <a:lnTo>
                      <a:pt x="4057" y="8491"/>
                    </a:lnTo>
                    <a:lnTo>
                      <a:pt x="4340" y="6321"/>
                    </a:lnTo>
                    <a:lnTo>
                      <a:pt x="4623" y="2264"/>
                    </a:lnTo>
                    <a:lnTo>
                      <a:pt x="3491" y="7170"/>
                    </a:lnTo>
                    <a:lnTo>
                      <a:pt x="2925" y="9906"/>
                    </a:lnTo>
                    <a:lnTo>
                      <a:pt x="2359" y="12736"/>
                    </a:lnTo>
                    <a:lnTo>
                      <a:pt x="1982" y="15377"/>
                    </a:lnTo>
                    <a:lnTo>
                      <a:pt x="1699" y="17830"/>
                    </a:lnTo>
                    <a:lnTo>
                      <a:pt x="1510" y="19905"/>
                    </a:lnTo>
                    <a:lnTo>
                      <a:pt x="1604" y="20754"/>
                    </a:lnTo>
                    <a:lnTo>
                      <a:pt x="1699" y="21509"/>
                    </a:lnTo>
                    <a:lnTo>
                      <a:pt x="1321" y="22453"/>
                    </a:lnTo>
                    <a:lnTo>
                      <a:pt x="1133" y="23585"/>
                    </a:lnTo>
                    <a:lnTo>
                      <a:pt x="1038" y="24905"/>
                    </a:lnTo>
                    <a:lnTo>
                      <a:pt x="1038" y="26226"/>
                    </a:lnTo>
                    <a:lnTo>
                      <a:pt x="1038" y="28962"/>
                    </a:lnTo>
                    <a:lnTo>
                      <a:pt x="1038" y="31415"/>
                    </a:lnTo>
                    <a:lnTo>
                      <a:pt x="661" y="40188"/>
                    </a:lnTo>
                    <a:lnTo>
                      <a:pt x="472" y="44999"/>
                    </a:lnTo>
                    <a:lnTo>
                      <a:pt x="378" y="49622"/>
                    </a:lnTo>
                    <a:lnTo>
                      <a:pt x="472" y="51603"/>
                    </a:lnTo>
                    <a:lnTo>
                      <a:pt x="378" y="53961"/>
                    </a:lnTo>
                    <a:lnTo>
                      <a:pt x="189" y="53301"/>
                    </a:lnTo>
                    <a:lnTo>
                      <a:pt x="95" y="52641"/>
                    </a:lnTo>
                    <a:lnTo>
                      <a:pt x="189" y="53867"/>
                    </a:lnTo>
                    <a:lnTo>
                      <a:pt x="189" y="55093"/>
                    </a:lnTo>
                    <a:lnTo>
                      <a:pt x="378" y="55188"/>
                    </a:lnTo>
                    <a:lnTo>
                      <a:pt x="284" y="56508"/>
                    </a:lnTo>
                    <a:lnTo>
                      <a:pt x="95" y="54905"/>
                    </a:lnTo>
                    <a:lnTo>
                      <a:pt x="1" y="58489"/>
                    </a:lnTo>
                    <a:lnTo>
                      <a:pt x="1" y="62357"/>
                    </a:lnTo>
                    <a:lnTo>
                      <a:pt x="6038" y="61886"/>
                    </a:lnTo>
                    <a:lnTo>
                      <a:pt x="8963" y="61697"/>
                    </a:lnTo>
                    <a:lnTo>
                      <a:pt x="11698" y="61603"/>
                    </a:lnTo>
                    <a:lnTo>
                      <a:pt x="11698" y="61414"/>
                    </a:lnTo>
                    <a:lnTo>
                      <a:pt x="11887" y="61225"/>
                    </a:lnTo>
                    <a:lnTo>
                      <a:pt x="12264" y="61225"/>
                    </a:lnTo>
                    <a:lnTo>
                      <a:pt x="12548" y="61320"/>
                    </a:lnTo>
                    <a:lnTo>
                      <a:pt x="12736" y="61414"/>
                    </a:lnTo>
                    <a:lnTo>
                      <a:pt x="12642" y="61320"/>
                    </a:lnTo>
                    <a:lnTo>
                      <a:pt x="13302" y="61508"/>
                    </a:lnTo>
                    <a:lnTo>
                      <a:pt x="13302" y="61508"/>
                    </a:lnTo>
                    <a:lnTo>
                      <a:pt x="12736" y="61414"/>
                    </a:lnTo>
                    <a:lnTo>
                      <a:pt x="13019" y="61508"/>
                    </a:lnTo>
                    <a:lnTo>
                      <a:pt x="12736" y="61603"/>
                    </a:lnTo>
                    <a:lnTo>
                      <a:pt x="12831" y="61697"/>
                    </a:lnTo>
                    <a:lnTo>
                      <a:pt x="14246" y="61508"/>
                    </a:lnTo>
                    <a:lnTo>
                      <a:pt x="13491" y="61508"/>
                    </a:lnTo>
                    <a:lnTo>
                      <a:pt x="14717" y="61225"/>
                    </a:lnTo>
                    <a:lnTo>
                      <a:pt x="16038" y="61131"/>
                    </a:lnTo>
                    <a:lnTo>
                      <a:pt x="18962" y="61131"/>
                    </a:lnTo>
                    <a:lnTo>
                      <a:pt x="19151" y="61225"/>
                    </a:lnTo>
                    <a:lnTo>
                      <a:pt x="19623" y="61320"/>
                    </a:lnTo>
                    <a:lnTo>
                      <a:pt x="21227" y="61320"/>
                    </a:lnTo>
                    <a:lnTo>
                      <a:pt x="23302" y="61225"/>
                    </a:lnTo>
                    <a:lnTo>
                      <a:pt x="24245" y="61131"/>
                    </a:lnTo>
                    <a:lnTo>
                      <a:pt x="25094" y="60942"/>
                    </a:lnTo>
                    <a:lnTo>
                      <a:pt x="28868" y="60848"/>
                    </a:lnTo>
                    <a:lnTo>
                      <a:pt x="32642" y="60659"/>
                    </a:lnTo>
                    <a:lnTo>
                      <a:pt x="36415" y="60376"/>
                    </a:lnTo>
                    <a:lnTo>
                      <a:pt x="40283" y="60093"/>
                    </a:lnTo>
                    <a:lnTo>
                      <a:pt x="47830" y="59339"/>
                    </a:lnTo>
                    <a:lnTo>
                      <a:pt x="55377" y="58678"/>
                    </a:lnTo>
                    <a:lnTo>
                      <a:pt x="61037" y="58678"/>
                    </a:lnTo>
                    <a:lnTo>
                      <a:pt x="62264" y="58584"/>
                    </a:lnTo>
                    <a:lnTo>
                      <a:pt x="63207" y="58395"/>
                    </a:lnTo>
                    <a:lnTo>
                      <a:pt x="63490" y="58206"/>
                    </a:lnTo>
                    <a:lnTo>
                      <a:pt x="63773" y="58018"/>
                    </a:lnTo>
                    <a:lnTo>
                      <a:pt x="63962" y="57735"/>
                    </a:lnTo>
                    <a:lnTo>
                      <a:pt x="64150" y="57357"/>
                    </a:lnTo>
                    <a:lnTo>
                      <a:pt x="64339" y="56225"/>
                    </a:lnTo>
                    <a:lnTo>
                      <a:pt x="64528" y="54716"/>
                    </a:lnTo>
                    <a:lnTo>
                      <a:pt x="64528" y="53018"/>
                    </a:lnTo>
                    <a:lnTo>
                      <a:pt x="64622" y="49810"/>
                    </a:lnTo>
                    <a:lnTo>
                      <a:pt x="64622" y="47546"/>
                    </a:lnTo>
                    <a:lnTo>
                      <a:pt x="64905" y="40848"/>
                    </a:lnTo>
                    <a:lnTo>
                      <a:pt x="64999" y="36320"/>
                    </a:lnTo>
                    <a:lnTo>
                      <a:pt x="65094" y="33301"/>
                    </a:lnTo>
                    <a:lnTo>
                      <a:pt x="65188" y="33396"/>
                    </a:lnTo>
                    <a:lnTo>
                      <a:pt x="65188" y="31603"/>
                    </a:lnTo>
                    <a:lnTo>
                      <a:pt x="65188" y="29811"/>
                    </a:lnTo>
                    <a:lnTo>
                      <a:pt x="65094" y="30660"/>
                    </a:lnTo>
                    <a:lnTo>
                      <a:pt x="64905" y="28301"/>
                    </a:lnTo>
                    <a:lnTo>
                      <a:pt x="64811" y="25849"/>
                    </a:lnTo>
                    <a:lnTo>
                      <a:pt x="64716" y="23302"/>
                    </a:lnTo>
                    <a:lnTo>
                      <a:pt x="64622" y="20849"/>
                    </a:lnTo>
                    <a:lnTo>
                      <a:pt x="64811" y="22075"/>
                    </a:lnTo>
                    <a:lnTo>
                      <a:pt x="64811" y="20754"/>
                    </a:lnTo>
                    <a:lnTo>
                      <a:pt x="64811" y="18962"/>
                    </a:lnTo>
                    <a:lnTo>
                      <a:pt x="64811" y="18868"/>
                    </a:lnTo>
                    <a:lnTo>
                      <a:pt x="64716" y="17358"/>
                    </a:lnTo>
                    <a:lnTo>
                      <a:pt x="64811" y="18113"/>
                    </a:lnTo>
                    <a:lnTo>
                      <a:pt x="64999" y="16981"/>
                    </a:lnTo>
                    <a:lnTo>
                      <a:pt x="64905" y="15755"/>
                    </a:lnTo>
                    <a:lnTo>
                      <a:pt x="64811" y="14528"/>
                    </a:lnTo>
                    <a:lnTo>
                      <a:pt x="64716" y="13396"/>
                    </a:lnTo>
                    <a:lnTo>
                      <a:pt x="64622" y="13679"/>
                    </a:lnTo>
                    <a:lnTo>
                      <a:pt x="64551" y="13679"/>
                    </a:lnTo>
                    <a:lnTo>
                      <a:pt x="64622" y="13962"/>
                    </a:lnTo>
                    <a:lnTo>
                      <a:pt x="64716" y="15000"/>
                    </a:lnTo>
                    <a:lnTo>
                      <a:pt x="64528" y="14623"/>
                    </a:lnTo>
                    <a:lnTo>
                      <a:pt x="64528" y="15094"/>
                    </a:lnTo>
                    <a:lnTo>
                      <a:pt x="64339" y="12736"/>
                    </a:lnTo>
                    <a:lnTo>
                      <a:pt x="64150" y="11698"/>
                    </a:lnTo>
                    <a:lnTo>
                      <a:pt x="64056" y="11604"/>
                    </a:lnTo>
                    <a:lnTo>
                      <a:pt x="64056" y="11226"/>
                    </a:lnTo>
                    <a:lnTo>
                      <a:pt x="64245" y="10566"/>
                    </a:lnTo>
                    <a:lnTo>
                      <a:pt x="64245" y="9811"/>
                    </a:lnTo>
                    <a:lnTo>
                      <a:pt x="64245" y="9560"/>
                    </a:lnTo>
                    <a:lnTo>
                      <a:pt x="64433" y="10189"/>
                    </a:lnTo>
                    <a:lnTo>
                      <a:pt x="64622" y="11604"/>
                    </a:lnTo>
                    <a:lnTo>
                      <a:pt x="64811" y="13019"/>
                    </a:lnTo>
                    <a:lnTo>
                      <a:pt x="64905" y="14151"/>
                    </a:lnTo>
                    <a:lnTo>
                      <a:pt x="64905" y="12830"/>
                    </a:lnTo>
                    <a:lnTo>
                      <a:pt x="64811" y="11698"/>
                    </a:lnTo>
                    <a:lnTo>
                      <a:pt x="64528" y="9340"/>
                    </a:lnTo>
                    <a:lnTo>
                      <a:pt x="64433" y="9528"/>
                    </a:lnTo>
                    <a:lnTo>
                      <a:pt x="64433" y="9340"/>
                    </a:lnTo>
                    <a:lnTo>
                      <a:pt x="64245" y="8585"/>
                    </a:lnTo>
                    <a:lnTo>
                      <a:pt x="64150" y="7264"/>
                    </a:lnTo>
                    <a:lnTo>
                      <a:pt x="64056" y="9434"/>
                    </a:lnTo>
                    <a:lnTo>
                      <a:pt x="63773" y="8868"/>
                    </a:lnTo>
                    <a:lnTo>
                      <a:pt x="63679" y="7925"/>
                    </a:lnTo>
                    <a:lnTo>
                      <a:pt x="63584" y="6792"/>
                    </a:lnTo>
                    <a:lnTo>
                      <a:pt x="63490" y="5566"/>
                    </a:lnTo>
                    <a:lnTo>
                      <a:pt x="63490" y="1227"/>
                    </a:lnTo>
                    <a:lnTo>
                      <a:pt x="63490" y="661"/>
                    </a:lnTo>
                    <a:lnTo>
                      <a:pt x="63396" y="566"/>
                    </a:lnTo>
                    <a:lnTo>
                      <a:pt x="63207" y="378"/>
                    </a:lnTo>
                    <a:lnTo>
                      <a:pt x="62641" y="189"/>
                    </a:lnTo>
                    <a:lnTo>
                      <a:pt x="61792" y="95"/>
                    </a:lnTo>
                    <a:lnTo>
                      <a:pt x="60849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Google Shape;175;p23">
            <a:extLst>
              <a:ext uri="{FF2B5EF4-FFF2-40B4-BE49-F238E27FC236}">
                <a16:creationId xmlns:a16="http://schemas.microsoft.com/office/drawing/2014/main" id="{2A3A9386-4A49-458E-AA78-1617E7D8F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405250"/>
              </p:ext>
            </p:extLst>
          </p:nvPr>
        </p:nvGraphicFramePr>
        <p:xfrm>
          <a:off x="695885" y="2332284"/>
          <a:ext cx="7752230" cy="1398354"/>
        </p:xfrm>
        <a:graphic>
          <a:graphicData uri="http://schemas.openxmlformats.org/drawingml/2006/table">
            <a:tbl>
              <a:tblPr>
                <a:noFill/>
                <a:tableStyleId>{8D63FFD4-E672-449D-8B61-4412C689D597}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790651930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76661815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66321750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613451576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3927553679"/>
                    </a:ext>
                  </a:extLst>
                </a:gridCol>
                <a:gridCol w="775223">
                  <a:extLst>
                    <a:ext uri="{9D8B030D-6E8A-4147-A177-3AD203B41FA5}">
                      <a16:colId xmlns:a16="http://schemas.microsoft.com/office/drawing/2014/main" val="4279978181"/>
                    </a:ext>
                  </a:extLst>
                </a:gridCol>
              </a:tblGrid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Index</a:t>
                      </a:r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 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92D050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5542"/>
                  </a:ext>
                </a:extLst>
              </a:tr>
              <a:tr h="49997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Atributo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92D050"/>
                          </a:solidFill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9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14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15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Clase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92D050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0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127048" y="85624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Indice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057656" y="38055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261896" y="277125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7658F16-EC98-48E2-8BB9-47B27906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200" y="1284945"/>
            <a:ext cx="8229600" cy="3650126"/>
          </a:xfrm>
        </p:spPr>
        <p:txBody>
          <a:bodyPr/>
          <a:lstStyle/>
          <a:p>
            <a:r>
              <a:rPr lang="es-ES" sz="1400" dirty="0"/>
              <a:t>Objetivos</a:t>
            </a:r>
          </a:p>
          <a:p>
            <a:r>
              <a:rPr lang="es-ES" sz="1400" dirty="0"/>
              <a:t>Resumen</a:t>
            </a:r>
          </a:p>
          <a:p>
            <a:r>
              <a:rPr lang="es-ES" sz="1400" dirty="0"/>
              <a:t>Casos Base</a:t>
            </a:r>
          </a:p>
          <a:p>
            <a:r>
              <a:rPr lang="es-ES" sz="1400" dirty="0" err="1"/>
              <a:t>Pseudocodigo</a:t>
            </a:r>
            <a:endParaRPr lang="es-ES" sz="1400" dirty="0"/>
          </a:p>
          <a:p>
            <a:r>
              <a:rPr lang="es-ES" sz="1400" dirty="0"/>
              <a:t>Fases de entrenamiento, </a:t>
            </a:r>
          </a:p>
          <a:p>
            <a:r>
              <a:rPr lang="es-ES" sz="1400" dirty="0"/>
              <a:t>Fase de Testeo</a:t>
            </a:r>
          </a:p>
          <a:p>
            <a:r>
              <a:rPr lang="es-ES" sz="1400" dirty="0"/>
              <a:t>Análisis Resultados</a:t>
            </a:r>
          </a:p>
          <a:p>
            <a:r>
              <a:rPr lang="es-ES" sz="1400" dirty="0"/>
              <a:t>Mejoras Algoritmo</a:t>
            </a:r>
          </a:p>
          <a:p>
            <a:r>
              <a:rPr lang="es-ES" sz="1400" dirty="0"/>
              <a:t>Problemas</a:t>
            </a:r>
          </a:p>
          <a:p>
            <a:r>
              <a:rPr lang="es-ES" sz="1400" dirty="0"/>
              <a:t>Conclusiones</a:t>
            </a:r>
          </a:p>
          <a:p>
            <a:r>
              <a:rPr lang="es-ES" sz="1400" dirty="0"/>
              <a:t>GitHub</a:t>
            </a:r>
          </a:p>
          <a:p>
            <a:r>
              <a:rPr lang="es-ES" sz="1400" dirty="0"/>
              <a:t>Bibliografía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EF9B4D-A284-47D9-94F1-1A6832A7C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4;p37">
                <a:extLst>
                  <a:ext uri="{FF2B5EF4-FFF2-40B4-BE49-F238E27FC236}">
                    <a16:creationId xmlns:a16="http://schemas.microsoft.com/office/drawing/2014/main" id="{B6A8DD30-AD2E-4712-82CD-218848767CCD}"/>
                  </a:ext>
                </a:extLst>
              </p:cNvPr>
              <p:cNvSpPr/>
              <p:nvPr/>
            </p:nvSpPr>
            <p:spPr>
              <a:xfrm>
                <a:off x="4087162" y="660400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5" name="Google Shape;334;p37">
                <a:extLst>
                  <a:ext uri="{FF2B5EF4-FFF2-40B4-BE49-F238E27FC236}">
                    <a16:creationId xmlns:a16="http://schemas.microsoft.com/office/drawing/2014/main" id="{B6A8DD30-AD2E-4712-82CD-218848767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162" y="660400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854403A5-3B96-479A-AEB6-0329C81C5DEB}"/>
                  </a:ext>
                </a:extLst>
              </p:cNvPr>
              <p:cNvSpPr/>
              <p:nvPr/>
            </p:nvSpPr>
            <p:spPr>
              <a:xfrm>
                <a:off x="5091081" y="1820575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854403A5-3B96-479A-AEB6-0329C81C5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81" y="1820575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40AF14D4-DD07-44D6-9121-5431B0204B3F}"/>
                  </a:ext>
                </a:extLst>
              </p:cNvPr>
              <p:cNvSpPr/>
              <p:nvPr/>
            </p:nvSpPr>
            <p:spPr>
              <a:xfrm>
                <a:off x="3044990" y="1815287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40AF14D4-DD07-44D6-9121-5431B0204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90" y="1815287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34;p37">
                <a:extLst>
                  <a:ext uri="{FF2B5EF4-FFF2-40B4-BE49-F238E27FC236}">
                    <a16:creationId xmlns:a16="http://schemas.microsoft.com/office/drawing/2014/main" id="{6714EA36-921C-4C67-BD0A-1C4C07652FE8}"/>
                  </a:ext>
                </a:extLst>
              </p:cNvPr>
              <p:cNvSpPr/>
              <p:nvPr/>
            </p:nvSpPr>
            <p:spPr>
              <a:xfrm>
                <a:off x="2007137" y="3107621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9" name="Google Shape;334;p37">
                <a:extLst>
                  <a:ext uri="{FF2B5EF4-FFF2-40B4-BE49-F238E27FC236}">
                    <a16:creationId xmlns:a16="http://schemas.microsoft.com/office/drawing/2014/main" id="{6714EA36-921C-4C67-BD0A-1C4C07652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37" y="3107621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321;p37">
            <a:extLst>
              <a:ext uri="{FF2B5EF4-FFF2-40B4-BE49-F238E27FC236}">
                <a16:creationId xmlns:a16="http://schemas.microsoft.com/office/drawing/2014/main" id="{2C3D1789-9ED2-44A3-B22E-102C72B0AF3B}"/>
              </a:ext>
            </a:extLst>
          </p:cNvPr>
          <p:cNvGrpSpPr/>
          <p:nvPr/>
        </p:nvGrpSpPr>
        <p:grpSpPr>
          <a:xfrm rot="7276171" flipV="1">
            <a:off x="3153056" y="1142331"/>
            <a:ext cx="1032517" cy="548570"/>
            <a:chOff x="242825" y="1204225"/>
            <a:chExt cx="2136775" cy="318400"/>
          </a:xfrm>
        </p:grpSpPr>
        <p:sp>
          <p:nvSpPr>
            <p:cNvPr id="11" name="Google Shape;322;p37">
              <a:extLst>
                <a:ext uri="{FF2B5EF4-FFF2-40B4-BE49-F238E27FC236}">
                  <a16:creationId xmlns:a16="http://schemas.microsoft.com/office/drawing/2014/main" id="{0BFC834A-A47D-4B4A-81AF-8FACE8BEDA55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3;p37">
              <a:extLst>
                <a:ext uri="{FF2B5EF4-FFF2-40B4-BE49-F238E27FC236}">
                  <a16:creationId xmlns:a16="http://schemas.microsoft.com/office/drawing/2014/main" id="{AF649124-EDE0-4A7A-841B-AAFE7D0599E3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21;p37">
            <a:extLst>
              <a:ext uri="{FF2B5EF4-FFF2-40B4-BE49-F238E27FC236}">
                <a16:creationId xmlns:a16="http://schemas.microsoft.com/office/drawing/2014/main" id="{9DA88CBB-EDED-4800-8E14-676AB81E84E8}"/>
              </a:ext>
            </a:extLst>
          </p:cNvPr>
          <p:cNvGrpSpPr/>
          <p:nvPr/>
        </p:nvGrpSpPr>
        <p:grpSpPr>
          <a:xfrm rot="14535123" flipH="1" flipV="1">
            <a:off x="4545048" y="1169700"/>
            <a:ext cx="1009307" cy="548570"/>
            <a:chOff x="242825" y="1204225"/>
            <a:chExt cx="2136775" cy="318400"/>
          </a:xfrm>
        </p:grpSpPr>
        <p:sp>
          <p:nvSpPr>
            <p:cNvPr id="14" name="Google Shape;322;p37">
              <a:extLst>
                <a:ext uri="{FF2B5EF4-FFF2-40B4-BE49-F238E27FC236}">
                  <a16:creationId xmlns:a16="http://schemas.microsoft.com/office/drawing/2014/main" id="{E1C5FAF6-E93B-427F-8409-5919D546AEC7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;p37">
              <a:extLst>
                <a:ext uri="{FF2B5EF4-FFF2-40B4-BE49-F238E27FC236}">
                  <a16:creationId xmlns:a16="http://schemas.microsoft.com/office/drawing/2014/main" id="{FFF8C718-19DD-4428-BFCD-207A0467350C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35;p37">
            <a:extLst>
              <a:ext uri="{FF2B5EF4-FFF2-40B4-BE49-F238E27FC236}">
                <a16:creationId xmlns:a16="http://schemas.microsoft.com/office/drawing/2014/main" id="{51A5C356-0758-47A6-9E0A-4C79DCE4B642}"/>
              </a:ext>
            </a:extLst>
          </p:cNvPr>
          <p:cNvSpPr/>
          <p:nvPr/>
        </p:nvSpPr>
        <p:spPr>
          <a:xfrm>
            <a:off x="4405223" y="3298991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17" name="Google Shape;335;p37">
            <a:extLst>
              <a:ext uri="{FF2B5EF4-FFF2-40B4-BE49-F238E27FC236}">
                <a16:creationId xmlns:a16="http://schemas.microsoft.com/office/drawing/2014/main" id="{357BA429-F54F-4D12-93E5-37AEAA41F647}"/>
              </a:ext>
            </a:extLst>
          </p:cNvPr>
          <p:cNvSpPr/>
          <p:nvPr/>
        </p:nvSpPr>
        <p:spPr>
          <a:xfrm>
            <a:off x="5647205" y="3286849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18" name="Google Shape;335;p37">
            <a:extLst>
              <a:ext uri="{FF2B5EF4-FFF2-40B4-BE49-F238E27FC236}">
                <a16:creationId xmlns:a16="http://schemas.microsoft.com/office/drawing/2014/main" id="{46D09A95-2426-49F7-82FC-75469DAB6502}"/>
              </a:ext>
            </a:extLst>
          </p:cNvPr>
          <p:cNvSpPr/>
          <p:nvPr/>
        </p:nvSpPr>
        <p:spPr>
          <a:xfrm>
            <a:off x="3504218" y="3323023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grpSp>
        <p:nvGrpSpPr>
          <p:cNvPr id="19" name="Google Shape;321;p37">
            <a:extLst>
              <a:ext uri="{FF2B5EF4-FFF2-40B4-BE49-F238E27FC236}">
                <a16:creationId xmlns:a16="http://schemas.microsoft.com/office/drawing/2014/main" id="{78E11393-90EF-478B-9DD5-AB1766D23192}"/>
              </a:ext>
            </a:extLst>
          </p:cNvPr>
          <p:cNvGrpSpPr/>
          <p:nvPr/>
        </p:nvGrpSpPr>
        <p:grpSpPr>
          <a:xfrm rot="7276171" flipV="1">
            <a:off x="2148231" y="2411488"/>
            <a:ext cx="1032517" cy="548570"/>
            <a:chOff x="242825" y="1204225"/>
            <a:chExt cx="2136775" cy="318400"/>
          </a:xfrm>
        </p:grpSpPr>
        <p:sp>
          <p:nvSpPr>
            <p:cNvPr id="20" name="Google Shape;322;p37">
              <a:extLst>
                <a:ext uri="{FF2B5EF4-FFF2-40B4-BE49-F238E27FC236}">
                  <a16:creationId xmlns:a16="http://schemas.microsoft.com/office/drawing/2014/main" id="{9AA2E75A-0123-4B32-82F0-4347406321F1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;p37">
              <a:extLst>
                <a:ext uri="{FF2B5EF4-FFF2-40B4-BE49-F238E27FC236}">
                  <a16:creationId xmlns:a16="http://schemas.microsoft.com/office/drawing/2014/main" id="{63B3669B-B5FF-4DDD-9184-BE34023BA037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1;p37">
            <a:extLst>
              <a:ext uri="{FF2B5EF4-FFF2-40B4-BE49-F238E27FC236}">
                <a16:creationId xmlns:a16="http://schemas.microsoft.com/office/drawing/2014/main" id="{4004237D-EB70-4EBF-8795-C19A7B184D7D}"/>
              </a:ext>
            </a:extLst>
          </p:cNvPr>
          <p:cNvGrpSpPr/>
          <p:nvPr/>
        </p:nvGrpSpPr>
        <p:grpSpPr>
          <a:xfrm rot="15715436" flipH="1" flipV="1">
            <a:off x="3276332" y="2512976"/>
            <a:ext cx="1009307" cy="548570"/>
            <a:chOff x="242825" y="1204225"/>
            <a:chExt cx="2136775" cy="318400"/>
          </a:xfrm>
        </p:grpSpPr>
        <p:sp>
          <p:nvSpPr>
            <p:cNvPr id="23" name="Google Shape;322;p37">
              <a:extLst>
                <a:ext uri="{FF2B5EF4-FFF2-40B4-BE49-F238E27FC236}">
                  <a16:creationId xmlns:a16="http://schemas.microsoft.com/office/drawing/2014/main" id="{699AAA6C-4A3B-4DC8-A260-AF7EE35FAA86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3;p37">
              <a:extLst>
                <a:ext uri="{FF2B5EF4-FFF2-40B4-BE49-F238E27FC236}">
                  <a16:creationId xmlns:a16="http://schemas.microsoft.com/office/drawing/2014/main" id="{8DD37C01-AE65-4A99-BDCC-DA76A6D1F798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21;p37">
            <a:extLst>
              <a:ext uri="{FF2B5EF4-FFF2-40B4-BE49-F238E27FC236}">
                <a16:creationId xmlns:a16="http://schemas.microsoft.com/office/drawing/2014/main" id="{77366BEF-4F79-4DF9-9AEF-47C2DB6CC88B}"/>
              </a:ext>
            </a:extLst>
          </p:cNvPr>
          <p:cNvGrpSpPr/>
          <p:nvPr/>
        </p:nvGrpSpPr>
        <p:grpSpPr>
          <a:xfrm rot="6275497" flipV="1">
            <a:off x="4471865" y="2536471"/>
            <a:ext cx="977370" cy="548570"/>
            <a:chOff x="242825" y="1204225"/>
            <a:chExt cx="2136775" cy="318400"/>
          </a:xfrm>
        </p:grpSpPr>
        <p:sp>
          <p:nvSpPr>
            <p:cNvPr id="26" name="Google Shape;322;p37">
              <a:extLst>
                <a:ext uri="{FF2B5EF4-FFF2-40B4-BE49-F238E27FC236}">
                  <a16:creationId xmlns:a16="http://schemas.microsoft.com/office/drawing/2014/main" id="{3D925330-8CD1-45B7-9675-C36D17A155A0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;p37">
              <a:extLst>
                <a:ext uri="{FF2B5EF4-FFF2-40B4-BE49-F238E27FC236}">
                  <a16:creationId xmlns:a16="http://schemas.microsoft.com/office/drawing/2014/main" id="{3C7BA7B5-9376-4D35-9A36-E61AC58AE4A1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21;p37">
            <a:extLst>
              <a:ext uri="{FF2B5EF4-FFF2-40B4-BE49-F238E27FC236}">
                <a16:creationId xmlns:a16="http://schemas.microsoft.com/office/drawing/2014/main" id="{E8365347-B7AD-48A0-AC5C-1EBB5FC61F94}"/>
              </a:ext>
            </a:extLst>
          </p:cNvPr>
          <p:cNvGrpSpPr/>
          <p:nvPr/>
        </p:nvGrpSpPr>
        <p:grpSpPr>
          <a:xfrm rot="15715436" flipH="1" flipV="1">
            <a:off x="5340068" y="2541505"/>
            <a:ext cx="1009307" cy="548570"/>
            <a:chOff x="242825" y="1204225"/>
            <a:chExt cx="2136775" cy="318400"/>
          </a:xfrm>
        </p:grpSpPr>
        <p:sp>
          <p:nvSpPr>
            <p:cNvPr id="29" name="Google Shape;322;p37">
              <a:extLst>
                <a:ext uri="{FF2B5EF4-FFF2-40B4-BE49-F238E27FC236}">
                  <a16:creationId xmlns:a16="http://schemas.microsoft.com/office/drawing/2014/main" id="{C9F9CA98-FB6F-4D05-BA5C-843898A40BF3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;p37">
              <a:extLst>
                <a:ext uri="{FF2B5EF4-FFF2-40B4-BE49-F238E27FC236}">
                  <a16:creationId xmlns:a16="http://schemas.microsoft.com/office/drawing/2014/main" id="{16D94A1E-0695-4654-9E75-6714DE98E3A0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Abrir llave 30">
            <a:extLst>
              <a:ext uri="{FF2B5EF4-FFF2-40B4-BE49-F238E27FC236}">
                <a16:creationId xmlns:a16="http://schemas.microsoft.com/office/drawing/2014/main" id="{C120369E-2BAC-4421-B7EA-B44B255C8AC2}"/>
              </a:ext>
            </a:extLst>
          </p:cNvPr>
          <p:cNvSpPr/>
          <p:nvPr/>
        </p:nvSpPr>
        <p:spPr>
          <a:xfrm>
            <a:off x="4839643" y="311060"/>
            <a:ext cx="310393" cy="117760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B8FCBE9-08BD-4673-AA28-A72F277564AB}"/>
              </a:ext>
            </a:extLst>
          </p:cNvPr>
          <p:cNvSpPr txBox="1"/>
          <p:nvPr/>
        </p:nvSpPr>
        <p:spPr>
          <a:xfrm>
            <a:off x="5061509" y="357927"/>
            <a:ext cx="124017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2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False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0x004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0x008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194D0BA0-E261-48A9-8062-AAD808B09AC9}"/>
              </a:ext>
            </a:extLst>
          </p:cNvPr>
          <p:cNvSpPr/>
          <p:nvPr/>
        </p:nvSpPr>
        <p:spPr>
          <a:xfrm>
            <a:off x="2663963" y="1506286"/>
            <a:ext cx="198239" cy="12320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E6403E-5FB1-4495-BB79-9AF962EF1E86}"/>
              </a:ext>
            </a:extLst>
          </p:cNvPr>
          <p:cNvSpPr txBox="1"/>
          <p:nvPr/>
        </p:nvSpPr>
        <p:spPr>
          <a:xfrm>
            <a:off x="1569955" y="1596352"/>
            <a:ext cx="1193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0.5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0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False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0x004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036A3AB-9B96-47C0-84E1-D68772347F82}"/>
              </a:ext>
            </a:extLst>
          </p:cNvPr>
          <p:cNvSpPr txBox="1"/>
          <p:nvPr/>
        </p:nvSpPr>
        <p:spPr>
          <a:xfrm>
            <a:off x="656256" y="2911602"/>
            <a:ext cx="13418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0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Vivo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</p:txBody>
      </p:sp>
      <p:sp>
        <p:nvSpPr>
          <p:cNvPr id="36" name="Cerrar llave 35">
            <a:extLst>
              <a:ext uri="{FF2B5EF4-FFF2-40B4-BE49-F238E27FC236}">
                <a16:creationId xmlns:a16="http://schemas.microsoft.com/office/drawing/2014/main" id="{54E9D504-AC8B-4A97-A7BC-EC083A709B0D}"/>
              </a:ext>
            </a:extLst>
          </p:cNvPr>
          <p:cNvSpPr/>
          <p:nvPr/>
        </p:nvSpPr>
        <p:spPr>
          <a:xfrm>
            <a:off x="1682098" y="2824636"/>
            <a:ext cx="198239" cy="12320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3D2DB42-5E65-47A9-A82E-3BE43B6572A6}"/>
              </a:ext>
            </a:extLst>
          </p:cNvPr>
          <p:cNvSpPr txBox="1"/>
          <p:nvPr/>
        </p:nvSpPr>
        <p:spPr>
          <a:xfrm>
            <a:off x="6087405" y="1514876"/>
            <a:ext cx="13727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3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Muerto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9" name="Abrir llave 38">
            <a:extLst>
              <a:ext uri="{FF2B5EF4-FFF2-40B4-BE49-F238E27FC236}">
                <a16:creationId xmlns:a16="http://schemas.microsoft.com/office/drawing/2014/main" id="{19CBA920-253A-4352-84AB-BBDE7AE6225E}"/>
              </a:ext>
            </a:extLst>
          </p:cNvPr>
          <p:cNvSpPr/>
          <p:nvPr/>
        </p:nvSpPr>
        <p:spPr>
          <a:xfrm>
            <a:off x="5847779" y="1484963"/>
            <a:ext cx="310393" cy="117760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40" name="Google Shape;382;p38">
            <a:extLst>
              <a:ext uri="{FF2B5EF4-FFF2-40B4-BE49-F238E27FC236}">
                <a16:creationId xmlns:a16="http://schemas.microsoft.com/office/drawing/2014/main" id="{B9B38A34-7716-4478-8026-6B870013DABC}"/>
              </a:ext>
            </a:extLst>
          </p:cNvPr>
          <p:cNvSpPr/>
          <p:nvPr/>
        </p:nvSpPr>
        <p:spPr>
          <a:xfrm>
            <a:off x="7199421" y="1815287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82;p38">
            <a:extLst>
              <a:ext uri="{FF2B5EF4-FFF2-40B4-BE49-F238E27FC236}">
                <a16:creationId xmlns:a16="http://schemas.microsoft.com/office/drawing/2014/main" id="{2C1DD8AF-D923-4A68-8927-F1E5DEDD1684}"/>
              </a:ext>
            </a:extLst>
          </p:cNvPr>
          <p:cNvSpPr/>
          <p:nvPr/>
        </p:nvSpPr>
        <p:spPr>
          <a:xfrm>
            <a:off x="468259" y="4233420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35;p37">
            <a:extLst>
              <a:ext uri="{FF2B5EF4-FFF2-40B4-BE49-F238E27FC236}">
                <a16:creationId xmlns:a16="http://schemas.microsoft.com/office/drawing/2014/main" id="{513CFDF2-5AC7-4AA5-A586-32B9A4A0367E}"/>
              </a:ext>
            </a:extLst>
          </p:cNvPr>
          <p:cNvSpPr/>
          <p:nvPr/>
        </p:nvSpPr>
        <p:spPr>
          <a:xfrm>
            <a:off x="1056660" y="4260591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Vivo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43" name="Google Shape;335;p37">
            <a:extLst>
              <a:ext uri="{FF2B5EF4-FFF2-40B4-BE49-F238E27FC236}">
                <a16:creationId xmlns:a16="http://schemas.microsoft.com/office/drawing/2014/main" id="{4A863AB3-CBAB-4264-A21D-DFE33ABB8D87}"/>
              </a:ext>
            </a:extLst>
          </p:cNvPr>
          <p:cNvSpPr/>
          <p:nvPr/>
        </p:nvSpPr>
        <p:spPr>
          <a:xfrm>
            <a:off x="7727097" y="1794159"/>
            <a:ext cx="944251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Muerto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44" name="Google Shape;407;p38">
            <a:extLst>
              <a:ext uri="{FF2B5EF4-FFF2-40B4-BE49-F238E27FC236}">
                <a16:creationId xmlns:a16="http://schemas.microsoft.com/office/drawing/2014/main" id="{DC3D8FA6-7ACA-4D5B-9851-C046D470540D}"/>
              </a:ext>
            </a:extLst>
          </p:cNvPr>
          <p:cNvSpPr/>
          <p:nvPr/>
        </p:nvSpPr>
        <p:spPr>
          <a:xfrm>
            <a:off x="334506" y="311060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7D05A7-E3FB-4DD7-9D53-EAB7BC56D659}"/>
              </a:ext>
            </a:extLst>
          </p:cNvPr>
          <p:cNvSpPr txBox="1"/>
          <p:nvPr/>
        </p:nvSpPr>
        <p:spPr>
          <a:xfrm>
            <a:off x="759584" y="343614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Walter Turncoat" panose="020B0604020202020204" charset="0"/>
              </a:rPr>
              <a:t>Ejemplo Árbol Decisiones</a:t>
            </a:r>
          </a:p>
        </p:txBody>
      </p:sp>
    </p:spTree>
    <p:extLst>
      <p:ext uri="{BB962C8B-B14F-4D97-AF65-F5344CB8AC3E}">
        <p14:creationId xmlns:p14="http://schemas.microsoft.com/office/powerpoint/2010/main" val="179254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F3D6F3-77ED-4EB3-9E65-DAE5095FC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68BD636-7FB5-4898-B7A4-489CD594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1660" y="1307070"/>
            <a:ext cx="5455920" cy="1170193"/>
          </a:xfrm>
        </p:spPr>
        <p:txBody>
          <a:bodyPr/>
          <a:lstStyle/>
          <a:p>
            <a:pPr algn="ctr"/>
            <a:r>
              <a:rPr lang="es-ES" dirty="0"/>
              <a:t>Input: datos de testeo</a:t>
            </a:r>
          </a:p>
          <a:p>
            <a:pPr algn="ctr"/>
            <a:r>
              <a:rPr lang="es-ES" dirty="0"/>
              <a:t>Output: la clase a la que pertenece cada muestra de los datos de testeo</a:t>
            </a:r>
          </a:p>
        </p:txBody>
      </p:sp>
      <p:sp>
        <p:nvSpPr>
          <p:cNvPr id="7" name="Google Shape;230;p27">
            <a:extLst>
              <a:ext uri="{FF2B5EF4-FFF2-40B4-BE49-F238E27FC236}">
                <a16:creationId xmlns:a16="http://schemas.microsoft.com/office/drawing/2014/main" id="{FAF69830-E547-4D48-A7F4-1839EDE7F72A}"/>
              </a:ext>
            </a:extLst>
          </p:cNvPr>
          <p:cNvSpPr/>
          <p:nvPr/>
        </p:nvSpPr>
        <p:spPr>
          <a:xfrm>
            <a:off x="677865" y="257175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Google Shape;231;p27">
            <a:extLst>
              <a:ext uri="{FF2B5EF4-FFF2-40B4-BE49-F238E27FC236}">
                <a16:creationId xmlns:a16="http://schemas.microsoft.com/office/drawing/2014/main" id="{4DA98500-C845-4CE7-A74C-0AD20E3F4122}"/>
              </a:ext>
            </a:extLst>
          </p:cNvPr>
          <p:cNvSpPr/>
          <p:nvPr/>
        </p:nvSpPr>
        <p:spPr>
          <a:xfrm>
            <a:off x="3737820" y="2598092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Google Shape;232;p27">
            <a:extLst>
              <a:ext uri="{FF2B5EF4-FFF2-40B4-BE49-F238E27FC236}">
                <a16:creationId xmlns:a16="http://schemas.microsoft.com/office/drawing/2014/main" id="{BFA14815-A666-4341-B5CE-A55C56E81738}"/>
              </a:ext>
            </a:extLst>
          </p:cNvPr>
          <p:cNvSpPr/>
          <p:nvPr/>
        </p:nvSpPr>
        <p:spPr>
          <a:xfrm>
            <a:off x="6867809" y="2598092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0" name="Google Shape;233;p27">
            <a:extLst>
              <a:ext uri="{FF2B5EF4-FFF2-40B4-BE49-F238E27FC236}">
                <a16:creationId xmlns:a16="http://schemas.microsoft.com/office/drawing/2014/main" id="{5C92F095-CF2A-4B17-B963-8F036639BA47}"/>
              </a:ext>
            </a:extLst>
          </p:cNvPr>
          <p:cNvGrpSpPr/>
          <p:nvPr/>
        </p:nvGrpSpPr>
        <p:grpSpPr>
          <a:xfrm>
            <a:off x="2322361" y="3268172"/>
            <a:ext cx="1474707" cy="261861"/>
            <a:chOff x="2266178" y="2764475"/>
            <a:chExt cx="1792245" cy="232966"/>
          </a:xfrm>
        </p:grpSpPr>
        <p:sp>
          <p:nvSpPr>
            <p:cNvPr id="11" name="Google Shape;234;p27">
              <a:extLst>
                <a:ext uri="{FF2B5EF4-FFF2-40B4-BE49-F238E27FC236}">
                  <a16:creationId xmlns:a16="http://schemas.microsoft.com/office/drawing/2014/main" id="{17A57C4B-F470-489F-9530-546DE24EC79A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5;p27">
              <a:extLst>
                <a:ext uri="{FF2B5EF4-FFF2-40B4-BE49-F238E27FC236}">
                  <a16:creationId xmlns:a16="http://schemas.microsoft.com/office/drawing/2014/main" id="{F9DFB03B-EDBC-4783-8E31-ABAFF0960AE6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6;p27">
            <a:extLst>
              <a:ext uri="{FF2B5EF4-FFF2-40B4-BE49-F238E27FC236}">
                <a16:creationId xmlns:a16="http://schemas.microsoft.com/office/drawing/2014/main" id="{67AB751A-5C75-41F5-86B7-BE7093B97E08}"/>
              </a:ext>
            </a:extLst>
          </p:cNvPr>
          <p:cNvGrpSpPr/>
          <p:nvPr/>
        </p:nvGrpSpPr>
        <p:grpSpPr>
          <a:xfrm>
            <a:off x="5362174" y="3268172"/>
            <a:ext cx="1610126" cy="288198"/>
            <a:chOff x="2266178" y="2764475"/>
            <a:chExt cx="1792245" cy="232966"/>
          </a:xfrm>
        </p:grpSpPr>
        <p:sp>
          <p:nvSpPr>
            <p:cNvPr id="14" name="Google Shape;237;p27">
              <a:extLst>
                <a:ext uri="{FF2B5EF4-FFF2-40B4-BE49-F238E27FC236}">
                  <a16:creationId xmlns:a16="http://schemas.microsoft.com/office/drawing/2014/main" id="{C4FD7C32-C3BB-4302-AE52-36AE1A21469E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8;p27">
              <a:extLst>
                <a:ext uri="{FF2B5EF4-FFF2-40B4-BE49-F238E27FC236}">
                  <a16:creationId xmlns:a16="http://schemas.microsoft.com/office/drawing/2014/main" id="{1F2FDEBC-4667-4297-A577-B758D77C8DF6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F95178-1906-44CF-937C-DA6AE2201934}"/>
              </a:ext>
            </a:extLst>
          </p:cNvPr>
          <p:cNvSpPr txBox="1"/>
          <p:nvPr/>
        </p:nvSpPr>
        <p:spPr>
          <a:xfrm>
            <a:off x="1026814" y="2837860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Datos de </a:t>
            </a:r>
          </a:p>
          <a:p>
            <a:pPr algn="ctr"/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Testeo</a:t>
            </a:r>
            <a:endParaRPr lang="es-ES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7" name="Google Shape;354;p38">
            <a:extLst>
              <a:ext uri="{FF2B5EF4-FFF2-40B4-BE49-F238E27FC236}">
                <a16:creationId xmlns:a16="http://schemas.microsoft.com/office/drawing/2014/main" id="{FCF13E4D-A0A1-43A8-A46C-743E42D23CD8}"/>
              </a:ext>
            </a:extLst>
          </p:cNvPr>
          <p:cNvSpPr/>
          <p:nvPr/>
        </p:nvSpPr>
        <p:spPr>
          <a:xfrm>
            <a:off x="1335394" y="3530033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0598E6-2B29-450B-B557-5B1EE2337EA2}"/>
              </a:ext>
            </a:extLst>
          </p:cNvPr>
          <p:cNvSpPr txBox="1"/>
          <p:nvPr/>
        </p:nvSpPr>
        <p:spPr>
          <a:xfrm>
            <a:off x="4074303" y="2857928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Árbol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Decisiones</a:t>
            </a:r>
          </a:p>
        </p:txBody>
      </p:sp>
      <p:sp>
        <p:nvSpPr>
          <p:cNvPr id="21" name="Google Shape;407;p38">
            <a:extLst>
              <a:ext uri="{FF2B5EF4-FFF2-40B4-BE49-F238E27FC236}">
                <a16:creationId xmlns:a16="http://schemas.microsoft.com/office/drawing/2014/main" id="{9A2EB359-2133-4EC1-B1A0-BA699E9A6FB9}"/>
              </a:ext>
            </a:extLst>
          </p:cNvPr>
          <p:cNvSpPr/>
          <p:nvPr/>
        </p:nvSpPr>
        <p:spPr>
          <a:xfrm>
            <a:off x="4376380" y="3422135"/>
            <a:ext cx="432062" cy="462406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FE995D1-3EF6-48D1-BA4F-BD8F3707A0F5}"/>
              </a:ext>
            </a:extLst>
          </p:cNvPr>
          <p:cNvSpPr txBox="1"/>
          <p:nvPr/>
        </p:nvSpPr>
        <p:spPr>
          <a:xfrm>
            <a:off x="3628096" y="884816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Fase Testeo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3BCA36A-15E3-4918-80DD-3D040157E018}"/>
              </a:ext>
            </a:extLst>
          </p:cNvPr>
          <p:cNvSpPr txBox="1"/>
          <p:nvPr/>
        </p:nvSpPr>
        <p:spPr>
          <a:xfrm>
            <a:off x="7119307" y="2837860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Pertenencia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Datos Testeo</a:t>
            </a:r>
          </a:p>
        </p:txBody>
      </p:sp>
      <p:sp>
        <p:nvSpPr>
          <p:cNvPr id="24" name="Google Shape;372;p38">
            <a:extLst>
              <a:ext uri="{FF2B5EF4-FFF2-40B4-BE49-F238E27FC236}">
                <a16:creationId xmlns:a16="http://schemas.microsoft.com/office/drawing/2014/main" id="{8A80E0EF-A733-432E-AE40-6D28ABA2D882}"/>
              </a:ext>
            </a:extLst>
          </p:cNvPr>
          <p:cNvSpPr/>
          <p:nvPr/>
        </p:nvSpPr>
        <p:spPr>
          <a:xfrm>
            <a:off x="7543042" y="3452053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57;p38">
            <a:extLst>
              <a:ext uri="{FF2B5EF4-FFF2-40B4-BE49-F238E27FC236}">
                <a16:creationId xmlns:a16="http://schemas.microsoft.com/office/drawing/2014/main" id="{DFEA9B01-03D3-4B31-BBCD-5FE2988D0C60}"/>
              </a:ext>
            </a:extLst>
          </p:cNvPr>
          <p:cNvSpPr/>
          <p:nvPr/>
        </p:nvSpPr>
        <p:spPr>
          <a:xfrm>
            <a:off x="4376380" y="295417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35;p19">
            <a:extLst>
              <a:ext uri="{FF2B5EF4-FFF2-40B4-BE49-F238E27FC236}">
                <a16:creationId xmlns:a16="http://schemas.microsoft.com/office/drawing/2014/main" id="{B3B5AFE4-6F08-47EA-B6E6-A27331DDFC93}"/>
              </a:ext>
            </a:extLst>
          </p:cNvPr>
          <p:cNvSpPr/>
          <p:nvPr/>
        </p:nvSpPr>
        <p:spPr>
          <a:xfrm>
            <a:off x="4192274" y="123270"/>
            <a:ext cx="775966" cy="73826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4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52C77B-CBC6-4DC4-AA6B-C8B922B0B8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023300" y="4844199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0031FFF3-7BD8-48C5-9A96-94FA861C0881}"/>
                  </a:ext>
                </a:extLst>
              </p:cNvPr>
              <p:cNvSpPr/>
              <p:nvPr/>
            </p:nvSpPr>
            <p:spPr>
              <a:xfrm>
                <a:off x="5579057" y="529480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6" name="Google Shape;334;p37">
                <a:extLst>
                  <a:ext uri="{FF2B5EF4-FFF2-40B4-BE49-F238E27FC236}">
                    <a16:creationId xmlns:a16="http://schemas.microsoft.com/office/drawing/2014/main" id="{0031FFF3-7BD8-48C5-9A96-94FA861C0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057" y="529480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B87B9DC6-391E-4673-A963-AD9091D4CA38}"/>
                  </a:ext>
                </a:extLst>
              </p:cNvPr>
              <p:cNvSpPr/>
              <p:nvPr/>
            </p:nvSpPr>
            <p:spPr>
              <a:xfrm>
                <a:off x="6582976" y="1689655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B87B9DC6-391E-4673-A963-AD9091D4C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76" y="1689655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4;p37">
                <a:extLst>
                  <a:ext uri="{FF2B5EF4-FFF2-40B4-BE49-F238E27FC236}">
                    <a16:creationId xmlns:a16="http://schemas.microsoft.com/office/drawing/2014/main" id="{A0B9ED65-5D66-4A71-AA60-E5CD0B1FA773}"/>
                  </a:ext>
                </a:extLst>
              </p:cNvPr>
              <p:cNvSpPr/>
              <p:nvPr/>
            </p:nvSpPr>
            <p:spPr>
              <a:xfrm>
                <a:off x="4966864" y="1681119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334;p37">
                <a:extLst>
                  <a:ext uri="{FF2B5EF4-FFF2-40B4-BE49-F238E27FC236}">
                    <a16:creationId xmlns:a16="http://schemas.microsoft.com/office/drawing/2014/main" id="{A0B9ED65-5D66-4A71-AA60-E5CD0B1FA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64" y="1681119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34;p37">
                <a:extLst>
                  <a:ext uri="{FF2B5EF4-FFF2-40B4-BE49-F238E27FC236}">
                    <a16:creationId xmlns:a16="http://schemas.microsoft.com/office/drawing/2014/main" id="{59CED2E9-75CD-48AF-A307-EF96BB1A2B8E}"/>
                  </a:ext>
                </a:extLst>
              </p:cNvPr>
              <p:cNvSpPr/>
              <p:nvPr/>
            </p:nvSpPr>
            <p:spPr>
              <a:xfrm>
                <a:off x="4218371" y="3144433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9" name="Google Shape;334;p37">
                <a:extLst>
                  <a:ext uri="{FF2B5EF4-FFF2-40B4-BE49-F238E27FC236}">
                    <a16:creationId xmlns:a16="http://schemas.microsoft.com/office/drawing/2014/main" id="{59CED2E9-75CD-48AF-A307-EF96BB1A2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71" y="3144433"/>
                <a:ext cx="548700" cy="6140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oogle Shape;321;p37">
            <a:extLst>
              <a:ext uri="{FF2B5EF4-FFF2-40B4-BE49-F238E27FC236}">
                <a16:creationId xmlns:a16="http://schemas.microsoft.com/office/drawing/2014/main" id="{957019B2-4CE5-47E9-A63D-30723362EB18}"/>
              </a:ext>
            </a:extLst>
          </p:cNvPr>
          <p:cNvGrpSpPr/>
          <p:nvPr/>
        </p:nvGrpSpPr>
        <p:grpSpPr>
          <a:xfrm rot="6263104" flipV="1">
            <a:off x="4925470" y="1101895"/>
            <a:ext cx="842219" cy="396535"/>
            <a:chOff x="242825" y="1204225"/>
            <a:chExt cx="2136775" cy="318400"/>
          </a:xfrm>
        </p:grpSpPr>
        <p:sp>
          <p:nvSpPr>
            <p:cNvPr id="11" name="Google Shape;322;p37">
              <a:extLst>
                <a:ext uri="{FF2B5EF4-FFF2-40B4-BE49-F238E27FC236}">
                  <a16:creationId xmlns:a16="http://schemas.microsoft.com/office/drawing/2014/main" id="{2F560DDE-B1F9-49DE-BC76-876BAB4EDE50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3;p37">
              <a:extLst>
                <a:ext uri="{FF2B5EF4-FFF2-40B4-BE49-F238E27FC236}">
                  <a16:creationId xmlns:a16="http://schemas.microsoft.com/office/drawing/2014/main" id="{064F849B-5C70-4022-A14F-272C0EEC795B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321;p37">
            <a:extLst>
              <a:ext uri="{FF2B5EF4-FFF2-40B4-BE49-F238E27FC236}">
                <a16:creationId xmlns:a16="http://schemas.microsoft.com/office/drawing/2014/main" id="{758A6B7F-E439-4593-AE21-79956E57F724}"/>
              </a:ext>
            </a:extLst>
          </p:cNvPr>
          <p:cNvGrpSpPr/>
          <p:nvPr/>
        </p:nvGrpSpPr>
        <p:grpSpPr>
          <a:xfrm rot="14535123" flipH="1" flipV="1">
            <a:off x="6036943" y="1038780"/>
            <a:ext cx="1009307" cy="548570"/>
            <a:chOff x="242825" y="1204225"/>
            <a:chExt cx="2136775" cy="318400"/>
          </a:xfrm>
        </p:grpSpPr>
        <p:sp>
          <p:nvSpPr>
            <p:cNvPr id="14" name="Google Shape;322;p37">
              <a:extLst>
                <a:ext uri="{FF2B5EF4-FFF2-40B4-BE49-F238E27FC236}">
                  <a16:creationId xmlns:a16="http://schemas.microsoft.com/office/drawing/2014/main" id="{3F1C04AB-9321-47A7-AC99-62AB5689341E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;p37">
              <a:extLst>
                <a:ext uri="{FF2B5EF4-FFF2-40B4-BE49-F238E27FC236}">
                  <a16:creationId xmlns:a16="http://schemas.microsoft.com/office/drawing/2014/main" id="{80B315C9-7C5F-459D-A1AE-484843D1F812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35;p37">
            <a:extLst>
              <a:ext uri="{FF2B5EF4-FFF2-40B4-BE49-F238E27FC236}">
                <a16:creationId xmlns:a16="http://schemas.microsoft.com/office/drawing/2014/main" id="{E8A11B6E-246F-46AF-BF82-2963CDC04C10}"/>
              </a:ext>
            </a:extLst>
          </p:cNvPr>
          <p:cNvSpPr/>
          <p:nvPr/>
        </p:nvSpPr>
        <p:spPr>
          <a:xfrm>
            <a:off x="6008996" y="3196895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17" name="Google Shape;335;p37">
            <a:extLst>
              <a:ext uri="{FF2B5EF4-FFF2-40B4-BE49-F238E27FC236}">
                <a16:creationId xmlns:a16="http://schemas.microsoft.com/office/drawing/2014/main" id="{95949F1C-84CB-4EAC-8264-5561D0347078}"/>
              </a:ext>
            </a:extLst>
          </p:cNvPr>
          <p:cNvSpPr/>
          <p:nvPr/>
        </p:nvSpPr>
        <p:spPr>
          <a:xfrm>
            <a:off x="7139100" y="3155929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18" name="Google Shape;335;p37">
            <a:extLst>
              <a:ext uri="{FF2B5EF4-FFF2-40B4-BE49-F238E27FC236}">
                <a16:creationId xmlns:a16="http://schemas.microsoft.com/office/drawing/2014/main" id="{034C53F0-7079-4DD5-A5B6-62BD6585493C}"/>
              </a:ext>
            </a:extLst>
          </p:cNvPr>
          <p:cNvSpPr/>
          <p:nvPr/>
        </p:nvSpPr>
        <p:spPr>
          <a:xfrm>
            <a:off x="5168740" y="3207127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Walter Turncoat" panose="020B0604020202020204" charset="0"/>
              </a:rPr>
              <a:t>NULL</a:t>
            </a:r>
            <a:endParaRPr sz="16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grpSp>
        <p:nvGrpSpPr>
          <p:cNvPr id="19" name="Google Shape;321;p37">
            <a:extLst>
              <a:ext uri="{FF2B5EF4-FFF2-40B4-BE49-F238E27FC236}">
                <a16:creationId xmlns:a16="http://schemas.microsoft.com/office/drawing/2014/main" id="{15680EF1-DF63-4B88-A4FE-9C1F451C5D98}"/>
              </a:ext>
            </a:extLst>
          </p:cNvPr>
          <p:cNvGrpSpPr/>
          <p:nvPr/>
        </p:nvGrpSpPr>
        <p:grpSpPr>
          <a:xfrm rot="6075661" flipV="1">
            <a:off x="4158214" y="2372961"/>
            <a:ext cx="1032517" cy="548570"/>
            <a:chOff x="242825" y="1204225"/>
            <a:chExt cx="2136775" cy="318400"/>
          </a:xfrm>
        </p:grpSpPr>
        <p:sp>
          <p:nvSpPr>
            <p:cNvPr id="20" name="Google Shape;322;p37">
              <a:extLst>
                <a:ext uri="{FF2B5EF4-FFF2-40B4-BE49-F238E27FC236}">
                  <a16:creationId xmlns:a16="http://schemas.microsoft.com/office/drawing/2014/main" id="{15EFAA78-F438-4B6D-BA8D-9CB035C65C1A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3;p37">
              <a:extLst>
                <a:ext uri="{FF2B5EF4-FFF2-40B4-BE49-F238E27FC236}">
                  <a16:creationId xmlns:a16="http://schemas.microsoft.com/office/drawing/2014/main" id="{D82738F3-A15E-445D-B6AE-2719F7B80079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1;p37">
            <a:extLst>
              <a:ext uri="{FF2B5EF4-FFF2-40B4-BE49-F238E27FC236}">
                <a16:creationId xmlns:a16="http://schemas.microsoft.com/office/drawing/2014/main" id="{C179F01A-3B08-419B-9856-3B3BFEBECD79}"/>
              </a:ext>
            </a:extLst>
          </p:cNvPr>
          <p:cNvGrpSpPr/>
          <p:nvPr/>
        </p:nvGrpSpPr>
        <p:grpSpPr>
          <a:xfrm rot="16200000" flipH="1" flipV="1">
            <a:off x="5108147" y="2433936"/>
            <a:ext cx="966931" cy="534114"/>
            <a:chOff x="242825" y="1204225"/>
            <a:chExt cx="2136775" cy="318400"/>
          </a:xfrm>
        </p:grpSpPr>
        <p:sp>
          <p:nvSpPr>
            <p:cNvPr id="23" name="Google Shape;322;p37">
              <a:extLst>
                <a:ext uri="{FF2B5EF4-FFF2-40B4-BE49-F238E27FC236}">
                  <a16:creationId xmlns:a16="http://schemas.microsoft.com/office/drawing/2014/main" id="{EA227CFB-857C-4BD6-B5F6-B1A60B01E65D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23;p37">
              <a:extLst>
                <a:ext uri="{FF2B5EF4-FFF2-40B4-BE49-F238E27FC236}">
                  <a16:creationId xmlns:a16="http://schemas.microsoft.com/office/drawing/2014/main" id="{75DB9B76-62AF-4F0C-B5E5-E43DA52DF51E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21;p37">
            <a:extLst>
              <a:ext uri="{FF2B5EF4-FFF2-40B4-BE49-F238E27FC236}">
                <a16:creationId xmlns:a16="http://schemas.microsoft.com/office/drawing/2014/main" id="{F71EF079-CCC7-4B31-B11B-6B1D5E2B9582}"/>
              </a:ext>
            </a:extLst>
          </p:cNvPr>
          <p:cNvGrpSpPr/>
          <p:nvPr/>
        </p:nvGrpSpPr>
        <p:grpSpPr>
          <a:xfrm rot="5400000" flipV="1">
            <a:off x="5946574" y="2424221"/>
            <a:ext cx="977370" cy="548570"/>
            <a:chOff x="242825" y="1204225"/>
            <a:chExt cx="2136775" cy="318400"/>
          </a:xfrm>
        </p:grpSpPr>
        <p:sp>
          <p:nvSpPr>
            <p:cNvPr id="26" name="Google Shape;322;p37">
              <a:extLst>
                <a:ext uri="{FF2B5EF4-FFF2-40B4-BE49-F238E27FC236}">
                  <a16:creationId xmlns:a16="http://schemas.microsoft.com/office/drawing/2014/main" id="{E6D9E537-562F-412F-A0DF-17D49806337F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3;p37">
              <a:extLst>
                <a:ext uri="{FF2B5EF4-FFF2-40B4-BE49-F238E27FC236}">
                  <a16:creationId xmlns:a16="http://schemas.microsoft.com/office/drawing/2014/main" id="{0C97C28C-D854-446B-BAAD-DC4C6D366E9C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21;p37">
            <a:extLst>
              <a:ext uri="{FF2B5EF4-FFF2-40B4-BE49-F238E27FC236}">
                <a16:creationId xmlns:a16="http://schemas.microsoft.com/office/drawing/2014/main" id="{88786D4C-2F4B-4078-9AAA-5B1349065450}"/>
              </a:ext>
            </a:extLst>
          </p:cNvPr>
          <p:cNvGrpSpPr/>
          <p:nvPr/>
        </p:nvGrpSpPr>
        <p:grpSpPr>
          <a:xfrm rot="15715436" flipH="1" flipV="1">
            <a:off x="6831963" y="2410585"/>
            <a:ext cx="1009307" cy="548570"/>
            <a:chOff x="242825" y="1204225"/>
            <a:chExt cx="2136775" cy="318400"/>
          </a:xfrm>
        </p:grpSpPr>
        <p:sp>
          <p:nvSpPr>
            <p:cNvPr id="29" name="Google Shape;322;p37">
              <a:extLst>
                <a:ext uri="{FF2B5EF4-FFF2-40B4-BE49-F238E27FC236}">
                  <a16:creationId xmlns:a16="http://schemas.microsoft.com/office/drawing/2014/main" id="{27F9710F-BE16-45C8-ACA0-02009EB1CC3E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3;p37">
              <a:extLst>
                <a:ext uri="{FF2B5EF4-FFF2-40B4-BE49-F238E27FC236}">
                  <a16:creationId xmlns:a16="http://schemas.microsoft.com/office/drawing/2014/main" id="{E54D8B28-6014-4FE3-A6AA-C816440F455A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Abrir llave 30">
            <a:extLst>
              <a:ext uri="{FF2B5EF4-FFF2-40B4-BE49-F238E27FC236}">
                <a16:creationId xmlns:a16="http://schemas.microsoft.com/office/drawing/2014/main" id="{A0ADF241-6EE7-45E4-AA71-C6B294727B51}"/>
              </a:ext>
            </a:extLst>
          </p:cNvPr>
          <p:cNvSpPr/>
          <p:nvPr/>
        </p:nvSpPr>
        <p:spPr>
          <a:xfrm>
            <a:off x="6331538" y="180140"/>
            <a:ext cx="310393" cy="117760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7E45B7-11ED-4733-A19A-FDCF68793F2C}"/>
              </a:ext>
            </a:extLst>
          </p:cNvPr>
          <p:cNvSpPr txBox="1"/>
          <p:nvPr/>
        </p:nvSpPr>
        <p:spPr>
          <a:xfrm>
            <a:off x="6553404" y="227007"/>
            <a:ext cx="124017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2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False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0x004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0x008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3" name="Cerrar llave 32">
            <a:extLst>
              <a:ext uri="{FF2B5EF4-FFF2-40B4-BE49-F238E27FC236}">
                <a16:creationId xmlns:a16="http://schemas.microsoft.com/office/drawing/2014/main" id="{3473B5EB-8442-43BE-9A50-BFB137952386}"/>
              </a:ext>
            </a:extLst>
          </p:cNvPr>
          <p:cNvSpPr/>
          <p:nvPr/>
        </p:nvSpPr>
        <p:spPr>
          <a:xfrm>
            <a:off x="4155858" y="1375366"/>
            <a:ext cx="198239" cy="12320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ABD6EBE-0B69-46C1-936E-F5799AB6B6F4}"/>
              </a:ext>
            </a:extLst>
          </p:cNvPr>
          <p:cNvSpPr txBox="1"/>
          <p:nvPr/>
        </p:nvSpPr>
        <p:spPr>
          <a:xfrm>
            <a:off x="3061850" y="1465432"/>
            <a:ext cx="11931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0.5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0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False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0x004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AB5C626-EE6F-4C33-A51B-B26CE88AC113}"/>
              </a:ext>
            </a:extLst>
          </p:cNvPr>
          <p:cNvSpPr txBox="1"/>
          <p:nvPr/>
        </p:nvSpPr>
        <p:spPr>
          <a:xfrm>
            <a:off x="2909321" y="2984635"/>
            <a:ext cx="13418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0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Vivo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</p:txBody>
      </p:sp>
      <p:sp>
        <p:nvSpPr>
          <p:cNvPr id="36" name="Cerrar llave 35">
            <a:extLst>
              <a:ext uri="{FF2B5EF4-FFF2-40B4-BE49-F238E27FC236}">
                <a16:creationId xmlns:a16="http://schemas.microsoft.com/office/drawing/2014/main" id="{06BD749A-5ACA-45D0-BCB9-9FD3B0BE0843}"/>
              </a:ext>
            </a:extLst>
          </p:cNvPr>
          <p:cNvSpPr/>
          <p:nvPr/>
        </p:nvSpPr>
        <p:spPr>
          <a:xfrm>
            <a:off x="3935163" y="2897669"/>
            <a:ext cx="198239" cy="12320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A26524B-1F02-4AF0-AADE-3124B4C795F6}"/>
              </a:ext>
            </a:extLst>
          </p:cNvPr>
          <p:cNvSpPr txBox="1"/>
          <p:nvPr/>
        </p:nvSpPr>
        <p:spPr>
          <a:xfrm>
            <a:off x="7579300" y="1383956"/>
            <a:ext cx="13727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3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Clase: Muerto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B2F2ADB4-080D-4192-9825-19AABE9489E3}"/>
              </a:ext>
            </a:extLst>
          </p:cNvPr>
          <p:cNvSpPr/>
          <p:nvPr/>
        </p:nvSpPr>
        <p:spPr>
          <a:xfrm>
            <a:off x="7339674" y="1354043"/>
            <a:ext cx="310393" cy="1177604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40" name="Google Shape;382;p38">
            <a:extLst>
              <a:ext uri="{FF2B5EF4-FFF2-40B4-BE49-F238E27FC236}">
                <a16:creationId xmlns:a16="http://schemas.microsoft.com/office/drawing/2014/main" id="{DD7D71BC-CA3B-44E1-BA8D-5E98772C2811}"/>
              </a:ext>
            </a:extLst>
          </p:cNvPr>
          <p:cNvSpPr/>
          <p:nvPr/>
        </p:nvSpPr>
        <p:spPr>
          <a:xfrm>
            <a:off x="3559170" y="4326441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35;p37">
            <a:extLst>
              <a:ext uri="{FF2B5EF4-FFF2-40B4-BE49-F238E27FC236}">
                <a16:creationId xmlns:a16="http://schemas.microsoft.com/office/drawing/2014/main" id="{31EC7505-8F57-46C5-8DB6-074E7680172A}"/>
              </a:ext>
            </a:extLst>
          </p:cNvPr>
          <p:cNvSpPr/>
          <p:nvPr/>
        </p:nvSpPr>
        <p:spPr>
          <a:xfrm>
            <a:off x="4096005" y="4299596"/>
            <a:ext cx="793432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92D050"/>
                </a:solidFill>
                <a:latin typeface="Walter Turncoat" panose="020B0604020202020204" charset="0"/>
              </a:rPr>
              <a:t>Vivo</a:t>
            </a:r>
            <a:endParaRPr sz="1600" dirty="0">
              <a:solidFill>
                <a:srgbClr val="92D050"/>
              </a:solidFill>
              <a:latin typeface="Walter Turncoat" panose="020B0604020202020204" charset="0"/>
            </a:endParaRPr>
          </a:p>
        </p:txBody>
      </p:sp>
      <p:sp>
        <p:nvSpPr>
          <p:cNvPr id="42" name="Google Shape;335;p37">
            <a:extLst>
              <a:ext uri="{FF2B5EF4-FFF2-40B4-BE49-F238E27FC236}">
                <a16:creationId xmlns:a16="http://schemas.microsoft.com/office/drawing/2014/main" id="{DBEC3970-A319-4946-9CF1-C9CBE8AED081}"/>
              </a:ext>
            </a:extLst>
          </p:cNvPr>
          <p:cNvSpPr/>
          <p:nvPr/>
        </p:nvSpPr>
        <p:spPr>
          <a:xfrm>
            <a:off x="7752329" y="2571750"/>
            <a:ext cx="944251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C000"/>
                </a:solidFill>
                <a:latin typeface="Walter Turncoat" panose="020B0604020202020204" charset="0"/>
              </a:rPr>
              <a:t>Muerto</a:t>
            </a:r>
            <a:endParaRPr sz="1600" dirty="0">
              <a:solidFill>
                <a:srgbClr val="FFC000"/>
              </a:solidFill>
              <a:latin typeface="Walter Turncoa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01C0C43-30D7-45A3-915B-088846051C27}"/>
                  </a:ext>
                </a:extLst>
              </p:cNvPr>
              <p:cNvSpPr txBox="1"/>
              <p:nvPr/>
            </p:nvSpPr>
            <p:spPr>
              <a:xfrm>
                <a:off x="91831" y="1792139"/>
                <a:ext cx="112171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 </m:t>
                          </m:r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01C0C43-30D7-45A3-915B-08884605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" y="1792139"/>
                <a:ext cx="1121717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uadroTexto 47">
            <a:extLst>
              <a:ext uri="{FF2B5EF4-FFF2-40B4-BE49-F238E27FC236}">
                <a16:creationId xmlns:a16="http://schemas.microsoft.com/office/drawing/2014/main" id="{3A992E5A-82FF-48A1-A4E9-6397F260CF16}"/>
              </a:ext>
            </a:extLst>
          </p:cNvPr>
          <p:cNvSpPr txBox="1"/>
          <p:nvPr/>
        </p:nvSpPr>
        <p:spPr>
          <a:xfrm>
            <a:off x="1705581" y="1796542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92D050"/>
                </a:solidFill>
                <a:latin typeface="Sniglet" panose="020B0604020202020204" charset="0"/>
              </a:rPr>
              <a:t>Izquierda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8A456842-8269-4E45-B0C2-C0985B75454D}"/>
                  </a:ext>
                </a:extLst>
              </p:cNvPr>
              <p:cNvSpPr txBox="1"/>
              <p:nvPr/>
            </p:nvSpPr>
            <p:spPr>
              <a:xfrm>
                <a:off x="93179" y="2238536"/>
                <a:ext cx="186442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 </m:t>
                          </m:r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=0.3&lt;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𝑈𝑚𝑏𝑟𝑎𝑙</m:t>
                      </m:r>
                    </m:oMath>
                  </m:oMathPara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8A456842-8269-4E45-B0C2-C0985B75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" y="2238536"/>
                <a:ext cx="1864421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adroTexto 50">
            <a:extLst>
              <a:ext uri="{FF2B5EF4-FFF2-40B4-BE49-F238E27FC236}">
                <a16:creationId xmlns:a16="http://schemas.microsoft.com/office/drawing/2014/main" id="{52B6D906-9209-4185-9A76-92E32BD65D18}"/>
              </a:ext>
            </a:extLst>
          </p:cNvPr>
          <p:cNvSpPr txBox="1"/>
          <p:nvPr/>
        </p:nvSpPr>
        <p:spPr>
          <a:xfrm>
            <a:off x="2351387" y="2244974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>
                <a:solidFill>
                  <a:srgbClr val="92D050"/>
                </a:solidFill>
                <a:latin typeface="Sniglet" panose="020B0604020202020204" charset="0"/>
              </a:rPr>
              <a:t>Izquierda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29E072A-0F71-48AC-AB1E-6332D36037C2}"/>
                  </a:ext>
                </a:extLst>
              </p:cNvPr>
              <p:cNvSpPr txBox="1"/>
              <p:nvPr/>
            </p:nvSpPr>
            <p:spPr>
              <a:xfrm>
                <a:off x="158554" y="2784355"/>
                <a:ext cx="14312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3− </m:t>
                          </m:r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sub>
                      </m:sSub>
                      <m:d>
                        <m:d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𝐻𝑜𝑗𝑎</m:t>
                      </m:r>
                    </m:oMath>
                  </m:oMathPara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29E072A-0F71-48AC-AB1E-6332D360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4" y="2784355"/>
                <a:ext cx="1431225" cy="161583"/>
              </a:xfrm>
              <a:prstGeom prst="rect">
                <a:avLst/>
              </a:prstGeom>
              <a:blipFill>
                <a:blip r:embed="rId8"/>
                <a:stretch>
                  <a:fillRect l="-1702" r="-2979" b="-384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22B5B3A-55CA-481A-8685-89921F393219}"/>
                  </a:ext>
                </a:extLst>
              </p:cNvPr>
              <p:cNvSpPr txBox="1"/>
              <p:nvPr/>
            </p:nvSpPr>
            <p:spPr>
              <a:xfrm>
                <a:off x="2146897" y="2793874"/>
                <a:ext cx="81201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11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1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11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100" b="0" i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Vivo</m:t>
                      </m:r>
                    </m:oMath>
                  </m:oMathPara>
                </a14:m>
                <a:endParaRPr lang="es-ES" sz="1100" dirty="0">
                  <a:solidFill>
                    <a:srgbClr val="92D050"/>
                  </a:solidFill>
                  <a:latin typeface="Sniglet" panose="020B060402020202020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22B5B3A-55CA-481A-8685-89921F39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97" y="2793874"/>
                <a:ext cx="812017" cy="169277"/>
              </a:xfrm>
              <a:prstGeom prst="rect">
                <a:avLst/>
              </a:prstGeom>
              <a:blipFill>
                <a:blip r:embed="rId9"/>
                <a:stretch>
                  <a:fillRect l="-3759" r="-3759" b="-14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oogle Shape;324;p37">
            <a:extLst>
              <a:ext uri="{FF2B5EF4-FFF2-40B4-BE49-F238E27FC236}">
                <a16:creationId xmlns:a16="http://schemas.microsoft.com/office/drawing/2014/main" id="{C528EA12-1E5F-460C-BF3E-49C34653C4C0}"/>
              </a:ext>
            </a:extLst>
          </p:cNvPr>
          <p:cNvGrpSpPr/>
          <p:nvPr/>
        </p:nvGrpSpPr>
        <p:grpSpPr>
          <a:xfrm rot="6447214">
            <a:off x="4152551" y="640183"/>
            <a:ext cx="1375200" cy="871200"/>
            <a:chOff x="238125" y="1918825"/>
            <a:chExt cx="1042450" cy="660400"/>
          </a:xfrm>
          <a:solidFill>
            <a:srgbClr val="92D050"/>
          </a:solidFill>
        </p:grpSpPr>
        <p:sp>
          <p:nvSpPr>
            <p:cNvPr id="56" name="Google Shape;325;p37">
              <a:extLst>
                <a:ext uri="{FF2B5EF4-FFF2-40B4-BE49-F238E27FC236}">
                  <a16:creationId xmlns:a16="http://schemas.microsoft.com/office/drawing/2014/main" id="{568F29EE-0E8A-4337-8349-E7E8CAE2EF3E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6;p37">
              <a:extLst>
                <a:ext uri="{FF2B5EF4-FFF2-40B4-BE49-F238E27FC236}">
                  <a16:creationId xmlns:a16="http://schemas.microsoft.com/office/drawing/2014/main" id="{B18C31AA-C5EF-4217-8993-898A2DD369F7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Google Shape;175;p23">
                <a:extLst>
                  <a:ext uri="{FF2B5EF4-FFF2-40B4-BE49-F238E27FC236}">
                    <a16:creationId xmlns:a16="http://schemas.microsoft.com/office/drawing/2014/main" id="{C4B99336-60CA-4860-A8EE-4AE4FAC16C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7876662"/>
                  </p:ext>
                </p:extLst>
              </p:nvPr>
            </p:nvGraphicFramePr>
            <p:xfrm>
              <a:off x="145266" y="158247"/>
              <a:ext cx="4392912" cy="1036054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732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895295621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1119993216"/>
                        </a:ext>
                      </a:extLst>
                    </a:gridCol>
                  </a:tblGrid>
                  <a:tr h="360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Atributo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Predicha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2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0.3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Vivo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3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0.7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Muerto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Google Shape;175;p23">
                <a:extLst>
                  <a:ext uri="{FF2B5EF4-FFF2-40B4-BE49-F238E27FC236}">
                    <a16:creationId xmlns:a16="http://schemas.microsoft.com/office/drawing/2014/main" id="{C4B99336-60CA-4860-A8EE-4AE4FAC16C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7876662"/>
                  </p:ext>
                </p:extLst>
              </p:nvPr>
            </p:nvGraphicFramePr>
            <p:xfrm>
              <a:off x="145266" y="158247"/>
              <a:ext cx="4392912" cy="1036054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732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895295621"/>
                        </a:ext>
                      </a:extLst>
                    </a:gridCol>
                    <a:gridCol w="732152">
                      <a:extLst>
                        <a:ext uri="{9D8B030D-6E8A-4147-A177-3AD203B41FA5}">
                          <a16:colId xmlns:a16="http://schemas.microsoft.com/office/drawing/2014/main" val="111999321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Atributo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104132" t="-8571" r="-407438" b="-15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205833" t="-8571" r="-310833" b="-15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305833" t="-8571" r="-210833" b="-15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402479" t="-8571" r="-109091" b="-15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Predicha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254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5000" t="-131034" r="-511667" b="-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0.3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Vivo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10"/>
                          <a:stretch>
                            <a:fillRect l="-5000" t="-311628" r="-511667" b="-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0.7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1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Muerto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8" name="Google Shape;324;p37">
            <a:extLst>
              <a:ext uri="{FF2B5EF4-FFF2-40B4-BE49-F238E27FC236}">
                <a16:creationId xmlns:a16="http://schemas.microsoft.com/office/drawing/2014/main" id="{3823376C-91EE-4F88-85F5-F48A5915A491}"/>
              </a:ext>
            </a:extLst>
          </p:cNvPr>
          <p:cNvGrpSpPr/>
          <p:nvPr/>
        </p:nvGrpSpPr>
        <p:grpSpPr>
          <a:xfrm rot="6447214">
            <a:off x="3491887" y="1999085"/>
            <a:ext cx="1375200" cy="871200"/>
            <a:chOff x="238125" y="1918825"/>
            <a:chExt cx="1042450" cy="660400"/>
          </a:xfrm>
          <a:solidFill>
            <a:srgbClr val="92D050"/>
          </a:solidFill>
        </p:grpSpPr>
        <p:sp>
          <p:nvSpPr>
            <p:cNvPr id="59" name="Google Shape;325;p37">
              <a:extLst>
                <a:ext uri="{FF2B5EF4-FFF2-40B4-BE49-F238E27FC236}">
                  <a16:creationId xmlns:a16="http://schemas.microsoft.com/office/drawing/2014/main" id="{E69FA94A-F7DC-4283-BD6C-2789E3ECCF88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6;p37">
              <a:extLst>
                <a:ext uri="{FF2B5EF4-FFF2-40B4-BE49-F238E27FC236}">
                  <a16:creationId xmlns:a16="http://schemas.microsoft.com/office/drawing/2014/main" id="{65B9F388-C29C-409E-B7F3-77E3CBD96A52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solidFill>
                <a:srgbClr val="92D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324;p37">
            <a:extLst>
              <a:ext uri="{FF2B5EF4-FFF2-40B4-BE49-F238E27FC236}">
                <a16:creationId xmlns:a16="http://schemas.microsoft.com/office/drawing/2014/main" id="{095CC439-FFDD-4F1A-A296-D6B21FFCE69B}"/>
              </a:ext>
            </a:extLst>
          </p:cNvPr>
          <p:cNvGrpSpPr/>
          <p:nvPr/>
        </p:nvGrpSpPr>
        <p:grpSpPr>
          <a:xfrm rot="13652616" flipH="1">
            <a:off x="6059283" y="435128"/>
            <a:ext cx="1548621" cy="837935"/>
            <a:chOff x="238125" y="1918825"/>
            <a:chExt cx="1042450" cy="660400"/>
          </a:xfrm>
          <a:solidFill>
            <a:srgbClr val="FFC000"/>
          </a:solidFill>
        </p:grpSpPr>
        <p:sp>
          <p:nvSpPr>
            <p:cNvPr id="62" name="Google Shape;325;p37">
              <a:extLst>
                <a:ext uri="{FF2B5EF4-FFF2-40B4-BE49-F238E27FC236}">
                  <a16:creationId xmlns:a16="http://schemas.microsoft.com/office/drawing/2014/main" id="{DED81ECF-3805-4277-A8F5-A982F31AD645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6;p37">
              <a:extLst>
                <a:ext uri="{FF2B5EF4-FFF2-40B4-BE49-F238E27FC236}">
                  <a16:creationId xmlns:a16="http://schemas.microsoft.com/office/drawing/2014/main" id="{1814A780-F414-416D-ACEA-B21E99FC4BA1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grpFill/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6ED75DCE-B99D-458B-9A04-5D8BAC32BD62}"/>
                  </a:ext>
                </a:extLst>
              </p:cNvPr>
              <p:cNvSpPr txBox="1"/>
              <p:nvPr/>
            </p:nvSpPr>
            <p:spPr>
              <a:xfrm>
                <a:off x="54243" y="3580172"/>
                <a:ext cx="11248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 </m:t>
                          </m:r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6ED75DCE-B99D-458B-9A04-5D8BAC32B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3580172"/>
                <a:ext cx="112485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D6C3D701-ED93-458A-BCC5-8A5E048E1F23}"/>
                  </a:ext>
                </a:extLst>
              </p:cNvPr>
              <p:cNvSpPr txBox="1"/>
              <p:nvPr/>
            </p:nvSpPr>
            <p:spPr>
              <a:xfrm>
                <a:off x="142011" y="4033658"/>
                <a:ext cx="14648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 </m:t>
                          </m:r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sub>
                      </m:sSub>
                      <m:d>
                        <m:dPr>
                          <m:ctrlPr>
                            <a:rPr lang="es-ES" sz="105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05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𝐸𝑠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𝐻𝑜𝑗𝑎</m:t>
                      </m:r>
                    </m:oMath>
                  </m:oMathPara>
                </a14:m>
                <a:endParaRPr lang="es-E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D6C3D701-ED93-458A-BCC5-8A5E048E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1" y="4033658"/>
                <a:ext cx="1464888" cy="161583"/>
              </a:xfrm>
              <a:prstGeom prst="rect">
                <a:avLst/>
              </a:prstGeom>
              <a:blipFill>
                <a:blip r:embed="rId12"/>
                <a:stretch>
                  <a:fillRect l="-415" r="-1245" b="-384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uadroTexto 68">
            <a:extLst>
              <a:ext uri="{FF2B5EF4-FFF2-40B4-BE49-F238E27FC236}">
                <a16:creationId xmlns:a16="http://schemas.microsoft.com/office/drawing/2014/main" id="{855FE8F5-6ED0-4A91-82C3-91CF5C70C19D}"/>
              </a:ext>
            </a:extLst>
          </p:cNvPr>
          <p:cNvSpPr txBox="1"/>
          <p:nvPr/>
        </p:nvSpPr>
        <p:spPr>
          <a:xfrm>
            <a:off x="142011" y="326057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  <a:latin typeface="Sniglet" panose="020B0604020202020204" charset="0"/>
              </a:rPr>
              <a:t>Ejemplo 2: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3E0FFB5-DB06-419E-861D-4A3E034F2F75}"/>
              </a:ext>
            </a:extLst>
          </p:cNvPr>
          <p:cNvSpPr txBox="1"/>
          <p:nvPr/>
        </p:nvSpPr>
        <p:spPr>
          <a:xfrm>
            <a:off x="158554" y="144576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  <a:latin typeface="Sniglet" panose="020B0604020202020204" charset="0"/>
              </a:rPr>
              <a:t>Ejemplo 1: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504AC3D-DBC9-43CC-B487-9F5B27CE0311}"/>
              </a:ext>
            </a:extLst>
          </p:cNvPr>
          <p:cNvSpPr txBox="1"/>
          <p:nvPr/>
        </p:nvSpPr>
        <p:spPr>
          <a:xfrm>
            <a:off x="1774510" y="3580172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>
                <a:solidFill>
                  <a:srgbClr val="FFC000"/>
                </a:solidFill>
              </a:rPr>
              <a:t>Derecha</a:t>
            </a:r>
          </a:p>
        </p:txBody>
      </p:sp>
      <p:grpSp>
        <p:nvGrpSpPr>
          <p:cNvPr id="64" name="Google Shape;330;p37">
            <a:extLst>
              <a:ext uri="{FF2B5EF4-FFF2-40B4-BE49-F238E27FC236}">
                <a16:creationId xmlns:a16="http://schemas.microsoft.com/office/drawing/2014/main" id="{0BBA986D-3D28-4655-AB3A-4C6EDBE5C1E3}"/>
              </a:ext>
            </a:extLst>
          </p:cNvPr>
          <p:cNvGrpSpPr/>
          <p:nvPr/>
        </p:nvGrpSpPr>
        <p:grpSpPr>
          <a:xfrm>
            <a:off x="1183201" y="1755832"/>
            <a:ext cx="499351" cy="253916"/>
            <a:chOff x="271125" y="812725"/>
            <a:chExt cx="766525" cy="221725"/>
          </a:xfrm>
        </p:grpSpPr>
        <p:sp>
          <p:nvSpPr>
            <p:cNvPr id="65" name="Google Shape;331;p37">
              <a:extLst>
                <a:ext uri="{FF2B5EF4-FFF2-40B4-BE49-F238E27FC236}">
                  <a16:creationId xmlns:a16="http://schemas.microsoft.com/office/drawing/2014/main" id="{CAFDC474-D286-4010-9511-7F66DC7B8E35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2;p37">
              <a:extLst>
                <a:ext uri="{FF2B5EF4-FFF2-40B4-BE49-F238E27FC236}">
                  <a16:creationId xmlns:a16="http://schemas.microsoft.com/office/drawing/2014/main" id="{ABA6BC28-BE02-4AB7-BA49-94FB3850E393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330;p37">
            <a:extLst>
              <a:ext uri="{FF2B5EF4-FFF2-40B4-BE49-F238E27FC236}">
                <a16:creationId xmlns:a16="http://schemas.microsoft.com/office/drawing/2014/main" id="{69F717FD-2B00-4300-BB3B-CFA1DDB12BD4}"/>
              </a:ext>
            </a:extLst>
          </p:cNvPr>
          <p:cNvGrpSpPr/>
          <p:nvPr/>
        </p:nvGrpSpPr>
        <p:grpSpPr>
          <a:xfrm>
            <a:off x="1890853" y="2244973"/>
            <a:ext cx="477924" cy="223585"/>
            <a:chOff x="271125" y="812725"/>
            <a:chExt cx="766525" cy="221725"/>
          </a:xfrm>
        </p:grpSpPr>
        <p:sp>
          <p:nvSpPr>
            <p:cNvPr id="73" name="Google Shape;331;p37">
              <a:extLst>
                <a:ext uri="{FF2B5EF4-FFF2-40B4-BE49-F238E27FC236}">
                  <a16:creationId xmlns:a16="http://schemas.microsoft.com/office/drawing/2014/main" id="{60A73905-9A39-49E7-94ED-D0E532BD4A91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2;p37">
              <a:extLst>
                <a:ext uri="{FF2B5EF4-FFF2-40B4-BE49-F238E27FC236}">
                  <a16:creationId xmlns:a16="http://schemas.microsoft.com/office/drawing/2014/main" id="{1A355AA5-225E-43E5-854B-D9D515B3FB75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330;p37">
            <a:extLst>
              <a:ext uri="{FF2B5EF4-FFF2-40B4-BE49-F238E27FC236}">
                <a16:creationId xmlns:a16="http://schemas.microsoft.com/office/drawing/2014/main" id="{D4DDE52B-ED0E-4FC3-85F3-4B34A9820F3E}"/>
              </a:ext>
            </a:extLst>
          </p:cNvPr>
          <p:cNvGrpSpPr/>
          <p:nvPr/>
        </p:nvGrpSpPr>
        <p:grpSpPr>
          <a:xfrm>
            <a:off x="1624158" y="2741559"/>
            <a:ext cx="477924" cy="223585"/>
            <a:chOff x="271125" y="812725"/>
            <a:chExt cx="766525" cy="221725"/>
          </a:xfrm>
        </p:grpSpPr>
        <p:sp>
          <p:nvSpPr>
            <p:cNvPr id="76" name="Google Shape;331;p37">
              <a:extLst>
                <a:ext uri="{FF2B5EF4-FFF2-40B4-BE49-F238E27FC236}">
                  <a16:creationId xmlns:a16="http://schemas.microsoft.com/office/drawing/2014/main" id="{A6760A1A-97AF-4948-99BA-B0EA2EDA61E7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2;p37">
              <a:extLst>
                <a:ext uri="{FF2B5EF4-FFF2-40B4-BE49-F238E27FC236}">
                  <a16:creationId xmlns:a16="http://schemas.microsoft.com/office/drawing/2014/main" id="{6F2361E8-3AEE-4F57-BA53-9E01594EE83C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30;p37">
            <a:extLst>
              <a:ext uri="{FF2B5EF4-FFF2-40B4-BE49-F238E27FC236}">
                <a16:creationId xmlns:a16="http://schemas.microsoft.com/office/drawing/2014/main" id="{C03AB560-646C-42BA-AB23-9FA014B142C8}"/>
              </a:ext>
            </a:extLst>
          </p:cNvPr>
          <p:cNvGrpSpPr/>
          <p:nvPr/>
        </p:nvGrpSpPr>
        <p:grpSpPr>
          <a:xfrm>
            <a:off x="1212404" y="3573084"/>
            <a:ext cx="477924" cy="223585"/>
            <a:chOff x="271125" y="812725"/>
            <a:chExt cx="766525" cy="221725"/>
          </a:xfrm>
        </p:grpSpPr>
        <p:sp>
          <p:nvSpPr>
            <p:cNvPr id="79" name="Google Shape;331;p37">
              <a:extLst>
                <a:ext uri="{FF2B5EF4-FFF2-40B4-BE49-F238E27FC236}">
                  <a16:creationId xmlns:a16="http://schemas.microsoft.com/office/drawing/2014/main" id="{E0A844ED-CCEF-4DBF-A0DB-3B037FA00831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2;p37">
              <a:extLst>
                <a:ext uri="{FF2B5EF4-FFF2-40B4-BE49-F238E27FC236}">
                  <a16:creationId xmlns:a16="http://schemas.microsoft.com/office/drawing/2014/main" id="{3C9A1B71-9D0D-4471-96AB-FE927CCD0AE9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330;p37">
            <a:extLst>
              <a:ext uri="{FF2B5EF4-FFF2-40B4-BE49-F238E27FC236}">
                <a16:creationId xmlns:a16="http://schemas.microsoft.com/office/drawing/2014/main" id="{662A03E6-0F8E-4495-ABA4-E7144667FA51}"/>
              </a:ext>
            </a:extLst>
          </p:cNvPr>
          <p:cNvGrpSpPr/>
          <p:nvPr/>
        </p:nvGrpSpPr>
        <p:grpSpPr>
          <a:xfrm>
            <a:off x="1646216" y="3961030"/>
            <a:ext cx="477924" cy="223585"/>
            <a:chOff x="271125" y="812725"/>
            <a:chExt cx="766525" cy="221725"/>
          </a:xfrm>
        </p:grpSpPr>
        <p:sp>
          <p:nvSpPr>
            <p:cNvPr id="82" name="Google Shape;331;p37">
              <a:extLst>
                <a:ext uri="{FF2B5EF4-FFF2-40B4-BE49-F238E27FC236}">
                  <a16:creationId xmlns:a16="http://schemas.microsoft.com/office/drawing/2014/main" id="{416DA8F9-3551-4F58-AFF6-9ACC53D2B90D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2;p37">
              <a:extLst>
                <a:ext uri="{FF2B5EF4-FFF2-40B4-BE49-F238E27FC236}">
                  <a16:creationId xmlns:a16="http://schemas.microsoft.com/office/drawing/2014/main" id="{B2000A32-D1F9-4927-B73E-EC34B8E0536C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E44C526-0246-485A-B282-9320BCACFB8D}"/>
                  </a:ext>
                </a:extLst>
              </p:cNvPr>
              <p:cNvSpPr txBox="1"/>
              <p:nvPr/>
            </p:nvSpPr>
            <p:spPr>
              <a:xfrm>
                <a:off x="2237383" y="4028348"/>
                <a:ext cx="81528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1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11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1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Vivo</m:t>
                      </m:r>
                    </m:oMath>
                  </m:oMathPara>
                </a14:m>
                <a:endParaRPr lang="es-ES" sz="1100" dirty="0">
                  <a:solidFill>
                    <a:srgbClr val="FFC000"/>
                  </a:solidFill>
                  <a:latin typeface="Sniglet" panose="020B0604020202020204" charset="0"/>
                </a:endParaRPr>
              </a:p>
            </p:txBody>
          </p:sp>
        </mc:Choice>
        <mc:Fallback xmlns="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E44C526-0246-485A-B282-9320BCAC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83" y="4028348"/>
                <a:ext cx="815288" cy="169277"/>
              </a:xfrm>
              <a:prstGeom prst="rect">
                <a:avLst/>
              </a:prstGeom>
              <a:blipFill>
                <a:blip r:embed="rId13"/>
                <a:stretch>
                  <a:fillRect l="-3731" r="-3731" b="-142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34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A90DE7-870D-4A24-ABC3-D9220B322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E6AB4725-9F50-4B47-8C67-2EAA81E7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7637" y="1391836"/>
            <a:ext cx="5455920" cy="1326833"/>
          </a:xfrm>
        </p:spPr>
        <p:txBody>
          <a:bodyPr/>
          <a:lstStyle/>
          <a:p>
            <a:pPr algn="ctr"/>
            <a:r>
              <a:rPr lang="es-ES" dirty="0"/>
              <a:t>Se analizan los resultados obtenidos</a:t>
            </a:r>
          </a:p>
          <a:p>
            <a:pPr algn="ctr"/>
            <a:r>
              <a:rPr lang="es-ES" dirty="0"/>
              <a:t>Se calcula la tasa de acierto en base al numero de datos predichos correctamente</a:t>
            </a:r>
          </a:p>
        </p:txBody>
      </p:sp>
      <p:sp>
        <p:nvSpPr>
          <p:cNvPr id="7" name="Google Shape;230;p27">
            <a:extLst>
              <a:ext uri="{FF2B5EF4-FFF2-40B4-BE49-F238E27FC236}">
                <a16:creationId xmlns:a16="http://schemas.microsoft.com/office/drawing/2014/main" id="{4B44A1E5-829E-49BF-AB8F-9FECCEF094CA}"/>
              </a:ext>
            </a:extLst>
          </p:cNvPr>
          <p:cNvSpPr/>
          <p:nvPr/>
        </p:nvSpPr>
        <p:spPr>
          <a:xfrm>
            <a:off x="677865" y="2711355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" name="Google Shape;231;p27">
            <a:extLst>
              <a:ext uri="{FF2B5EF4-FFF2-40B4-BE49-F238E27FC236}">
                <a16:creationId xmlns:a16="http://schemas.microsoft.com/office/drawing/2014/main" id="{C3C7B189-6057-44C3-B836-2E9BF8276CD3}"/>
              </a:ext>
            </a:extLst>
          </p:cNvPr>
          <p:cNvSpPr/>
          <p:nvPr/>
        </p:nvSpPr>
        <p:spPr>
          <a:xfrm>
            <a:off x="3737820" y="273769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" name="Google Shape;232;p27">
            <a:extLst>
              <a:ext uri="{FF2B5EF4-FFF2-40B4-BE49-F238E27FC236}">
                <a16:creationId xmlns:a16="http://schemas.microsoft.com/office/drawing/2014/main" id="{AF2CD16C-A0A7-4DAC-A273-4D951C0AA15C}"/>
              </a:ext>
            </a:extLst>
          </p:cNvPr>
          <p:cNvSpPr/>
          <p:nvPr/>
        </p:nvSpPr>
        <p:spPr>
          <a:xfrm>
            <a:off x="6867809" y="2737697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0" name="Google Shape;233;p27">
            <a:extLst>
              <a:ext uri="{FF2B5EF4-FFF2-40B4-BE49-F238E27FC236}">
                <a16:creationId xmlns:a16="http://schemas.microsoft.com/office/drawing/2014/main" id="{F90F27FF-D43E-4448-BF8B-DB76FF756143}"/>
              </a:ext>
            </a:extLst>
          </p:cNvPr>
          <p:cNvGrpSpPr/>
          <p:nvPr/>
        </p:nvGrpSpPr>
        <p:grpSpPr>
          <a:xfrm>
            <a:off x="2322361" y="3407777"/>
            <a:ext cx="1474707" cy="261861"/>
            <a:chOff x="2266178" y="2764475"/>
            <a:chExt cx="1792245" cy="232966"/>
          </a:xfrm>
        </p:grpSpPr>
        <p:sp>
          <p:nvSpPr>
            <p:cNvPr id="11" name="Google Shape;234;p27">
              <a:extLst>
                <a:ext uri="{FF2B5EF4-FFF2-40B4-BE49-F238E27FC236}">
                  <a16:creationId xmlns:a16="http://schemas.microsoft.com/office/drawing/2014/main" id="{CE65A3B2-4268-47EA-B36E-DE72ED109A32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5;p27">
              <a:extLst>
                <a:ext uri="{FF2B5EF4-FFF2-40B4-BE49-F238E27FC236}">
                  <a16:creationId xmlns:a16="http://schemas.microsoft.com/office/drawing/2014/main" id="{9F6A24FE-2005-4667-8CE4-F24833AC87F4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6;p27">
            <a:extLst>
              <a:ext uri="{FF2B5EF4-FFF2-40B4-BE49-F238E27FC236}">
                <a16:creationId xmlns:a16="http://schemas.microsoft.com/office/drawing/2014/main" id="{67D4D7BA-039A-4C32-A44D-63FE322C254B}"/>
              </a:ext>
            </a:extLst>
          </p:cNvPr>
          <p:cNvGrpSpPr/>
          <p:nvPr/>
        </p:nvGrpSpPr>
        <p:grpSpPr>
          <a:xfrm>
            <a:off x="5362174" y="3407777"/>
            <a:ext cx="1610126" cy="288198"/>
            <a:chOff x="2266178" y="2764475"/>
            <a:chExt cx="1792245" cy="232966"/>
          </a:xfrm>
        </p:grpSpPr>
        <p:sp>
          <p:nvSpPr>
            <p:cNvPr id="14" name="Google Shape;237;p27">
              <a:extLst>
                <a:ext uri="{FF2B5EF4-FFF2-40B4-BE49-F238E27FC236}">
                  <a16:creationId xmlns:a16="http://schemas.microsoft.com/office/drawing/2014/main" id="{79617905-783F-4E00-839D-DC14DA34B090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8;p27">
              <a:extLst>
                <a:ext uri="{FF2B5EF4-FFF2-40B4-BE49-F238E27FC236}">
                  <a16:creationId xmlns:a16="http://schemas.microsoft.com/office/drawing/2014/main" id="{8864B6C0-B1ED-4BF5-9A4E-F950490F8EB4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2E814F-1776-44C1-9AC2-2DEB5A7E226D}"/>
              </a:ext>
            </a:extLst>
          </p:cNvPr>
          <p:cNvSpPr txBox="1"/>
          <p:nvPr/>
        </p:nvSpPr>
        <p:spPr>
          <a:xfrm>
            <a:off x="4039641" y="3040248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Análisis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Resultados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19512A-D384-4C38-8BCD-2EA3D400F4E7}"/>
              </a:ext>
            </a:extLst>
          </p:cNvPr>
          <p:cNvSpPr txBox="1"/>
          <p:nvPr/>
        </p:nvSpPr>
        <p:spPr>
          <a:xfrm>
            <a:off x="3002496" y="912719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Walter Turncoat" panose="020B0604020202020204" charset="0"/>
              </a:rPr>
              <a:t>Análisis Resultados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2C311E7-3629-473C-9CC4-4166FB2F0EDC}"/>
              </a:ext>
            </a:extLst>
          </p:cNvPr>
          <p:cNvSpPr txBox="1"/>
          <p:nvPr/>
        </p:nvSpPr>
        <p:spPr>
          <a:xfrm>
            <a:off x="961040" y="3056277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Pertenencia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Datos Testeo</a:t>
            </a:r>
          </a:p>
        </p:txBody>
      </p:sp>
      <p:sp>
        <p:nvSpPr>
          <p:cNvPr id="22" name="Google Shape;372;p38">
            <a:extLst>
              <a:ext uri="{FF2B5EF4-FFF2-40B4-BE49-F238E27FC236}">
                <a16:creationId xmlns:a16="http://schemas.microsoft.com/office/drawing/2014/main" id="{6888528E-CFD3-47F3-82A7-B7706DD32DAC}"/>
              </a:ext>
            </a:extLst>
          </p:cNvPr>
          <p:cNvSpPr/>
          <p:nvPr/>
        </p:nvSpPr>
        <p:spPr>
          <a:xfrm>
            <a:off x="1326084" y="3676473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89;p38">
            <a:extLst>
              <a:ext uri="{FF2B5EF4-FFF2-40B4-BE49-F238E27FC236}">
                <a16:creationId xmlns:a16="http://schemas.microsoft.com/office/drawing/2014/main" id="{C1F96C3E-C906-4F4F-89CA-DB06A4B48ECC}"/>
              </a:ext>
            </a:extLst>
          </p:cNvPr>
          <p:cNvSpPr/>
          <p:nvPr/>
        </p:nvSpPr>
        <p:spPr>
          <a:xfrm>
            <a:off x="4362809" y="3677760"/>
            <a:ext cx="418377" cy="401282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99;p38">
            <a:extLst>
              <a:ext uri="{FF2B5EF4-FFF2-40B4-BE49-F238E27FC236}">
                <a16:creationId xmlns:a16="http://schemas.microsoft.com/office/drawing/2014/main" id="{936EA1A2-D83B-4316-A96B-C275CB97D150}"/>
              </a:ext>
            </a:extLst>
          </p:cNvPr>
          <p:cNvSpPr/>
          <p:nvPr/>
        </p:nvSpPr>
        <p:spPr>
          <a:xfrm>
            <a:off x="7510980" y="3614211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C186F17-1720-4B57-AFF3-F4E6E2FB9E61}"/>
              </a:ext>
            </a:extLst>
          </p:cNvPr>
          <p:cNvSpPr txBox="1"/>
          <p:nvPr/>
        </p:nvSpPr>
        <p:spPr>
          <a:xfrm>
            <a:off x="7119543" y="3163998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Tasa Acierto</a:t>
            </a:r>
          </a:p>
        </p:txBody>
      </p:sp>
      <p:sp>
        <p:nvSpPr>
          <p:cNvPr id="26" name="Google Shape;389;p38">
            <a:extLst>
              <a:ext uri="{FF2B5EF4-FFF2-40B4-BE49-F238E27FC236}">
                <a16:creationId xmlns:a16="http://schemas.microsoft.com/office/drawing/2014/main" id="{DD75FFF2-8620-40ED-83CB-37A8C7E6D683}"/>
              </a:ext>
            </a:extLst>
          </p:cNvPr>
          <p:cNvSpPr/>
          <p:nvPr/>
        </p:nvSpPr>
        <p:spPr>
          <a:xfrm>
            <a:off x="4358933" y="323454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35;p19">
            <a:extLst>
              <a:ext uri="{FF2B5EF4-FFF2-40B4-BE49-F238E27FC236}">
                <a16:creationId xmlns:a16="http://schemas.microsoft.com/office/drawing/2014/main" id="{78DB8983-6C32-4AA0-8247-EB4D1306E057}"/>
              </a:ext>
            </a:extLst>
          </p:cNvPr>
          <p:cNvSpPr/>
          <p:nvPr/>
        </p:nvSpPr>
        <p:spPr>
          <a:xfrm>
            <a:off x="4157613" y="142581"/>
            <a:ext cx="775966" cy="73826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50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82E16-26E9-4402-BFC7-4B6AFAB6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350" y="797000"/>
            <a:ext cx="9156000" cy="857400"/>
          </a:xfrm>
        </p:spPr>
        <p:txBody>
          <a:bodyPr/>
          <a:lstStyle/>
          <a:p>
            <a:r>
              <a:rPr lang="es-ES" dirty="0"/>
              <a:t>Análisis 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6926AE-F815-4AA7-890B-76A2DDCA61B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297650" y="4833000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24</a:t>
            </a:fld>
            <a:endParaRPr lang="es-ES" dirty="0"/>
          </a:p>
        </p:txBody>
      </p:sp>
      <p:sp>
        <p:nvSpPr>
          <p:cNvPr id="5" name="Google Shape;398;p38">
            <a:extLst>
              <a:ext uri="{FF2B5EF4-FFF2-40B4-BE49-F238E27FC236}">
                <a16:creationId xmlns:a16="http://schemas.microsoft.com/office/drawing/2014/main" id="{CF91DFC5-649B-4A41-BD9A-73642FE0F184}"/>
              </a:ext>
            </a:extLst>
          </p:cNvPr>
          <p:cNvSpPr/>
          <p:nvPr/>
        </p:nvSpPr>
        <p:spPr>
          <a:xfrm>
            <a:off x="4012221" y="303708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FC22567A-EAD3-45C0-8A0F-E6E362C870F8}"/>
              </a:ext>
            </a:extLst>
          </p:cNvPr>
          <p:cNvSpPr/>
          <p:nvPr/>
        </p:nvSpPr>
        <p:spPr>
          <a:xfrm>
            <a:off x="3798794" y="78373"/>
            <a:ext cx="773206" cy="7970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3660542F-6FD0-40BB-A06D-E05A25F70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245297"/>
              </p:ext>
            </p:extLst>
          </p:nvPr>
        </p:nvGraphicFramePr>
        <p:xfrm>
          <a:off x="431621" y="1926441"/>
          <a:ext cx="3367173" cy="228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43B9CF42-018A-4571-BA73-9896CD91E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8995" y="1926441"/>
            <a:ext cx="2046993" cy="2511059"/>
          </a:xfrm>
        </p:spPr>
        <p:txBody>
          <a:bodyPr/>
          <a:lstStyle/>
          <a:p>
            <a:r>
              <a:rPr lang="es-ES" sz="1400" dirty="0"/>
              <a:t>Masculino</a:t>
            </a:r>
          </a:p>
          <a:p>
            <a:r>
              <a:rPr lang="es-ES" sz="1400" dirty="0"/>
              <a:t>Libro1</a:t>
            </a:r>
          </a:p>
          <a:p>
            <a:r>
              <a:rPr lang="es-ES" sz="1400" dirty="0"/>
              <a:t>Libro2</a:t>
            </a:r>
          </a:p>
          <a:p>
            <a:r>
              <a:rPr lang="es-ES" sz="1400" dirty="0"/>
              <a:t>Libro3</a:t>
            </a:r>
          </a:p>
          <a:p>
            <a:r>
              <a:rPr lang="es-ES" sz="1400" dirty="0"/>
              <a:t>Libro4</a:t>
            </a:r>
          </a:p>
          <a:p>
            <a:r>
              <a:rPr lang="es-ES" sz="1400" dirty="0"/>
              <a:t>Libro5</a:t>
            </a:r>
          </a:p>
          <a:p>
            <a:r>
              <a:rPr lang="es-ES" sz="1400" dirty="0"/>
              <a:t>Matrimonio</a:t>
            </a:r>
          </a:p>
          <a:p>
            <a:r>
              <a:rPr lang="es-ES" sz="1400" dirty="0"/>
              <a:t>Nobleza</a:t>
            </a:r>
          </a:p>
          <a:p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F2E4AA7-46A9-4B12-9247-DBD953606764}"/>
              </a:ext>
            </a:extLst>
          </p:cNvPr>
          <p:cNvSpPr txBox="1"/>
          <p:nvPr/>
        </p:nvSpPr>
        <p:spPr>
          <a:xfrm>
            <a:off x="4012221" y="1471623"/>
            <a:ext cx="2286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niglet" panose="020B0604020202020204" charset="0"/>
              </a:rPr>
              <a:t>Atributos Discretos: 0/1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C7F332F-3552-4799-A8C7-0F3FBC856D01}"/>
              </a:ext>
            </a:extLst>
          </p:cNvPr>
          <p:cNvSpPr txBox="1"/>
          <p:nvPr/>
        </p:nvSpPr>
        <p:spPr>
          <a:xfrm>
            <a:off x="6352421" y="1471623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Sniglet" panose="020B0604020202020204" charset="0"/>
              </a:rPr>
              <a:t>Atributos Continuos: (0, 1)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E9171C66-09E1-40E5-8707-A8AC07488C2B}"/>
              </a:ext>
            </a:extLst>
          </p:cNvPr>
          <p:cNvSpPr txBox="1">
            <a:spLocks/>
          </p:cNvSpPr>
          <p:nvPr/>
        </p:nvSpPr>
        <p:spPr>
          <a:xfrm>
            <a:off x="6547403" y="1926441"/>
            <a:ext cx="2164976" cy="117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s-ES" sz="1400" dirty="0"/>
              <a:t>Muertes Relacionadas</a:t>
            </a:r>
          </a:p>
          <a:p>
            <a:r>
              <a:rPr lang="es-ES" sz="1400" dirty="0"/>
              <a:t>Popularidad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39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4565E2-45A8-4FCB-BD93-9ACAE0001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05688A2-DDE3-4299-824D-7138D4D25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481579"/>
              </p:ext>
            </p:extLst>
          </p:nvPr>
        </p:nvGraphicFramePr>
        <p:xfrm>
          <a:off x="615600" y="428312"/>
          <a:ext cx="2637600" cy="1867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58F3B54-CED0-4EEA-ACC3-BA37B8A1A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081663"/>
              </p:ext>
            </p:extLst>
          </p:nvPr>
        </p:nvGraphicFramePr>
        <p:xfrm>
          <a:off x="615598" y="2799326"/>
          <a:ext cx="2637600" cy="197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6B54A8E-8C50-4AFC-ABEF-29D2F8B38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434689"/>
              </p:ext>
            </p:extLst>
          </p:nvPr>
        </p:nvGraphicFramePr>
        <p:xfrm>
          <a:off x="5134800" y="1581051"/>
          <a:ext cx="3393600" cy="220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Google Shape;336;p37">
            <a:extLst>
              <a:ext uri="{FF2B5EF4-FFF2-40B4-BE49-F238E27FC236}">
                <a16:creationId xmlns:a16="http://schemas.microsoft.com/office/drawing/2014/main" id="{2026363A-864E-42A5-BFD6-C1A40FB062AB}"/>
              </a:ext>
            </a:extLst>
          </p:cNvPr>
          <p:cNvSpPr/>
          <p:nvPr/>
        </p:nvSpPr>
        <p:spPr>
          <a:xfrm>
            <a:off x="5776284" y="3980425"/>
            <a:ext cx="2110631" cy="852550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Walter Turncoat" panose="020B0604020202020204" charset="0"/>
              </a:rPr>
              <a:t>0.696203%</a:t>
            </a:r>
            <a:endParaRPr sz="1800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sp>
        <p:nvSpPr>
          <p:cNvPr id="15" name="Google Shape;335;p37">
            <a:extLst>
              <a:ext uri="{FF2B5EF4-FFF2-40B4-BE49-F238E27FC236}">
                <a16:creationId xmlns:a16="http://schemas.microsoft.com/office/drawing/2014/main" id="{EDC75E1A-3644-4EC8-832D-C0503045E8C5}"/>
              </a:ext>
            </a:extLst>
          </p:cNvPr>
          <p:cNvSpPr/>
          <p:nvPr/>
        </p:nvSpPr>
        <p:spPr>
          <a:xfrm>
            <a:off x="5323967" y="524599"/>
            <a:ext cx="3015264" cy="939126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Numero Aciertos: 660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Numero Desaciertos: 288</a:t>
            </a:r>
            <a:endParaRPr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  <p:grpSp>
        <p:nvGrpSpPr>
          <p:cNvPr id="17" name="Google Shape;321;p37">
            <a:extLst>
              <a:ext uri="{FF2B5EF4-FFF2-40B4-BE49-F238E27FC236}">
                <a16:creationId xmlns:a16="http://schemas.microsoft.com/office/drawing/2014/main" id="{53B6029E-5908-4EA0-8FDB-157EEAD067CA}"/>
              </a:ext>
            </a:extLst>
          </p:cNvPr>
          <p:cNvGrpSpPr/>
          <p:nvPr/>
        </p:nvGrpSpPr>
        <p:grpSpPr>
          <a:xfrm rot="2228448">
            <a:off x="3275839" y="1539864"/>
            <a:ext cx="1916031" cy="322644"/>
            <a:chOff x="242825" y="1204225"/>
            <a:chExt cx="2136775" cy="318400"/>
          </a:xfrm>
        </p:grpSpPr>
        <p:sp>
          <p:nvSpPr>
            <p:cNvPr id="18" name="Google Shape;322;p37">
              <a:extLst>
                <a:ext uri="{FF2B5EF4-FFF2-40B4-BE49-F238E27FC236}">
                  <a16:creationId xmlns:a16="http://schemas.microsoft.com/office/drawing/2014/main" id="{73AA652C-EE4E-4D5B-95B1-2D1679381440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3;p37">
              <a:extLst>
                <a:ext uri="{FF2B5EF4-FFF2-40B4-BE49-F238E27FC236}">
                  <a16:creationId xmlns:a16="http://schemas.microsoft.com/office/drawing/2014/main" id="{022C1392-8016-4351-A87B-DFC00A1D3E5E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21;p37">
            <a:extLst>
              <a:ext uri="{FF2B5EF4-FFF2-40B4-BE49-F238E27FC236}">
                <a16:creationId xmlns:a16="http://schemas.microsoft.com/office/drawing/2014/main" id="{7BA5BC13-826F-4524-B863-2B64CE102C36}"/>
              </a:ext>
            </a:extLst>
          </p:cNvPr>
          <p:cNvGrpSpPr/>
          <p:nvPr/>
        </p:nvGrpSpPr>
        <p:grpSpPr>
          <a:xfrm rot="19371552" flipV="1">
            <a:off x="3235983" y="3438007"/>
            <a:ext cx="1916031" cy="322644"/>
            <a:chOff x="242825" y="1204225"/>
            <a:chExt cx="2136775" cy="318400"/>
          </a:xfrm>
        </p:grpSpPr>
        <p:sp>
          <p:nvSpPr>
            <p:cNvPr id="21" name="Google Shape;322;p37">
              <a:extLst>
                <a:ext uri="{FF2B5EF4-FFF2-40B4-BE49-F238E27FC236}">
                  <a16:creationId xmlns:a16="http://schemas.microsoft.com/office/drawing/2014/main" id="{6A6D21C3-96AA-4483-BCFB-9A33C71A9523}"/>
                </a:ext>
              </a:extLst>
            </p:cNvPr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3;p37">
              <a:extLst>
                <a:ext uri="{FF2B5EF4-FFF2-40B4-BE49-F238E27FC236}">
                  <a16:creationId xmlns:a16="http://schemas.microsoft.com/office/drawing/2014/main" id="{CD43419B-2977-42C3-97FA-7ADA5A65505D}"/>
                </a:ext>
              </a:extLst>
            </p:cNvPr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16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2094F-6A10-4F86-A436-D93C300A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0" y="768725"/>
            <a:ext cx="9156000" cy="857400"/>
          </a:xfrm>
        </p:spPr>
        <p:txBody>
          <a:bodyPr/>
          <a:lstStyle/>
          <a:p>
            <a:r>
              <a:rPr lang="es-ES" dirty="0"/>
              <a:t>Posibles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EC18FB-5AED-45FB-8E0D-A1AD87DB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07925"/>
            <a:ext cx="8269941" cy="3325050"/>
          </a:xfrm>
        </p:spPr>
        <p:txBody>
          <a:bodyPr/>
          <a:lstStyle/>
          <a:p>
            <a:r>
              <a:rPr lang="es-ES" dirty="0"/>
              <a:t>Parametrizar el algoritmo para que trabaje tanto con atributos continuos como con atributos discretos</a:t>
            </a:r>
          </a:p>
          <a:p>
            <a:r>
              <a:rPr lang="es-ES" dirty="0"/>
              <a:t>Admitir valores nulos en los datos de entrada, y que no sean utilizados en el calculo de la entropía y ganancia de información</a:t>
            </a:r>
          </a:p>
          <a:p>
            <a:r>
              <a:rPr lang="es-ES" dirty="0"/>
              <a:t>Soporte para atributos con diferentes importancias</a:t>
            </a:r>
          </a:p>
          <a:p>
            <a:r>
              <a:rPr lang="es-ES" dirty="0" err="1"/>
              <a:t>Bagging</a:t>
            </a:r>
            <a:r>
              <a:rPr lang="es-ES" dirty="0"/>
              <a:t> y </a:t>
            </a:r>
            <a:r>
              <a:rPr lang="es-ES" dirty="0" err="1"/>
              <a:t>boosting</a:t>
            </a:r>
            <a:endParaRPr lang="es-ES" dirty="0"/>
          </a:p>
          <a:p>
            <a:pPr marL="127000" indent="0">
              <a:buNone/>
            </a:pP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1CCEC9-3628-48FB-8B83-6C57860C9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6" name="Google Shape;409;p38">
            <a:extLst>
              <a:ext uri="{FF2B5EF4-FFF2-40B4-BE49-F238E27FC236}">
                <a16:creationId xmlns:a16="http://schemas.microsoft.com/office/drawing/2014/main" id="{77DB52F0-34C2-45E5-ACD6-38144DE24D3A}"/>
              </a:ext>
            </a:extLst>
          </p:cNvPr>
          <p:cNvSpPr/>
          <p:nvPr/>
        </p:nvSpPr>
        <p:spPr>
          <a:xfrm>
            <a:off x="4236720" y="202950"/>
            <a:ext cx="602157" cy="589530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35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78AA-DA52-46E9-812D-7846B8F3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474"/>
            <a:ext cx="9156000" cy="857400"/>
          </a:xfrm>
        </p:spPr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29167-64C4-4EDC-8818-A80578FC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79" y="1532919"/>
            <a:ext cx="8229600" cy="3106315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s-ES" dirty="0"/>
              <a:t>Nuestro problema contenía atributos continuos y discretos, por tanto, a la hora de tratar los datos hay que diferenciar entre atributos continuos y discretos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Ramas infinitas: para evitarlas se ha establecido un umbral de ganancia de información. 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Almacenamiento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dirty="0"/>
              <a:t>Eliminar filas de la tabla por un atributo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67D1C5-E9D6-4124-8AC4-BD47D3E9F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27</a:t>
            </a:fld>
            <a:endParaRPr lang="es-ES"/>
          </a:p>
        </p:txBody>
      </p:sp>
      <p:sp>
        <p:nvSpPr>
          <p:cNvPr id="5" name="Google Shape;408;p38">
            <a:extLst>
              <a:ext uri="{FF2B5EF4-FFF2-40B4-BE49-F238E27FC236}">
                <a16:creationId xmlns:a16="http://schemas.microsoft.com/office/drawing/2014/main" id="{B302F783-4DEF-405A-98C7-18D41459BCFE}"/>
              </a:ext>
            </a:extLst>
          </p:cNvPr>
          <p:cNvSpPr/>
          <p:nvPr/>
        </p:nvSpPr>
        <p:spPr>
          <a:xfrm>
            <a:off x="4291608" y="266077"/>
            <a:ext cx="554742" cy="485436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3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F8E2-2DDF-42DB-BEBC-13CFD4B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4719"/>
            <a:ext cx="9156000" cy="857400"/>
          </a:xfrm>
        </p:spPr>
        <p:txBody>
          <a:bodyPr/>
          <a:lstStyle/>
          <a:p>
            <a:r>
              <a:rPr lang="es-ES" sz="2800" dirty="0"/>
              <a:t>Conclusiones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F8A5AB0-0823-4B9F-A867-3C1DEA096B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5482"/>
                <a:ext cx="8229600" cy="2961535"/>
              </a:xfrm>
            </p:spPr>
            <p:txBody>
              <a:bodyPr/>
              <a:lstStyle/>
              <a:p>
                <a:r>
                  <a:rPr lang="es-ES" dirty="0"/>
                  <a:t>Los resultados no parecen estar del todo mal (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s-ES" dirty="0"/>
                  <a:t>0,70) </a:t>
                </a:r>
              </a:p>
              <a:p>
                <a:r>
                  <a:rPr lang="es-ES" dirty="0"/>
                  <a:t>Se ha podido comprobar como los resultados están condicionados por los datos de entrada y de entrenamiento</a:t>
                </a:r>
              </a:p>
              <a:p>
                <a:r>
                  <a:rPr lang="es-ES" dirty="0"/>
                  <a:t>Normalmente cuanto mayor sea la cantidad de datos entrenamiento mejores serán los resultados que se obtendrán</a:t>
                </a:r>
              </a:p>
              <a:p>
                <a:r>
                  <a:rPr lang="es-ES" dirty="0"/>
                  <a:t>La calidad de los datos de entrenamiento también pueden llegar a condicionar los resultados. Es importante que los datos de entrenamiento no presenten sesgos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F8A5AB0-0823-4B9F-A867-3C1DEA096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5482"/>
                <a:ext cx="8229600" cy="2961535"/>
              </a:xfrm>
              <a:blipFill>
                <a:blip r:embed="rId2"/>
                <a:stretch>
                  <a:fillRect b="-10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D6FFC8-A350-4051-8BA4-636AACA7D3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28</a:t>
            </a:fld>
            <a:endParaRPr lang="es-ES"/>
          </a:p>
        </p:txBody>
      </p:sp>
      <p:sp>
        <p:nvSpPr>
          <p:cNvPr id="5" name="Google Shape;366;p38">
            <a:extLst>
              <a:ext uri="{FF2B5EF4-FFF2-40B4-BE49-F238E27FC236}">
                <a16:creationId xmlns:a16="http://schemas.microsoft.com/office/drawing/2014/main" id="{672E48BD-3450-4DA1-B396-0FC998579A1F}"/>
              </a:ext>
            </a:extLst>
          </p:cNvPr>
          <p:cNvSpPr/>
          <p:nvPr/>
        </p:nvSpPr>
        <p:spPr>
          <a:xfrm>
            <a:off x="4297650" y="273297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7E4B9487-06D4-4F63-B487-3FEF5E18549E}"/>
              </a:ext>
            </a:extLst>
          </p:cNvPr>
          <p:cNvSpPr/>
          <p:nvPr/>
        </p:nvSpPr>
        <p:spPr>
          <a:xfrm>
            <a:off x="4099306" y="64925"/>
            <a:ext cx="773206" cy="797000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69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1DA3-43FF-4BB3-BB2F-92208046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730" y="762001"/>
            <a:ext cx="2529840" cy="857400"/>
          </a:xfrm>
        </p:spPr>
        <p:txBody>
          <a:bodyPr/>
          <a:lstStyle/>
          <a:p>
            <a:r>
              <a:rPr lang="es-ES" sz="2800" dirty="0"/>
              <a:t>GitHub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EDA26A-C732-426E-BEC7-82C0E549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9" t="11703" r="18500" b="11112"/>
          <a:stretch/>
        </p:blipFill>
        <p:spPr>
          <a:xfrm>
            <a:off x="525780" y="1492871"/>
            <a:ext cx="4869180" cy="3203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bg2">
                <a:lumMod val="75000"/>
              </a:schemeClr>
            </a:solidFill>
          </a:ln>
          <a:effectLst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CDA60-5E3B-44FA-865A-41EAFB9B0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29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EE5CDF2-2152-4DAA-BB75-0709E1A3E9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868950" y="107563"/>
            <a:ext cx="857400" cy="857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2314B2A-B1A6-4372-B4C4-B092E85EEFD4}"/>
              </a:ext>
            </a:extLst>
          </p:cNvPr>
          <p:cNvSpPr txBox="1"/>
          <p:nvPr/>
        </p:nvSpPr>
        <p:spPr>
          <a:xfrm>
            <a:off x="5836920" y="2235132"/>
            <a:ext cx="2781300" cy="116955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Se decidió desarrollar el trabajo en GitHub debido a que ofrece un magnifico control de versiones y una buena gestión de desarrollo multiusuario</a:t>
            </a:r>
          </a:p>
        </p:txBody>
      </p:sp>
    </p:spTree>
    <p:extLst>
      <p:ext uri="{BB962C8B-B14F-4D97-AF65-F5344CB8AC3E}">
        <p14:creationId xmlns:p14="http://schemas.microsoft.com/office/powerpoint/2010/main" val="178143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DE3B-9EFE-4055-89C3-7D33F47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071"/>
            <a:ext cx="9156000" cy="857400"/>
          </a:xfrm>
        </p:spPr>
        <p:txBody>
          <a:bodyPr/>
          <a:lstStyle/>
          <a:p>
            <a:r>
              <a:rPr lang="es-ES" sz="3200" dirty="0"/>
              <a:t>Objetivo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BBA9E-9761-41C7-81E1-2B6EE42FD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21812"/>
            <a:ext cx="8229600" cy="1106147"/>
          </a:xfrm>
        </p:spPr>
        <p:txBody>
          <a:bodyPr/>
          <a:lstStyle/>
          <a:p>
            <a:pPr algn="ctr"/>
            <a:r>
              <a:rPr lang="es-ES" sz="1800" dirty="0"/>
              <a:t>Construir un árbol de decisiones para clasificar la clase a la que pertenecen un conjunto de datos. En nuestro caso predecir si un personaje literario esta vivo o muerto.</a:t>
            </a:r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73358A-53E3-41DF-93F5-7B88A20CD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sp>
        <p:nvSpPr>
          <p:cNvPr id="6" name="Google Shape;372;p38">
            <a:extLst>
              <a:ext uri="{FF2B5EF4-FFF2-40B4-BE49-F238E27FC236}">
                <a16:creationId xmlns:a16="http://schemas.microsoft.com/office/drawing/2014/main" id="{47EBC288-4BAD-46B1-84B0-772FCA1C85E9}"/>
              </a:ext>
            </a:extLst>
          </p:cNvPr>
          <p:cNvSpPr/>
          <p:nvPr/>
        </p:nvSpPr>
        <p:spPr>
          <a:xfrm>
            <a:off x="4384419" y="321202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;p12">
            <a:extLst>
              <a:ext uri="{FF2B5EF4-FFF2-40B4-BE49-F238E27FC236}">
                <a16:creationId xmlns:a16="http://schemas.microsoft.com/office/drawing/2014/main" id="{A42D4FD7-D732-4C64-BE11-CE35778A582F}"/>
              </a:ext>
            </a:extLst>
          </p:cNvPr>
          <p:cNvSpPr/>
          <p:nvPr/>
        </p:nvSpPr>
        <p:spPr>
          <a:xfrm>
            <a:off x="4177653" y="15895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21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E9180-B874-47D7-A072-5468D006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324"/>
            <a:ext cx="9156000" cy="857400"/>
          </a:xfrm>
        </p:spPr>
        <p:txBody>
          <a:bodyPr/>
          <a:lstStyle/>
          <a:p>
            <a:r>
              <a:rPr lang="es-ES" dirty="0"/>
              <a:t>Progreso GitHub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353AA-7073-4E80-A3A2-B4CAF77B5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58D0D-3061-4AD7-8E1F-D9CB98E5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t="31484" r="2334" b="2091"/>
          <a:stretch/>
        </p:blipFill>
        <p:spPr>
          <a:xfrm>
            <a:off x="273046" y="1356360"/>
            <a:ext cx="8597908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B046EE-BE7A-4319-813F-3FE31B52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34011" y="42286"/>
            <a:ext cx="857400" cy="8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97941" y="1563400"/>
            <a:ext cx="8148119" cy="3103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800" i="1" dirty="0">
                <a:hlinkClick r:id="rId3"/>
              </a:rPr>
              <a:t>Código Quicksort</a:t>
            </a:r>
            <a:endParaRPr lang="es-ES" sz="1800" i="1" dirty="0"/>
          </a:p>
          <a:p>
            <a:r>
              <a:rPr lang="es-ES" sz="1800" i="1" dirty="0">
                <a:hlinkClick r:id="rId4"/>
              </a:rPr>
              <a:t>Quicksort vs </a:t>
            </a:r>
            <a:r>
              <a:rPr lang="es-ES" sz="1800" i="1" dirty="0" err="1">
                <a:hlinkClick r:id="rId4"/>
              </a:rPr>
              <a:t>Mergesort</a:t>
            </a:r>
            <a:endParaRPr lang="es-ES" sz="1800" i="1" dirty="0"/>
          </a:p>
          <a:p>
            <a:r>
              <a:rPr lang="en-US" sz="1800" i="1" dirty="0">
                <a:hlinkClick r:id="rId5"/>
              </a:rPr>
              <a:t>Greedy Algorithm for Construction of Decision Trees for Tables with Many-Valued Decisions</a:t>
            </a:r>
            <a:endParaRPr lang="en-US" sz="1800" i="1" dirty="0"/>
          </a:p>
          <a:p>
            <a:r>
              <a:rPr lang="es-ES" sz="1800" i="1" dirty="0">
                <a:hlinkClick r:id="rId6"/>
              </a:rPr>
              <a:t>Gini </a:t>
            </a:r>
            <a:r>
              <a:rPr lang="es-ES" sz="1800" i="1" dirty="0" err="1">
                <a:hlinkClick r:id="rId6"/>
              </a:rPr>
              <a:t>Index</a:t>
            </a:r>
            <a:endParaRPr lang="es-ES" sz="1800" i="1" dirty="0"/>
          </a:p>
          <a:p>
            <a:r>
              <a:rPr lang="es-ES" sz="1800" i="1" dirty="0" err="1">
                <a:hlinkClick r:id="rId7"/>
              </a:rPr>
              <a:t>Decision</a:t>
            </a:r>
            <a:r>
              <a:rPr lang="es-ES" sz="1800" i="1" dirty="0">
                <a:hlinkClick r:id="rId7"/>
              </a:rPr>
              <a:t> </a:t>
            </a:r>
            <a:r>
              <a:rPr lang="es-ES" sz="1800" i="1" dirty="0" err="1">
                <a:hlinkClick r:id="rId7"/>
              </a:rPr>
              <a:t>Tree</a:t>
            </a:r>
            <a:r>
              <a:rPr lang="es-ES" sz="1800" i="1" dirty="0">
                <a:hlinkClick r:id="rId7"/>
              </a:rPr>
              <a:t> </a:t>
            </a:r>
            <a:r>
              <a:rPr lang="es-ES" sz="1800" i="1" dirty="0" err="1">
                <a:hlinkClick r:id="rId7"/>
              </a:rPr>
              <a:t>Introduction</a:t>
            </a:r>
            <a:r>
              <a:rPr lang="es-ES" sz="1800" i="1" dirty="0">
                <a:hlinkClick r:id="rId7"/>
              </a:rPr>
              <a:t> GFG</a:t>
            </a:r>
            <a:endParaRPr lang="es-ES" sz="1800" i="1" dirty="0"/>
          </a:p>
          <a:p>
            <a:r>
              <a:rPr lang="es-ES" sz="1800" i="1" dirty="0" err="1">
                <a:hlinkClick r:id="rId8"/>
              </a:rPr>
              <a:t>Decision</a:t>
            </a:r>
            <a:r>
              <a:rPr lang="es-ES" sz="1800" i="1" dirty="0">
                <a:hlinkClick r:id="rId8"/>
              </a:rPr>
              <a:t> </a:t>
            </a:r>
            <a:r>
              <a:rPr lang="es-ES" sz="1800" i="1" dirty="0" err="1">
                <a:hlinkClick r:id="rId8"/>
              </a:rPr>
              <a:t>Tree</a:t>
            </a:r>
            <a:r>
              <a:rPr lang="es-ES" sz="1800" i="1" dirty="0">
                <a:hlinkClick r:id="rId8"/>
              </a:rPr>
              <a:t> </a:t>
            </a:r>
            <a:r>
              <a:rPr lang="es-ES" sz="1800" i="1" dirty="0" err="1">
                <a:hlinkClick r:id="rId8"/>
              </a:rPr>
              <a:t>Hackermoon</a:t>
            </a:r>
            <a:endParaRPr lang="es-ES" sz="1800" i="1" dirty="0"/>
          </a:p>
          <a:p>
            <a:r>
              <a:rPr lang="en-US" sz="1800" i="1" dirty="0">
                <a:hlinkClick r:id="rId9"/>
              </a:rPr>
              <a:t>Decision Tree 1: how it works – YT</a:t>
            </a:r>
            <a:endParaRPr lang="en-US" sz="1800" i="1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77653" y="162782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" name="Google Shape;356;p38">
            <a:extLst>
              <a:ext uri="{FF2B5EF4-FFF2-40B4-BE49-F238E27FC236}">
                <a16:creationId xmlns:a16="http://schemas.microsoft.com/office/drawing/2014/main" id="{D5E15423-2D74-44FA-8898-B236C61D8749}"/>
              </a:ext>
            </a:extLst>
          </p:cNvPr>
          <p:cNvSpPr/>
          <p:nvPr/>
        </p:nvSpPr>
        <p:spPr>
          <a:xfrm>
            <a:off x="4381883" y="422672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Gracias</a:t>
            </a:r>
            <a:r>
              <a:rPr lang="en" sz="4800" dirty="0"/>
              <a:t>!</a:t>
            </a:r>
            <a:endParaRPr sz="48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/>
              <a:t>Preguntas</a:t>
            </a:r>
            <a:r>
              <a:rPr lang="en" sz="3600" dirty="0"/>
              <a:t>?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>
                <a:solidFill>
                  <a:schemeClr val="lt1"/>
                </a:solidFill>
              </a:rPr>
              <a:t>Ruben Cherif </a:t>
            </a:r>
            <a:r>
              <a:rPr lang="es-ES" dirty="0" err="1">
                <a:solidFill>
                  <a:schemeClr val="lt1"/>
                </a:solidFill>
              </a:rPr>
              <a:t>Narvaez</a:t>
            </a:r>
            <a:r>
              <a:rPr lang="es-ES" dirty="0">
                <a:solidFill>
                  <a:schemeClr val="lt1"/>
                </a:solidFill>
              </a:rPr>
              <a:t> – </a:t>
            </a:r>
            <a:r>
              <a:rPr lang="es-ES" dirty="0">
                <a:hlinkClick r:id="rId3"/>
              </a:rPr>
              <a:t>https://github.com/rabiixx/</a:t>
            </a:r>
            <a:endParaRPr lang="es-ES" dirty="0">
              <a:solidFill>
                <a:schemeClr val="lt1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 err="1"/>
              <a:t>Jhonny</a:t>
            </a:r>
            <a:r>
              <a:rPr lang="es-ES" dirty="0"/>
              <a:t> Fabricio Chicaiza Palomo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s-ES" dirty="0"/>
              <a:t>Daniel </a:t>
            </a:r>
            <a:r>
              <a:rPr lang="es-ES" dirty="0" err="1"/>
              <a:t>Ameztoy</a:t>
            </a:r>
            <a:r>
              <a:rPr lang="es-ES" dirty="0"/>
              <a:t> Zúñiga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905BBC-E3B7-4A18-8698-2E9622AD9499}"/>
              </a:ext>
            </a:extLst>
          </p:cNvPr>
          <p:cNvSpPr txBox="1"/>
          <p:nvPr/>
        </p:nvSpPr>
        <p:spPr>
          <a:xfrm>
            <a:off x="1454800" y="1829248"/>
            <a:ext cx="623439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The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quieter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you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become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,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the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more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you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are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able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to</a:t>
            </a:r>
            <a:r>
              <a:rPr lang="es-ES" sz="1800" i="1" dirty="0">
                <a:solidFill>
                  <a:schemeClr val="bg1"/>
                </a:solidFill>
                <a:latin typeface="Walter Turncoat" panose="020B0604020202020204" charset="0"/>
              </a:rPr>
              <a:t> </a:t>
            </a:r>
            <a:r>
              <a:rPr lang="es-ES" sz="1800" i="1" dirty="0" err="1">
                <a:solidFill>
                  <a:schemeClr val="bg1"/>
                </a:solidFill>
                <a:latin typeface="Walter Turncoat" panose="020B0604020202020204" charset="0"/>
              </a:rPr>
              <a:t>hear</a:t>
            </a:r>
            <a:endParaRPr lang="es-ES" sz="1800" i="1" dirty="0">
              <a:solidFill>
                <a:schemeClr val="bg1"/>
              </a:solidFill>
              <a:latin typeface="Walter Turncoat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487C-6B48-407F-A78E-82403BB2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0923"/>
            <a:ext cx="9156000" cy="857400"/>
          </a:xfrm>
        </p:spPr>
        <p:txBody>
          <a:bodyPr/>
          <a:lstStyle/>
          <a:p>
            <a:r>
              <a:rPr lang="es-ES" sz="2800" dirty="0"/>
              <a:t>Resumen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42AFC8FC-C4D2-4096-B252-C41F3F3716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6250" y="1732916"/>
                <a:ext cx="8191500" cy="3417900"/>
              </a:xfrm>
            </p:spPr>
            <p:txBody>
              <a:bodyPr/>
              <a:lstStyle/>
              <a:p>
                <a:pPr marL="127000" indent="0" algn="ctr">
                  <a:buNone/>
                </a:pPr>
                <a:r>
                  <a:rPr lang="es-ES" dirty="0"/>
                  <a:t>El algoritmo construye un árbol binario de decisiones a partir de un conjunto de  datos de entrenamiento, basándose en la entropía de la información.</a:t>
                </a:r>
              </a:p>
              <a:p>
                <a:pPr marL="127000" indent="0" algn="ctr">
                  <a:buNone/>
                </a:pPr>
                <a:r>
                  <a:rPr lang="es-ES" dirty="0"/>
                  <a:t>Los datos de entrenamiento es un conjunto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que ya están clasificados.</a:t>
                </a:r>
              </a:p>
              <a:p>
                <a:pPr marL="127000" indent="0" algn="ctr">
                  <a:buNone/>
                </a:pPr>
                <a:r>
                  <a:rPr lang="es-ES" dirty="0"/>
                  <a:t>Cada muestra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es una vector de dimensión p tal 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 representa los valores de los atributos y la clase a la que pertenece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. </a:t>
                </a:r>
              </a:p>
              <a:p>
                <a:pPr marL="127000" indent="0" algn="ctr">
                  <a:buNone/>
                </a:pPr>
                <a:r>
                  <a:rPr lang="es-ES" dirty="0"/>
                  <a:t>En cada nodo del árbol, el algoritmo escoge el atributo que mejor clasifica el conjunto de muestras. El criterio utilizado para ello es la ganancia de información.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42AFC8FC-C4D2-4096-B252-C41F3F37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6250" y="1732916"/>
                <a:ext cx="8191500" cy="3417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7A5CC7-5FD2-432B-8128-750725201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sp>
        <p:nvSpPr>
          <p:cNvPr id="6" name="Google Shape;344;p38">
            <a:extLst>
              <a:ext uri="{FF2B5EF4-FFF2-40B4-BE49-F238E27FC236}">
                <a16:creationId xmlns:a16="http://schemas.microsoft.com/office/drawing/2014/main" id="{21750370-2D12-48D4-A2A3-91A838D934F6}"/>
              </a:ext>
            </a:extLst>
          </p:cNvPr>
          <p:cNvSpPr/>
          <p:nvPr/>
        </p:nvSpPr>
        <p:spPr>
          <a:xfrm>
            <a:off x="4297650" y="388480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2;p12">
            <a:extLst>
              <a:ext uri="{FF2B5EF4-FFF2-40B4-BE49-F238E27FC236}">
                <a16:creationId xmlns:a16="http://schemas.microsoft.com/office/drawing/2014/main" id="{41A65FD8-1E0D-4076-8A50-4EB3A904162B}"/>
              </a:ext>
            </a:extLst>
          </p:cNvPr>
          <p:cNvSpPr/>
          <p:nvPr/>
        </p:nvSpPr>
        <p:spPr>
          <a:xfrm>
            <a:off x="4090239" y="225730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D59A2-AD34-45ED-B82D-6FC15105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35"/>
            <a:ext cx="9156000" cy="857400"/>
          </a:xfrm>
        </p:spPr>
        <p:txBody>
          <a:bodyPr/>
          <a:lstStyle/>
          <a:p>
            <a:r>
              <a:rPr lang="es-ES" dirty="0"/>
              <a:t>Casos Base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E21C19-1339-4523-BD7B-6FB4E9A39A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A8BFFFEA-BBE5-4205-8BF5-B34D0AB9CAC8}"/>
              </a:ext>
            </a:extLst>
          </p:cNvPr>
          <p:cNvSpPr txBox="1">
            <a:spLocks/>
          </p:cNvSpPr>
          <p:nvPr/>
        </p:nvSpPr>
        <p:spPr>
          <a:xfrm>
            <a:off x="664044" y="1693010"/>
            <a:ext cx="7803911" cy="270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" dirty="0"/>
              <a:t>Todas las muestras de la tabla pertenecen a la misma clase:</a:t>
            </a:r>
          </a:p>
          <a:p>
            <a:pPr marL="971550" lvl="1" indent="-514350"/>
            <a:r>
              <a:rPr lang="es-ES" dirty="0"/>
              <a:t>Se marca el nodo como hoja y se elige la clase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 ganancia de información del atributo escogido es menor que un umbral establecido por nosotros:</a:t>
            </a:r>
          </a:p>
          <a:p>
            <a:pPr marL="971550" lvl="1" indent="-514350"/>
            <a:r>
              <a:rPr lang="es-ES" dirty="0"/>
              <a:t>Se marca el nodo como hoja y se elige la clase mas frecuente dentro del conjunto de muestras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 conjunto de muestras esta vacío:</a:t>
            </a:r>
          </a:p>
          <a:p>
            <a:pPr marL="971550" lvl="1" indent="-514350"/>
            <a:r>
              <a:rPr lang="es-ES" dirty="0"/>
              <a:t>Se devuelve NULL </a:t>
            </a:r>
          </a:p>
        </p:txBody>
      </p:sp>
      <p:sp>
        <p:nvSpPr>
          <p:cNvPr id="10" name="Google Shape;369;p38">
            <a:extLst>
              <a:ext uri="{FF2B5EF4-FFF2-40B4-BE49-F238E27FC236}">
                <a16:creationId xmlns:a16="http://schemas.microsoft.com/office/drawing/2014/main" id="{E7E1F46C-2EA5-43A9-A4B1-B3F15D89CC1B}"/>
              </a:ext>
            </a:extLst>
          </p:cNvPr>
          <p:cNvSpPr/>
          <p:nvPr/>
        </p:nvSpPr>
        <p:spPr>
          <a:xfrm>
            <a:off x="4417647" y="296795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8;p27">
            <a:extLst>
              <a:ext uri="{FF2B5EF4-FFF2-40B4-BE49-F238E27FC236}">
                <a16:creationId xmlns:a16="http://schemas.microsoft.com/office/drawing/2014/main" id="{099966E3-8CFB-4193-86C1-6DB3E22C45B7}"/>
              </a:ext>
            </a:extLst>
          </p:cNvPr>
          <p:cNvSpPr/>
          <p:nvPr/>
        </p:nvSpPr>
        <p:spPr>
          <a:xfrm>
            <a:off x="4177653" y="109242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67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84F5E-33E4-42C1-9123-9983A51C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13" y="808607"/>
            <a:ext cx="9156000" cy="703295"/>
          </a:xfrm>
        </p:spPr>
        <p:txBody>
          <a:bodyPr/>
          <a:lstStyle/>
          <a:p>
            <a:r>
              <a:rPr lang="es-ES" dirty="0"/>
              <a:t>Caso Base 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CD8661-1F67-47AE-A07A-30ACAA6D4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33B2C138-1908-40D2-AC1F-8F406D0299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1133395"/>
                  </p:ext>
                </p:extLst>
              </p:nvPr>
            </p:nvGraphicFramePr>
            <p:xfrm>
              <a:off x="933900" y="1722119"/>
              <a:ext cx="3014995" cy="2014736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2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33B2C138-1908-40D2-AC1F-8F406D0299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1133395"/>
                  </p:ext>
                </p:extLst>
              </p:nvPr>
            </p:nvGraphicFramePr>
            <p:xfrm>
              <a:off x="933900" y="1722119"/>
              <a:ext cx="3014995" cy="2014736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7071" t="-11321" r="-313131" b="-54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7071" t="-11321" r="-213131" b="-54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307071" t="-11321" r="-113131" b="-54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5924554A-F1F6-41DB-8308-139AD49226F0}"/>
                  </a:ext>
                </a:extLst>
              </p:cNvPr>
              <p:cNvSpPr/>
              <p:nvPr/>
            </p:nvSpPr>
            <p:spPr>
              <a:xfrm>
                <a:off x="4476387" y="2371687"/>
                <a:ext cx="739926" cy="7156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5924554A-F1F6-41DB-8308-139AD4922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7" y="2371687"/>
                <a:ext cx="739926" cy="7156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247DAF1-3CF2-4E5C-A7CD-AD1584D9241C}"/>
              </a:ext>
            </a:extLst>
          </p:cNvPr>
          <p:cNvSpPr/>
          <p:nvPr/>
        </p:nvSpPr>
        <p:spPr>
          <a:xfrm>
            <a:off x="5379720" y="1836420"/>
            <a:ext cx="281940" cy="1699260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F588C6-EE74-4774-AADC-7641B2777AD5}"/>
              </a:ext>
            </a:extLst>
          </p:cNvPr>
          <p:cNvSpPr txBox="1"/>
          <p:nvPr/>
        </p:nvSpPr>
        <p:spPr>
          <a:xfrm>
            <a:off x="5588587" y="2088962"/>
            <a:ext cx="137276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Sniglet" panose="020B0604020202020204" charset="0"/>
              </a:rPr>
              <a:t>Atributo: i</a:t>
            </a:r>
          </a:p>
          <a:p>
            <a:r>
              <a:rPr lang="es-ES" sz="120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200" dirty="0">
                <a:solidFill>
                  <a:srgbClr val="92D050"/>
                </a:solidFill>
                <a:latin typeface="Sniglet" panose="020B0604020202020204" charset="0"/>
              </a:rPr>
              <a:t>Clase: 1, Vivo</a:t>
            </a:r>
          </a:p>
          <a:p>
            <a:r>
              <a:rPr lang="es-ES" sz="1200" dirty="0">
                <a:solidFill>
                  <a:srgbClr val="92D050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20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20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1" name="Google Shape;382;p38">
            <a:extLst>
              <a:ext uri="{FF2B5EF4-FFF2-40B4-BE49-F238E27FC236}">
                <a16:creationId xmlns:a16="http://schemas.microsoft.com/office/drawing/2014/main" id="{52242AF4-B1F5-4F7B-AA81-CBFF48413D5E}"/>
              </a:ext>
            </a:extLst>
          </p:cNvPr>
          <p:cNvSpPr/>
          <p:nvPr/>
        </p:nvSpPr>
        <p:spPr>
          <a:xfrm>
            <a:off x="6773676" y="2386787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35;p37">
            <a:extLst>
              <a:ext uri="{FF2B5EF4-FFF2-40B4-BE49-F238E27FC236}">
                <a16:creationId xmlns:a16="http://schemas.microsoft.com/office/drawing/2014/main" id="{B1E73E57-2B99-443D-9E2E-6C472E3362DE}"/>
              </a:ext>
            </a:extLst>
          </p:cNvPr>
          <p:cNvSpPr/>
          <p:nvPr/>
        </p:nvSpPr>
        <p:spPr>
          <a:xfrm>
            <a:off x="7301352" y="2365659"/>
            <a:ext cx="944251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92D050"/>
                </a:solidFill>
                <a:latin typeface="Walter Turncoat" panose="020B0604020202020204" charset="0"/>
              </a:rPr>
              <a:t>Vivo</a:t>
            </a:r>
            <a:endParaRPr sz="1600" dirty="0">
              <a:solidFill>
                <a:srgbClr val="92D050"/>
              </a:solidFill>
              <a:latin typeface="Walter Turncoat" panose="020B0604020202020204" charset="0"/>
            </a:endParaRPr>
          </a:p>
        </p:txBody>
      </p:sp>
      <p:grpSp>
        <p:nvGrpSpPr>
          <p:cNvPr id="13" name="Google Shape;324;p37">
            <a:extLst>
              <a:ext uri="{FF2B5EF4-FFF2-40B4-BE49-F238E27FC236}">
                <a16:creationId xmlns:a16="http://schemas.microsoft.com/office/drawing/2014/main" id="{903A9A97-EB25-4371-8D91-A55FC45CC010}"/>
              </a:ext>
            </a:extLst>
          </p:cNvPr>
          <p:cNvGrpSpPr/>
          <p:nvPr/>
        </p:nvGrpSpPr>
        <p:grpSpPr>
          <a:xfrm rot="18478099">
            <a:off x="3850004" y="3701265"/>
            <a:ext cx="635164" cy="440672"/>
            <a:chOff x="238125" y="1918825"/>
            <a:chExt cx="1042450" cy="660400"/>
          </a:xfrm>
        </p:grpSpPr>
        <p:sp>
          <p:nvSpPr>
            <p:cNvPr id="14" name="Google Shape;325;p37">
              <a:extLst>
                <a:ext uri="{FF2B5EF4-FFF2-40B4-BE49-F238E27FC236}">
                  <a16:creationId xmlns:a16="http://schemas.microsoft.com/office/drawing/2014/main" id="{B20A7136-997E-406E-AC78-5DC769E836A5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6;p37">
              <a:extLst>
                <a:ext uri="{FF2B5EF4-FFF2-40B4-BE49-F238E27FC236}">
                  <a16:creationId xmlns:a16="http://schemas.microsoft.com/office/drawing/2014/main" id="{598E3DDD-61F5-43CD-884A-70E3CE8F385B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27;p37">
            <a:extLst>
              <a:ext uri="{FF2B5EF4-FFF2-40B4-BE49-F238E27FC236}">
                <a16:creationId xmlns:a16="http://schemas.microsoft.com/office/drawing/2014/main" id="{5F802533-3B17-40BB-B6EA-6A5BCB17A278}"/>
              </a:ext>
            </a:extLst>
          </p:cNvPr>
          <p:cNvGrpSpPr/>
          <p:nvPr/>
        </p:nvGrpSpPr>
        <p:grpSpPr>
          <a:xfrm rot="13958298" flipH="1">
            <a:off x="3824645" y="2191281"/>
            <a:ext cx="765220" cy="607179"/>
            <a:chOff x="1113100" y="2199475"/>
            <a:chExt cx="801900" cy="709925"/>
          </a:xfrm>
        </p:grpSpPr>
        <p:sp>
          <p:nvSpPr>
            <p:cNvPr id="17" name="Google Shape;328;p37">
              <a:extLst>
                <a:ext uri="{FF2B5EF4-FFF2-40B4-BE49-F238E27FC236}">
                  <a16:creationId xmlns:a16="http://schemas.microsoft.com/office/drawing/2014/main" id="{0BE0F597-3A43-4AD8-AD31-806792534BEE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;p37">
              <a:extLst>
                <a:ext uri="{FF2B5EF4-FFF2-40B4-BE49-F238E27FC236}">
                  <a16:creationId xmlns:a16="http://schemas.microsoft.com/office/drawing/2014/main" id="{D40FD61E-4A0C-4694-88F8-46320088F989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69;p38">
            <a:extLst>
              <a:ext uri="{FF2B5EF4-FFF2-40B4-BE49-F238E27FC236}">
                <a16:creationId xmlns:a16="http://schemas.microsoft.com/office/drawing/2014/main" id="{4A3D5FF9-F056-4294-995C-43357D20378F}"/>
              </a:ext>
            </a:extLst>
          </p:cNvPr>
          <p:cNvSpPr/>
          <p:nvPr/>
        </p:nvSpPr>
        <p:spPr>
          <a:xfrm>
            <a:off x="4297650" y="269045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1A6CF7F1-6B79-48C4-8584-21F79D42251B}"/>
              </a:ext>
            </a:extLst>
          </p:cNvPr>
          <p:cNvSpPr/>
          <p:nvPr/>
        </p:nvSpPr>
        <p:spPr>
          <a:xfrm>
            <a:off x="4057656" y="81492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8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94869-384A-43B7-83FF-8E758F2E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0" y="866009"/>
            <a:ext cx="9156000" cy="857400"/>
          </a:xfrm>
        </p:spPr>
        <p:txBody>
          <a:bodyPr/>
          <a:lstStyle/>
          <a:p>
            <a:r>
              <a:rPr lang="es-ES" dirty="0"/>
              <a:t>Caso Base 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FC65F2-18F0-41A7-A24D-7CDFEAAD9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2D88BBD9-896D-4D69-9C30-6713A877F0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5729034"/>
                  </p:ext>
                </p:extLst>
              </p:nvPr>
            </p:nvGraphicFramePr>
            <p:xfrm>
              <a:off x="941570" y="1741000"/>
              <a:ext cx="3014995" cy="1798311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</a:endParaRP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76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C000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63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C000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2D88BBD9-896D-4D69-9C30-6713A877F0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95729034"/>
                  </p:ext>
                </p:extLst>
              </p:nvPr>
            </p:nvGraphicFramePr>
            <p:xfrm>
              <a:off x="941570" y="1741000"/>
              <a:ext cx="3014995" cy="1798311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02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2999">
                      <a:extLst>
                        <a:ext uri="{9D8B030D-6E8A-4147-A177-3AD203B41FA5}">
                          <a16:colId xmlns:a16="http://schemas.microsoft.com/office/drawing/2014/main" val="3647309154"/>
                        </a:ext>
                      </a:extLst>
                    </a:gridCol>
                  </a:tblGrid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I \ J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6061" t="-11321" r="-313131" b="-4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4000" t="-11321" r="-210000" b="-4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307071" t="-11321" r="-112121" b="-483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 dirty="0">
                            <a:solidFill>
                              <a:schemeClr val="bg1"/>
                            </a:solidFill>
                            <a:latin typeface="Sniglet" panose="020B0604020202020204" charset="0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3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3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92D050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4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C000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Fila 6</a:t>
                          </a:r>
                        </a:p>
                      </a:txBody>
                      <a:tcPr marL="91425" marR="91425" marT="68575" marB="68575" anchor="ctr"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C000"/>
                              </a:solidFill>
                              <a:latin typeface="Snigle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FFFFF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4464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366E8CD5-096C-4851-8819-C088E4A99B3B}"/>
                  </a:ext>
                </a:extLst>
              </p:cNvPr>
              <p:cNvSpPr/>
              <p:nvPr/>
            </p:nvSpPr>
            <p:spPr>
              <a:xfrm>
                <a:off x="4365726" y="2367386"/>
                <a:ext cx="739926" cy="7156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366E8CD5-096C-4851-8819-C088E4A9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26" y="2367386"/>
                <a:ext cx="739926" cy="715600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5071D058-5746-419C-BE8D-08C56D4EDA48}"/>
              </a:ext>
            </a:extLst>
          </p:cNvPr>
          <p:cNvSpPr/>
          <p:nvPr/>
        </p:nvSpPr>
        <p:spPr>
          <a:xfrm>
            <a:off x="5379720" y="1836420"/>
            <a:ext cx="281940" cy="1699260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6EE9C7-C5BF-4500-906C-A0FBF285CA60}"/>
              </a:ext>
            </a:extLst>
          </p:cNvPr>
          <p:cNvSpPr txBox="1"/>
          <p:nvPr/>
        </p:nvSpPr>
        <p:spPr>
          <a:xfrm>
            <a:off x="5661660" y="2086376"/>
            <a:ext cx="137276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Atributo: i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Umbral: -1</a:t>
            </a:r>
          </a:p>
          <a:p>
            <a:r>
              <a:rPr lang="es-ES" sz="1050" dirty="0">
                <a:solidFill>
                  <a:srgbClr val="FFC000"/>
                </a:solidFill>
                <a:latin typeface="Sniglet" panose="020B0604020202020204" charset="0"/>
              </a:rPr>
              <a:t>Clase: 0, Muerto</a:t>
            </a:r>
          </a:p>
          <a:p>
            <a:r>
              <a:rPr lang="es-ES" sz="1050" dirty="0">
                <a:solidFill>
                  <a:srgbClr val="FFC000"/>
                </a:solidFill>
                <a:latin typeface="Sniglet" panose="020B0604020202020204" charset="0"/>
              </a:rPr>
              <a:t>Hoja: True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Izquierda: NULL</a:t>
            </a:r>
          </a:p>
          <a:p>
            <a:r>
              <a:rPr lang="es-ES" sz="1050" dirty="0">
                <a:solidFill>
                  <a:schemeClr val="bg1"/>
                </a:solidFill>
                <a:latin typeface="Sniglet" panose="020B0604020202020204" charset="0"/>
              </a:rPr>
              <a:t>Derecha: NULL</a:t>
            </a:r>
          </a:p>
          <a:p>
            <a:pPr marL="171450" indent="-171450">
              <a:buFontTx/>
              <a:buChar char="-"/>
            </a:pPr>
            <a:endParaRPr lang="es-ES" sz="105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10" name="Google Shape;382;p38">
            <a:extLst>
              <a:ext uri="{FF2B5EF4-FFF2-40B4-BE49-F238E27FC236}">
                <a16:creationId xmlns:a16="http://schemas.microsoft.com/office/drawing/2014/main" id="{EC9DDE4D-99BB-4059-BF9D-79315ABC4680}"/>
              </a:ext>
            </a:extLst>
          </p:cNvPr>
          <p:cNvSpPr/>
          <p:nvPr/>
        </p:nvSpPr>
        <p:spPr>
          <a:xfrm>
            <a:off x="6845237" y="2379637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5;p37">
            <a:extLst>
              <a:ext uri="{FF2B5EF4-FFF2-40B4-BE49-F238E27FC236}">
                <a16:creationId xmlns:a16="http://schemas.microsoft.com/office/drawing/2014/main" id="{28C23FC6-EC90-49F4-BE18-8C714043469C}"/>
              </a:ext>
            </a:extLst>
          </p:cNvPr>
          <p:cNvSpPr/>
          <p:nvPr/>
        </p:nvSpPr>
        <p:spPr>
          <a:xfrm>
            <a:off x="7408032" y="2367386"/>
            <a:ext cx="944251" cy="47775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FFC000"/>
                </a:solidFill>
                <a:latin typeface="Walter Turncoat" panose="020B0604020202020204" charset="0"/>
              </a:rPr>
              <a:t>Muerto</a:t>
            </a:r>
            <a:endParaRPr sz="1600" dirty="0">
              <a:solidFill>
                <a:srgbClr val="FFC000"/>
              </a:solidFill>
              <a:latin typeface="Walter Turncoa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6FBC4C3-FCD1-4BBE-99F2-4EA08F474406}"/>
                  </a:ext>
                </a:extLst>
              </p:cNvPr>
              <p:cNvSpPr txBox="1"/>
              <p:nvPr/>
            </p:nvSpPr>
            <p:spPr>
              <a:xfrm>
                <a:off x="1484553" y="3763458"/>
                <a:ext cx="180728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6FBC4C3-FCD1-4BBE-99F2-4EA08F47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3" y="3763458"/>
                <a:ext cx="1807288" cy="335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3BFC0A4-08CE-48C0-84B2-4C79555239F0}"/>
                  </a:ext>
                </a:extLst>
              </p:cNvPr>
              <p:cNvSpPr txBox="1"/>
              <p:nvPr/>
            </p:nvSpPr>
            <p:spPr>
              <a:xfrm>
                <a:off x="1041919" y="4205236"/>
                <a:ext cx="2729308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=0.009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= 0.01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3BFC0A4-08CE-48C0-84B2-4C795552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19" y="4205236"/>
                <a:ext cx="2729308" cy="335476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oogle Shape;324;p37">
            <a:extLst>
              <a:ext uri="{FF2B5EF4-FFF2-40B4-BE49-F238E27FC236}">
                <a16:creationId xmlns:a16="http://schemas.microsoft.com/office/drawing/2014/main" id="{68CA0854-0A16-42A8-89E6-7A263F470FD2}"/>
              </a:ext>
            </a:extLst>
          </p:cNvPr>
          <p:cNvGrpSpPr/>
          <p:nvPr/>
        </p:nvGrpSpPr>
        <p:grpSpPr>
          <a:xfrm rot="18478099">
            <a:off x="3811340" y="3543120"/>
            <a:ext cx="635164" cy="440672"/>
            <a:chOff x="238125" y="1918825"/>
            <a:chExt cx="1042450" cy="660400"/>
          </a:xfrm>
        </p:grpSpPr>
        <p:sp>
          <p:nvSpPr>
            <p:cNvPr id="15" name="Google Shape;325;p37">
              <a:extLst>
                <a:ext uri="{FF2B5EF4-FFF2-40B4-BE49-F238E27FC236}">
                  <a16:creationId xmlns:a16="http://schemas.microsoft.com/office/drawing/2014/main" id="{C8C54A36-C3B4-4B22-93B5-D62A7B3788FD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6;p37">
              <a:extLst>
                <a:ext uri="{FF2B5EF4-FFF2-40B4-BE49-F238E27FC236}">
                  <a16:creationId xmlns:a16="http://schemas.microsoft.com/office/drawing/2014/main" id="{04BCE222-9350-4694-855B-1B61AE09C360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27;p37">
            <a:extLst>
              <a:ext uri="{FF2B5EF4-FFF2-40B4-BE49-F238E27FC236}">
                <a16:creationId xmlns:a16="http://schemas.microsoft.com/office/drawing/2014/main" id="{6192BC28-6843-4C0F-85B6-F0D3CF72CF21}"/>
              </a:ext>
            </a:extLst>
          </p:cNvPr>
          <p:cNvGrpSpPr/>
          <p:nvPr/>
        </p:nvGrpSpPr>
        <p:grpSpPr>
          <a:xfrm rot="13958298" flipH="1">
            <a:off x="3785981" y="2033136"/>
            <a:ext cx="765220" cy="607179"/>
            <a:chOff x="1113100" y="2199475"/>
            <a:chExt cx="801900" cy="709925"/>
          </a:xfrm>
        </p:grpSpPr>
        <p:sp>
          <p:nvSpPr>
            <p:cNvPr id="18" name="Google Shape;328;p37">
              <a:extLst>
                <a:ext uri="{FF2B5EF4-FFF2-40B4-BE49-F238E27FC236}">
                  <a16:creationId xmlns:a16="http://schemas.microsoft.com/office/drawing/2014/main" id="{ABD0CE63-CF72-48CD-87A5-D7A38F5A40ED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9;p37">
              <a:extLst>
                <a:ext uri="{FF2B5EF4-FFF2-40B4-BE49-F238E27FC236}">
                  <a16:creationId xmlns:a16="http://schemas.microsoft.com/office/drawing/2014/main" id="{74EE44D1-E608-436F-9D36-070E42C4F259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369;p38">
            <a:extLst>
              <a:ext uri="{FF2B5EF4-FFF2-40B4-BE49-F238E27FC236}">
                <a16:creationId xmlns:a16="http://schemas.microsoft.com/office/drawing/2014/main" id="{CA4DA89E-42F3-4714-A20C-C22D8AD7384C}"/>
              </a:ext>
            </a:extLst>
          </p:cNvPr>
          <p:cNvSpPr/>
          <p:nvPr/>
        </p:nvSpPr>
        <p:spPr>
          <a:xfrm>
            <a:off x="4337235" y="28854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8;p27">
            <a:extLst>
              <a:ext uri="{FF2B5EF4-FFF2-40B4-BE49-F238E27FC236}">
                <a16:creationId xmlns:a16="http://schemas.microsoft.com/office/drawing/2014/main" id="{0595DF8D-0CC8-4853-B4A6-8E96E92478CB}"/>
              </a:ext>
            </a:extLst>
          </p:cNvPr>
          <p:cNvSpPr/>
          <p:nvPr/>
        </p:nvSpPr>
        <p:spPr>
          <a:xfrm>
            <a:off x="4097241" y="100996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9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AD4E4-9209-41B9-83AF-E52738E9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892" y="906424"/>
            <a:ext cx="9156000" cy="597954"/>
          </a:xfrm>
        </p:spPr>
        <p:txBody>
          <a:bodyPr/>
          <a:lstStyle/>
          <a:p>
            <a:r>
              <a:rPr lang="es-ES" dirty="0"/>
              <a:t>Caso Base 3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B188F4-515A-4275-B369-0DB4AFFBCF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ADF850C2-FE99-47A6-B840-9B65B588AF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1460720"/>
                  </p:ext>
                </p:extLst>
              </p:nvPr>
            </p:nvGraphicFramePr>
            <p:xfrm>
              <a:off x="323751" y="2531183"/>
              <a:ext cx="3403600" cy="137160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175;p23">
                <a:extLst>
                  <a:ext uri="{FF2B5EF4-FFF2-40B4-BE49-F238E27FC236}">
                    <a16:creationId xmlns:a16="http://schemas.microsoft.com/office/drawing/2014/main" id="{ADF850C2-FE99-47A6-B840-9B65B588AF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1460720"/>
                  </p:ext>
                </p:extLst>
              </p:nvPr>
            </p:nvGraphicFramePr>
            <p:xfrm>
              <a:off x="323751" y="2531183"/>
              <a:ext cx="3403600" cy="137160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106250" t="-15556" r="-30982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208108" t="-15556" r="-21261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2"/>
                          <a:stretch>
                            <a:fillRect l="-305357" t="-15556" r="-110714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rgbClr val="FF0000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513D16BB-33D9-4AF7-A251-3C1399FE3CBE}"/>
                  </a:ext>
                </a:extLst>
              </p:cNvPr>
              <p:cNvSpPr/>
              <p:nvPr/>
            </p:nvSpPr>
            <p:spPr>
              <a:xfrm>
                <a:off x="3884671" y="2918666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dirty="0">
                  <a:solidFill>
                    <a:schemeClr val="bg1"/>
                  </a:solidFill>
                  <a:latin typeface="Walter Turncoat" panose="020B0604020202020204" charset="0"/>
                </a:endParaRPr>
              </a:p>
            </p:txBody>
          </p:sp>
        </mc:Choice>
        <mc:Fallback xmlns="">
          <p:sp>
            <p:nvSpPr>
              <p:cNvPr id="7" name="Google Shape;334;p37">
                <a:extLst>
                  <a:ext uri="{FF2B5EF4-FFF2-40B4-BE49-F238E27FC236}">
                    <a16:creationId xmlns:a16="http://schemas.microsoft.com/office/drawing/2014/main" id="{513D16BB-33D9-4AF7-A251-3C1399FE3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71" y="2918666"/>
                <a:ext cx="548700" cy="597954"/>
              </a:xfrm>
              <a:custGeom>
                <a:avLst/>
                <a:gdLst/>
                <a:ahLst/>
                <a:cxnLst/>
                <a:rect l="l" t="t" r="r" b="b"/>
                <a:pathLst>
                  <a:path w="73112" h="68207" extrusionOk="0">
                    <a:moveTo>
                      <a:pt x="46809" y="1210"/>
                    </a:moveTo>
                    <a:lnTo>
                      <a:pt x="46886" y="1227"/>
                    </a:lnTo>
                    <a:lnTo>
                      <a:pt x="46886" y="1227"/>
                    </a:lnTo>
                    <a:lnTo>
                      <a:pt x="46866" y="1215"/>
                    </a:lnTo>
                    <a:lnTo>
                      <a:pt x="46809" y="1210"/>
                    </a:lnTo>
                    <a:close/>
                    <a:moveTo>
                      <a:pt x="35754" y="1982"/>
                    </a:moveTo>
                    <a:lnTo>
                      <a:pt x="36320" y="2170"/>
                    </a:lnTo>
                    <a:lnTo>
                      <a:pt x="36037" y="2170"/>
                    </a:lnTo>
                    <a:lnTo>
                      <a:pt x="35660" y="2076"/>
                    </a:lnTo>
                    <a:lnTo>
                      <a:pt x="35754" y="1982"/>
                    </a:lnTo>
                    <a:close/>
                    <a:moveTo>
                      <a:pt x="42641" y="1321"/>
                    </a:moveTo>
                    <a:lnTo>
                      <a:pt x="44622" y="1510"/>
                    </a:lnTo>
                    <a:lnTo>
                      <a:pt x="46603" y="1793"/>
                    </a:lnTo>
                    <a:lnTo>
                      <a:pt x="46226" y="1793"/>
                    </a:lnTo>
                    <a:lnTo>
                      <a:pt x="46320" y="1982"/>
                    </a:lnTo>
                    <a:lnTo>
                      <a:pt x="45660" y="1793"/>
                    </a:lnTo>
                    <a:lnTo>
                      <a:pt x="44905" y="1699"/>
                    </a:lnTo>
                    <a:lnTo>
                      <a:pt x="44905" y="1699"/>
                    </a:lnTo>
                    <a:lnTo>
                      <a:pt x="45188" y="2076"/>
                    </a:lnTo>
                    <a:lnTo>
                      <a:pt x="45282" y="2265"/>
                    </a:lnTo>
                    <a:lnTo>
                      <a:pt x="45094" y="2265"/>
                    </a:lnTo>
                    <a:lnTo>
                      <a:pt x="44716" y="2170"/>
                    </a:lnTo>
                    <a:lnTo>
                      <a:pt x="43773" y="1793"/>
                    </a:lnTo>
                    <a:lnTo>
                      <a:pt x="42641" y="1321"/>
                    </a:lnTo>
                    <a:close/>
                    <a:moveTo>
                      <a:pt x="34622" y="5095"/>
                    </a:move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056" y="5189"/>
                    </a:lnTo>
                    <a:lnTo>
                      <a:pt x="34622" y="5095"/>
                    </a:lnTo>
                    <a:close/>
                    <a:moveTo>
                      <a:pt x="58490" y="6793"/>
                    </a:moveTo>
                    <a:lnTo>
                      <a:pt x="59056" y="7453"/>
                    </a:lnTo>
                    <a:lnTo>
                      <a:pt x="59087" y="7476"/>
                    </a:lnTo>
                    <a:lnTo>
                      <a:pt x="58490" y="6793"/>
                    </a:lnTo>
                    <a:close/>
                    <a:moveTo>
                      <a:pt x="56697" y="7736"/>
                    </a:moveTo>
                    <a:lnTo>
                      <a:pt x="57358" y="8113"/>
                    </a:lnTo>
                    <a:lnTo>
                      <a:pt x="57075" y="8113"/>
                    </a:lnTo>
                    <a:lnTo>
                      <a:pt x="56697" y="7736"/>
                    </a:lnTo>
                    <a:close/>
                    <a:moveTo>
                      <a:pt x="59810" y="8679"/>
                    </a:moveTo>
                    <a:lnTo>
                      <a:pt x="60087" y="8956"/>
                    </a:lnTo>
                    <a:lnTo>
                      <a:pt x="59905" y="8774"/>
                    </a:lnTo>
                    <a:lnTo>
                      <a:pt x="59810" y="8679"/>
                    </a:lnTo>
                    <a:close/>
                    <a:moveTo>
                      <a:pt x="57546" y="8019"/>
                    </a:moveTo>
                    <a:lnTo>
                      <a:pt x="58395" y="8774"/>
                    </a:lnTo>
                    <a:lnTo>
                      <a:pt x="59339" y="9434"/>
                    </a:lnTo>
                    <a:lnTo>
                      <a:pt x="58490" y="8868"/>
                    </a:lnTo>
                    <a:lnTo>
                      <a:pt x="57735" y="8208"/>
                    </a:lnTo>
                    <a:lnTo>
                      <a:pt x="57546" y="8019"/>
                    </a:lnTo>
                    <a:close/>
                    <a:moveTo>
                      <a:pt x="60282" y="9246"/>
                    </a:moveTo>
                    <a:lnTo>
                      <a:pt x="60565" y="9812"/>
                    </a:lnTo>
                    <a:lnTo>
                      <a:pt x="60282" y="9529"/>
                    </a:lnTo>
                    <a:lnTo>
                      <a:pt x="60282" y="9340"/>
                    </a:lnTo>
                    <a:lnTo>
                      <a:pt x="60282" y="9246"/>
                    </a:lnTo>
                    <a:close/>
                    <a:moveTo>
                      <a:pt x="59999" y="8396"/>
                    </a:moveTo>
                    <a:lnTo>
                      <a:pt x="60659" y="8774"/>
                    </a:lnTo>
                    <a:lnTo>
                      <a:pt x="61131" y="9340"/>
                    </a:lnTo>
                    <a:lnTo>
                      <a:pt x="61603" y="9906"/>
                    </a:lnTo>
                    <a:lnTo>
                      <a:pt x="61886" y="10566"/>
                    </a:lnTo>
                    <a:lnTo>
                      <a:pt x="60942" y="9434"/>
                    </a:lnTo>
                    <a:lnTo>
                      <a:pt x="61320" y="10095"/>
                    </a:lnTo>
                    <a:lnTo>
                      <a:pt x="59999" y="8396"/>
                    </a:lnTo>
                    <a:close/>
                    <a:moveTo>
                      <a:pt x="63773" y="11132"/>
                    </a:moveTo>
                    <a:lnTo>
                      <a:pt x="64537" y="12278"/>
                    </a:lnTo>
                    <a:lnTo>
                      <a:pt x="64622" y="12359"/>
                    </a:lnTo>
                    <a:lnTo>
                      <a:pt x="63773" y="11132"/>
                    </a:lnTo>
                    <a:close/>
                    <a:moveTo>
                      <a:pt x="65093" y="14528"/>
                    </a:moveTo>
                    <a:lnTo>
                      <a:pt x="65376" y="15189"/>
                    </a:lnTo>
                    <a:lnTo>
                      <a:pt x="65659" y="15755"/>
                    </a:lnTo>
                    <a:lnTo>
                      <a:pt x="66037" y="16981"/>
                    </a:lnTo>
                    <a:lnTo>
                      <a:pt x="65659" y="16321"/>
                    </a:lnTo>
                    <a:lnTo>
                      <a:pt x="65282" y="15377"/>
                    </a:lnTo>
                    <a:lnTo>
                      <a:pt x="65093" y="14528"/>
                    </a:lnTo>
                    <a:close/>
                    <a:moveTo>
                      <a:pt x="65093" y="16321"/>
                    </a:moveTo>
                    <a:lnTo>
                      <a:pt x="65565" y="16698"/>
                    </a:lnTo>
                    <a:lnTo>
                      <a:pt x="65942" y="17076"/>
                    </a:lnTo>
                    <a:lnTo>
                      <a:pt x="66320" y="17547"/>
                    </a:lnTo>
                    <a:lnTo>
                      <a:pt x="66414" y="17830"/>
                    </a:lnTo>
                    <a:lnTo>
                      <a:pt x="66508" y="18113"/>
                    </a:lnTo>
                    <a:lnTo>
                      <a:pt x="65848" y="17170"/>
                    </a:lnTo>
                    <a:lnTo>
                      <a:pt x="65093" y="16321"/>
                    </a:lnTo>
                    <a:close/>
                    <a:moveTo>
                      <a:pt x="72074" y="36226"/>
                    </a:moveTo>
                    <a:lnTo>
                      <a:pt x="71791" y="37547"/>
                    </a:lnTo>
                    <a:lnTo>
                      <a:pt x="71603" y="38773"/>
                    </a:lnTo>
                    <a:lnTo>
                      <a:pt x="71320" y="40000"/>
                    </a:lnTo>
                    <a:lnTo>
                      <a:pt x="70754" y="41509"/>
                    </a:lnTo>
                    <a:lnTo>
                      <a:pt x="70942" y="40283"/>
                    </a:lnTo>
                    <a:lnTo>
                      <a:pt x="71225" y="38962"/>
                    </a:lnTo>
                    <a:lnTo>
                      <a:pt x="72074" y="36226"/>
                    </a:lnTo>
                    <a:close/>
                    <a:moveTo>
                      <a:pt x="69150" y="44433"/>
                    </a:moveTo>
                    <a:lnTo>
                      <a:pt x="68867" y="44905"/>
                    </a:lnTo>
                    <a:lnTo>
                      <a:pt x="68584" y="45377"/>
                    </a:lnTo>
                    <a:lnTo>
                      <a:pt x="68206" y="45754"/>
                    </a:lnTo>
                    <a:lnTo>
                      <a:pt x="67923" y="46132"/>
                    </a:lnTo>
                    <a:lnTo>
                      <a:pt x="68112" y="45754"/>
                    </a:lnTo>
                    <a:lnTo>
                      <a:pt x="68678" y="45188"/>
                    </a:lnTo>
                    <a:lnTo>
                      <a:pt x="69150" y="44433"/>
                    </a:lnTo>
                    <a:close/>
                    <a:moveTo>
                      <a:pt x="67357" y="47830"/>
                    </a:moveTo>
                    <a:lnTo>
                      <a:pt x="66886" y="48584"/>
                    </a:lnTo>
                    <a:lnTo>
                      <a:pt x="66508" y="48867"/>
                    </a:lnTo>
                    <a:lnTo>
                      <a:pt x="66414" y="48867"/>
                    </a:lnTo>
                    <a:lnTo>
                      <a:pt x="66414" y="48773"/>
                    </a:lnTo>
                    <a:lnTo>
                      <a:pt x="66886" y="48301"/>
                    </a:lnTo>
                    <a:lnTo>
                      <a:pt x="67357" y="47830"/>
                    </a:lnTo>
                    <a:close/>
                    <a:moveTo>
                      <a:pt x="65093" y="48396"/>
                    </a:moveTo>
                    <a:lnTo>
                      <a:pt x="65376" y="48490"/>
                    </a:lnTo>
                    <a:lnTo>
                      <a:pt x="64905" y="49056"/>
                    </a:lnTo>
                    <a:lnTo>
                      <a:pt x="64622" y="49528"/>
                    </a:lnTo>
                    <a:lnTo>
                      <a:pt x="64244" y="49811"/>
                    </a:lnTo>
                    <a:lnTo>
                      <a:pt x="64244" y="49905"/>
                    </a:lnTo>
                    <a:lnTo>
                      <a:pt x="64056" y="49905"/>
                    </a:lnTo>
                    <a:lnTo>
                      <a:pt x="64056" y="49811"/>
                    </a:lnTo>
                    <a:lnTo>
                      <a:pt x="64433" y="49150"/>
                    </a:lnTo>
                    <a:lnTo>
                      <a:pt x="64622" y="48867"/>
                    </a:lnTo>
                    <a:lnTo>
                      <a:pt x="64905" y="48584"/>
                    </a:lnTo>
                    <a:lnTo>
                      <a:pt x="65093" y="48396"/>
                    </a:lnTo>
                    <a:close/>
                    <a:moveTo>
                      <a:pt x="6981" y="52452"/>
                    </a:moveTo>
                    <a:lnTo>
                      <a:pt x="7170" y="53112"/>
                    </a:lnTo>
                    <a:lnTo>
                      <a:pt x="7075" y="53018"/>
                    </a:lnTo>
                    <a:lnTo>
                      <a:pt x="6981" y="52641"/>
                    </a:lnTo>
                    <a:lnTo>
                      <a:pt x="6981" y="52452"/>
                    </a:lnTo>
                    <a:close/>
                    <a:moveTo>
                      <a:pt x="7736" y="54339"/>
                    </a:moveTo>
                    <a:lnTo>
                      <a:pt x="7641" y="54433"/>
                    </a:lnTo>
                    <a:lnTo>
                      <a:pt x="7641" y="54339"/>
                    </a:lnTo>
                    <a:close/>
                    <a:moveTo>
                      <a:pt x="61225" y="55094"/>
                    </a:moveTo>
                    <a:lnTo>
                      <a:pt x="61037" y="55377"/>
                    </a:lnTo>
                    <a:lnTo>
                      <a:pt x="60754" y="55471"/>
                    </a:lnTo>
                    <a:lnTo>
                      <a:pt x="60754" y="55471"/>
                    </a:lnTo>
                    <a:lnTo>
                      <a:pt x="60942" y="55282"/>
                    </a:lnTo>
                    <a:lnTo>
                      <a:pt x="61225" y="55094"/>
                    </a:lnTo>
                    <a:close/>
                    <a:moveTo>
                      <a:pt x="6132" y="53867"/>
                    </a:moveTo>
                    <a:lnTo>
                      <a:pt x="7358" y="55377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641" y="55471"/>
                    </a:lnTo>
                    <a:lnTo>
                      <a:pt x="7830" y="55565"/>
                    </a:lnTo>
                    <a:lnTo>
                      <a:pt x="8302" y="56414"/>
                    </a:lnTo>
                    <a:lnTo>
                      <a:pt x="7170" y="55471"/>
                    </a:lnTo>
                    <a:lnTo>
                      <a:pt x="6509" y="54622"/>
                    </a:lnTo>
                    <a:lnTo>
                      <a:pt x="6226" y="54245"/>
                    </a:lnTo>
                    <a:lnTo>
                      <a:pt x="6132" y="53867"/>
                    </a:lnTo>
                    <a:close/>
                    <a:moveTo>
                      <a:pt x="9056" y="56414"/>
                    </a:moveTo>
                    <a:lnTo>
                      <a:pt x="9245" y="56509"/>
                    </a:lnTo>
                    <a:lnTo>
                      <a:pt x="9151" y="56509"/>
                    </a:lnTo>
                    <a:lnTo>
                      <a:pt x="9056" y="56414"/>
                    </a:lnTo>
                    <a:close/>
                    <a:moveTo>
                      <a:pt x="10472" y="56980"/>
                    </a:moveTo>
                    <a:lnTo>
                      <a:pt x="11321" y="57358"/>
                    </a:lnTo>
                    <a:lnTo>
                      <a:pt x="11887" y="57735"/>
                    </a:lnTo>
                    <a:lnTo>
                      <a:pt x="12264" y="58018"/>
                    </a:lnTo>
                    <a:lnTo>
                      <a:pt x="11604" y="57641"/>
                    </a:lnTo>
                    <a:lnTo>
                      <a:pt x="11604" y="57641"/>
                    </a:lnTo>
                    <a:lnTo>
                      <a:pt x="11792" y="58112"/>
                    </a:lnTo>
                    <a:lnTo>
                      <a:pt x="11604" y="58018"/>
                    </a:lnTo>
                    <a:lnTo>
                      <a:pt x="11132" y="57452"/>
                    </a:lnTo>
                    <a:lnTo>
                      <a:pt x="10849" y="57169"/>
                    </a:lnTo>
                    <a:lnTo>
                      <a:pt x="10472" y="56980"/>
                    </a:lnTo>
                    <a:close/>
                    <a:moveTo>
                      <a:pt x="18019" y="59433"/>
                    </a:moveTo>
                    <a:lnTo>
                      <a:pt x="18773" y="59810"/>
                    </a:lnTo>
                    <a:lnTo>
                      <a:pt x="19528" y="60376"/>
                    </a:lnTo>
                    <a:lnTo>
                      <a:pt x="19056" y="60282"/>
                    </a:lnTo>
                    <a:lnTo>
                      <a:pt x="18962" y="60188"/>
                    </a:lnTo>
                    <a:lnTo>
                      <a:pt x="18490" y="59810"/>
                    </a:lnTo>
                    <a:lnTo>
                      <a:pt x="18019" y="59433"/>
                    </a:lnTo>
                    <a:close/>
                    <a:moveTo>
                      <a:pt x="14528" y="59999"/>
                    </a:moveTo>
                    <a:lnTo>
                      <a:pt x="14717" y="60093"/>
                    </a:lnTo>
                    <a:lnTo>
                      <a:pt x="14905" y="60188"/>
                    </a:lnTo>
                    <a:lnTo>
                      <a:pt x="15188" y="60471"/>
                    </a:lnTo>
                    <a:lnTo>
                      <a:pt x="15283" y="60565"/>
                    </a:lnTo>
                    <a:lnTo>
                      <a:pt x="15188" y="60565"/>
                    </a:lnTo>
                    <a:lnTo>
                      <a:pt x="14528" y="59999"/>
                    </a:lnTo>
                    <a:close/>
                    <a:moveTo>
                      <a:pt x="49339" y="60188"/>
                    </a:moveTo>
                    <a:lnTo>
                      <a:pt x="48395" y="60565"/>
                    </a:lnTo>
                    <a:lnTo>
                      <a:pt x="47924" y="60754"/>
                    </a:lnTo>
                    <a:lnTo>
                      <a:pt x="47452" y="60754"/>
                    </a:lnTo>
                    <a:lnTo>
                      <a:pt x="47924" y="60471"/>
                    </a:lnTo>
                    <a:lnTo>
                      <a:pt x="48301" y="60282"/>
                    </a:lnTo>
                    <a:lnTo>
                      <a:pt x="49056" y="60188"/>
                    </a:lnTo>
                    <a:close/>
                    <a:moveTo>
                      <a:pt x="19245" y="60565"/>
                    </a:moveTo>
                    <a:lnTo>
                      <a:pt x="19811" y="60659"/>
                    </a:lnTo>
                    <a:lnTo>
                      <a:pt x="20566" y="61037"/>
                    </a:lnTo>
                    <a:lnTo>
                      <a:pt x="20566" y="61037"/>
                    </a:lnTo>
                    <a:lnTo>
                      <a:pt x="19811" y="60848"/>
                    </a:lnTo>
                    <a:lnTo>
                      <a:pt x="19245" y="60565"/>
                    </a:lnTo>
                    <a:close/>
                    <a:moveTo>
                      <a:pt x="47075" y="61226"/>
                    </a:moveTo>
                    <a:lnTo>
                      <a:pt x="46792" y="61414"/>
                    </a:lnTo>
                    <a:lnTo>
                      <a:pt x="46697" y="61509"/>
                    </a:lnTo>
                    <a:lnTo>
                      <a:pt x="46792" y="61603"/>
                    </a:lnTo>
                    <a:lnTo>
                      <a:pt x="47263" y="61603"/>
                    </a:lnTo>
                    <a:lnTo>
                      <a:pt x="47641" y="61509"/>
                    </a:lnTo>
                    <a:lnTo>
                      <a:pt x="46886" y="61792"/>
                    </a:lnTo>
                    <a:lnTo>
                      <a:pt x="46131" y="61886"/>
                    </a:lnTo>
                    <a:lnTo>
                      <a:pt x="46131" y="61980"/>
                    </a:lnTo>
                    <a:lnTo>
                      <a:pt x="46037" y="61980"/>
                    </a:lnTo>
                    <a:lnTo>
                      <a:pt x="45660" y="61697"/>
                    </a:lnTo>
                    <a:lnTo>
                      <a:pt x="46320" y="61320"/>
                    </a:lnTo>
                    <a:lnTo>
                      <a:pt x="47075" y="61226"/>
                    </a:lnTo>
                    <a:close/>
                    <a:moveTo>
                      <a:pt x="24151" y="63678"/>
                    </a:moveTo>
                    <a:lnTo>
                      <a:pt x="24905" y="63961"/>
                    </a:lnTo>
                    <a:lnTo>
                      <a:pt x="25754" y="64244"/>
                    </a:lnTo>
                    <a:lnTo>
                      <a:pt x="25188" y="64244"/>
                    </a:lnTo>
                    <a:lnTo>
                      <a:pt x="24151" y="64150"/>
                    </a:lnTo>
                    <a:lnTo>
                      <a:pt x="23773" y="64056"/>
                    </a:lnTo>
                    <a:lnTo>
                      <a:pt x="23585" y="63961"/>
                    </a:lnTo>
                    <a:lnTo>
                      <a:pt x="23585" y="63867"/>
                    </a:lnTo>
                    <a:lnTo>
                      <a:pt x="23585" y="63773"/>
                    </a:lnTo>
                    <a:lnTo>
                      <a:pt x="24151" y="63678"/>
                    </a:lnTo>
                    <a:close/>
                    <a:moveTo>
                      <a:pt x="34811" y="64622"/>
                    </a:moveTo>
                    <a:lnTo>
                      <a:pt x="35094" y="64810"/>
                    </a:lnTo>
                    <a:lnTo>
                      <a:pt x="35377" y="64905"/>
                    </a:lnTo>
                    <a:lnTo>
                      <a:pt x="34622" y="64999"/>
                    </a:lnTo>
                    <a:lnTo>
                      <a:pt x="34056" y="64999"/>
                    </a:lnTo>
                    <a:lnTo>
                      <a:pt x="34056" y="64905"/>
                    </a:lnTo>
                    <a:lnTo>
                      <a:pt x="34811" y="64622"/>
                    </a:lnTo>
                    <a:close/>
                    <a:moveTo>
                      <a:pt x="46414" y="63773"/>
                    </a:moveTo>
                    <a:lnTo>
                      <a:pt x="46131" y="64056"/>
                    </a:lnTo>
                    <a:lnTo>
                      <a:pt x="44433" y="64716"/>
                    </a:lnTo>
                    <a:lnTo>
                      <a:pt x="43962" y="64905"/>
                    </a:lnTo>
                    <a:lnTo>
                      <a:pt x="44150" y="64810"/>
                    </a:lnTo>
                    <a:lnTo>
                      <a:pt x="42641" y="64999"/>
                    </a:lnTo>
                    <a:lnTo>
                      <a:pt x="42924" y="64810"/>
                    </a:lnTo>
                    <a:lnTo>
                      <a:pt x="43207" y="64622"/>
                    </a:lnTo>
                    <a:lnTo>
                      <a:pt x="42358" y="64905"/>
                    </a:lnTo>
                    <a:lnTo>
                      <a:pt x="43113" y="64622"/>
                    </a:lnTo>
                    <a:lnTo>
                      <a:pt x="45377" y="63867"/>
                    </a:lnTo>
                    <a:lnTo>
                      <a:pt x="44999" y="64150"/>
                    </a:lnTo>
                    <a:lnTo>
                      <a:pt x="44622" y="64433"/>
                    </a:lnTo>
                    <a:lnTo>
                      <a:pt x="46414" y="63773"/>
                    </a:lnTo>
                    <a:close/>
                    <a:moveTo>
                      <a:pt x="39905" y="64622"/>
                    </a:moveTo>
                    <a:lnTo>
                      <a:pt x="39811" y="64716"/>
                    </a:lnTo>
                    <a:lnTo>
                      <a:pt x="39622" y="64810"/>
                    </a:lnTo>
                    <a:lnTo>
                      <a:pt x="38962" y="64999"/>
                    </a:lnTo>
                    <a:lnTo>
                      <a:pt x="38207" y="65093"/>
                    </a:lnTo>
                    <a:lnTo>
                      <a:pt x="37641" y="65093"/>
                    </a:lnTo>
                    <a:lnTo>
                      <a:pt x="39056" y="64810"/>
                    </a:lnTo>
                    <a:lnTo>
                      <a:pt x="39528" y="64716"/>
                    </a:lnTo>
                    <a:lnTo>
                      <a:pt x="39905" y="64622"/>
                    </a:lnTo>
                    <a:close/>
                    <a:moveTo>
                      <a:pt x="42829" y="64056"/>
                    </a:moveTo>
                    <a:lnTo>
                      <a:pt x="42452" y="64244"/>
                    </a:lnTo>
                    <a:lnTo>
                      <a:pt x="42263" y="64433"/>
                    </a:lnTo>
                    <a:lnTo>
                      <a:pt x="41980" y="64622"/>
                    </a:lnTo>
                    <a:lnTo>
                      <a:pt x="41886" y="64999"/>
                    </a:lnTo>
                    <a:lnTo>
                      <a:pt x="42263" y="64999"/>
                    </a:lnTo>
                    <a:lnTo>
                      <a:pt x="40094" y="65282"/>
                    </a:lnTo>
                    <a:lnTo>
                      <a:pt x="40848" y="64999"/>
                    </a:lnTo>
                    <a:lnTo>
                      <a:pt x="41131" y="64810"/>
                    </a:lnTo>
                    <a:lnTo>
                      <a:pt x="41131" y="64716"/>
                    </a:lnTo>
                    <a:lnTo>
                      <a:pt x="41037" y="64622"/>
                    </a:lnTo>
                    <a:lnTo>
                      <a:pt x="40754" y="64622"/>
                    </a:lnTo>
                    <a:lnTo>
                      <a:pt x="40282" y="64527"/>
                    </a:lnTo>
                    <a:lnTo>
                      <a:pt x="40188" y="64433"/>
                    </a:lnTo>
                    <a:lnTo>
                      <a:pt x="41509" y="64339"/>
                    </a:lnTo>
                    <a:lnTo>
                      <a:pt x="42829" y="64056"/>
                    </a:lnTo>
                    <a:close/>
                    <a:moveTo>
                      <a:pt x="15660" y="60376"/>
                    </a:moveTo>
                    <a:lnTo>
                      <a:pt x="16887" y="61131"/>
                    </a:lnTo>
                    <a:lnTo>
                      <a:pt x="17924" y="62075"/>
                    </a:lnTo>
                    <a:lnTo>
                      <a:pt x="17924" y="61792"/>
                    </a:lnTo>
                    <a:lnTo>
                      <a:pt x="17830" y="61603"/>
                    </a:lnTo>
                    <a:lnTo>
                      <a:pt x="19056" y="61980"/>
                    </a:lnTo>
                    <a:lnTo>
                      <a:pt x="20283" y="62358"/>
                    </a:lnTo>
                    <a:lnTo>
                      <a:pt x="20849" y="62546"/>
                    </a:lnTo>
                    <a:lnTo>
                      <a:pt x="21415" y="62735"/>
                    </a:lnTo>
                    <a:lnTo>
                      <a:pt x="21886" y="63018"/>
                    </a:lnTo>
                    <a:lnTo>
                      <a:pt x="22358" y="63395"/>
                    </a:lnTo>
                    <a:lnTo>
                      <a:pt x="21509" y="63301"/>
                    </a:lnTo>
                    <a:lnTo>
                      <a:pt x="22547" y="63867"/>
                    </a:lnTo>
                    <a:lnTo>
                      <a:pt x="23868" y="64339"/>
                    </a:lnTo>
                    <a:lnTo>
                      <a:pt x="25471" y="64905"/>
                    </a:lnTo>
                    <a:lnTo>
                      <a:pt x="27169" y="65282"/>
                    </a:lnTo>
                    <a:lnTo>
                      <a:pt x="26603" y="65282"/>
                    </a:lnTo>
                    <a:lnTo>
                      <a:pt x="27075" y="65942"/>
                    </a:lnTo>
                    <a:lnTo>
                      <a:pt x="26886" y="65942"/>
                    </a:lnTo>
                    <a:lnTo>
                      <a:pt x="26603" y="65848"/>
                    </a:lnTo>
                    <a:lnTo>
                      <a:pt x="25849" y="65659"/>
                    </a:lnTo>
                    <a:lnTo>
                      <a:pt x="25283" y="65471"/>
                    </a:lnTo>
                    <a:lnTo>
                      <a:pt x="25188" y="65376"/>
                    </a:lnTo>
                    <a:lnTo>
                      <a:pt x="25754" y="65376"/>
                    </a:lnTo>
                    <a:lnTo>
                      <a:pt x="26226" y="65471"/>
                    </a:lnTo>
                    <a:lnTo>
                      <a:pt x="26320" y="65282"/>
                    </a:lnTo>
                    <a:lnTo>
                      <a:pt x="26320" y="65188"/>
                    </a:lnTo>
                    <a:lnTo>
                      <a:pt x="26226" y="65093"/>
                    </a:lnTo>
                    <a:lnTo>
                      <a:pt x="25660" y="65093"/>
                    </a:lnTo>
                    <a:lnTo>
                      <a:pt x="25188" y="65188"/>
                    </a:lnTo>
                    <a:lnTo>
                      <a:pt x="24528" y="65376"/>
                    </a:lnTo>
                    <a:lnTo>
                      <a:pt x="24528" y="65376"/>
                    </a:lnTo>
                    <a:lnTo>
                      <a:pt x="25000" y="65093"/>
                    </a:lnTo>
                    <a:lnTo>
                      <a:pt x="23679" y="64905"/>
                    </a:lnTo>
                    <a:lnTo>
                      <a:pt x="22547" y="64716"/>
                    </a:lnTo>
                    <a:lnTo>
                      <a:pt x="21603" y="64339"/>
                    </a:lnTo>
                    <a:lnTo>
                      <a:pt x="20660" y="63867"/>
                    </a:lnTo>
                    <a:lnTo>
                      <a:pt x="20943" y="63867"/>
                    </a:lnTo>
                    <a:lnTo>
                      <a:pt x="20377" y="63773"/>
                    </a:lnTo>
                    <a:lnTo>
                      <a:pt x="19339" y="63678"/>
                    </a:lnTo>
                    <a:lnTo>
                      <a:pt x="18868" y="63490"/>
                    </a:lnTo>
                    <a:lnTo>
                      <a:pt x="18396" y="63301"/>
                    </a:lnTo>
                    <a:lnTo>
                      <a:pt x="18585" y="63207"/>
                    </a:lnTo>
                    <a:lnTo>
                      <a:pt x="18868" y="63301"/>
                    </a:lnTo>
                    <a:lnTo>
                      <a:pt x="18019" y="62735"/>
                    </a:lnTo>
                    <a:lnTo>
                      <a:pt x="16981" y="62075"/>
                    </a:lnTo>
                    <a:lnTo>
                      <a:pt x="14811" y="60471"/>
                    </a:lnTo>
                    <a:lnTo>
                      <a:pt x="16415" y="61414"/>
                    </a:lnTo>
                    <a:lnTo>
                      <a:pt x="15660" y="60376"/>
                    </a:lnTo>
                    <a:close/>
                    <a:moveTo>
                      <a:pt x="28867" y="65659"/>
                    </a:moveTo>
                    <a:lnTo>
                      <a:pt x="30660" y="65942"/>
                    </a:lnTo>
                    <a:lnTo>
                      <a:pt x="32547" y="66131"/>
                    </a:lnTo>
                    <a:lnTo>
                      <a:pt x="32075" y="66225"/>
                    </a:lnTo>
                    <a:lnTo>
                      <a:pt x="31320" y="66225"/>
                    </a:lnTo>
                    <a:lnTo>
                      <a:pt x="30566" y="66131"/>
                    </a:lnTo>
                    <a:lnTo>
                      <a:pt x="28867" y="65659"/>
                    </a:lnTo>
                    <a:close/>
                    <a:moveTo>
                      <a:pt x="39150" y="0"/>
                    </a:moveTo>
                    <a:lnTo>
                      <a:pt x="39528" y="283"/>
                    </a:lnTo>
                    <a:lnTo>
                      <a:pt x="39622" y="378"/>
                    </a:lnTo>
                    <a:lnTo>
                      <a:pt x="41509" y="1038"/>
                    </a:lnTo>
                    <a:lnTo>
                      <a:pt x="40943" y="1132"/>
                    </a:lnTo>
                    <a:lnTo>
                      <a:pt x="40282" y="1227"/>
                    </a:lnTo>
                    <a:lnTo>
                      <a:pt x="38962" y="1038"/>
                    </a:lnTo>
                    <a:lnTo>
                      <a:pt x="37547" y="849"/>
                    </a:lnTo>
                    <a:lnTo>
                      <a:pt x="36320" y="661"/>
                    </a:lnTo>
                    <a:lnTo>
                      <a:pt x="36415" y="755"/>
                    </a:lnTo>
                    <a:lnTo>
                      <a:pt x="36415" y="849"/>
                    </a:lnTo>
                    <a:lnTo>
                      <a:pt x="35943" y="944"/>
                    </a:lnTo>
                    <a:lnTo>
                      <a:pt x="34150" y="1132"/>
                    </a:lnTo>
                    <a:lnTo>
                      <a:pt x="31698" y="1132"/>
                    </a:lnTo>
                    <a:lnTo>
                      <a:pt x="30660" y="1227"/>
                    </a:lnTo>
                    <a:lnTo>
                      <a:pt x="29716" y="1321"/>
                    </a:lnTo>
                    <a:lnTo>
                      <a:pt x="30377" y="1416"/>
                    </a:lnTo>
                    <a:lnTo>
                      <a:pt x="31037" y="1510"/>
                    </a:lnTo>
                    <a:lnTo>
                      <a:pt x="30094" y="1699"/>
                    </a:lnTo>
                    <a:lnTo>
                      <a:pt x="28773" y="2076"/>
                    </a:lnTo>
                    <a:lnTo>
                      <a:pt x="27924" y="2359"/>
                    </a:lnTo>
                    <a:lnTo>
                      <a:pt x="27924" y="2453"/>
                    </a:lnTo>
                    <a:lnTo>
                      <a:pt x="28207" y="2453"/>
                    </a:lnTo>
                    <a:lnTo>
                      <a:pt x="26509" y="3019"/>
                    </a:lnTo>
                    <a:lnTo>
                      <a:pt x="26792" y="2831"/>
                    </a:lnTo>
                    <a:lnTo>
                      <a:pt x="26792" y="2831"/>
                    </a:lnTo>
                    <a:lnTo>
                      <a:pt x="25660" y="2925"/>
                    </a:lnTo>
                    <a:lnTo>
                      <a:pt x="25754" y="2831"/>
                    </a:lnTo>
                    <a:lnTo>
                      <a:pt x="25377" y="2925"/>
                    </a:lnTo>
                    <a:lnTo>
                      <a:pt x="24905" y="3208"/>
                    </a:lnTo>
                    <a:lnTo>
                      <a:pt x="24056" y="3774"/>
                    </a:lnTo>
                    <a:lnTo>
                      <a:pt x="22264" y="4340"/>
                    </a:lnTo>
                    <a:lnTo>
                      <a:pt x="20471" y="5095"/>
                    </a:lnTo>
                    <a:lnTo>
                      <a:pt x="18679" y="5755"/>
                    </a:lnTo>
                    <a:lnTo>
                      <a:pt x="16981" y="6604"/>
                    </a:lnTo>
                    <a:lnTo>
                      <a:pt x="17453" y="6604"/>
                    </a:lnTo>
                    <a:lnTo>
                      <a:pt x="17830" y="6415"/>
                    </a:lnTo>
                    <a:lnTo>
                      <a:pt x="18868" y="6038"/>
                    </a:lnTo>
                    <a:lnTo>
                      <a:pt x="19905" y="5661"/>
                    </a:lnTo>
                    <a:lnTo>
                      <a:pt x="20377" y="5472"/>
                    </a:lnTo>
                    <a:lnTo>
                      <a:pt x="20943" y="5378"/>
                    </a:lnTo>
                    <a:lnTo>
                      <a:pt x="20943" y="5378"/>
                    </a:lnTo>
                    <a:lnTo>
                      <a:pt x="19528" y="6038"/>
                    </a:lnTo>
                    <a:lnTo>
                      <a:pt x="19528" y="6038"/>
                    </a:lnTo>
                    <a:lnTo>
                      <a:pt x="20094" y="5944"/>
                    </a:lnTo>
                    <a:lnTo>
                      <a:pt x="18396" y="7076"/>
                    </a:lnTo>
                    <a:lnTo>
                      <a:pt x="20849" y="6038"/>
                    </a:lnTo>
                    <a:lnTo>
                      <a:pt x="23396" y="5095"/>
                    </a:lnTo>
                    <a:lnTo>
                      <a:pt x="26037" y="4246"/>
                    </a:lnTo>
                    <a:lnTo>
                      <a:pt x="28679" y="3397"/>
                    </a:lnTo>
                    <a:lnTo>
                      <a:pt x="28301" y="3491"/>
                    </a:lnTo>
                    <a:lnTo>
                      <a:pt x="28773" y="3208"/>
                    </a:lnTo>
                    <a:lnTo>
                      <a:pt x="30283" y="2736"/>
                    </a:lnTo>
                    <a:lnTo>
                      <a:pt x="29905" y="2831"/>
                    </a:lnTo>
                    <a:lnTo>
                      <a:pt x="29056" y="2831"/>
                    </a:lnTo>
                    <a:lnTo>
                      <a:pt x="28584" y="2642"/>
                    </a:lnTo>
                    <a:lnTo>
                      <a:pt x="30566" y="2548"/>
                    </a:lnTo>
                    <a:lnTo>
                      <a:pt x="32641" y="2548"/>
                    </a:lnTo>
                    <a:lnTo>
                      <a:pt x="37264" y="2831"/>
                    </a:lnTo>
                    <a:lnTo>
                      <a:pt x="39528" y="3019"/>
                    </a:lnTo>
                    <a:lnTo>
                      <a:pt x="43490" y="3019"/>
                    </a:lnTo>
                    <a:lnTo>
                      <a:pt x="44339" y="2831"/>
                    </a:lnTo>
                    <a:lnTo>
                      <a:pt x="45094" y="2736"/>
                    </a:lnTo>
                    <a:lnTo>
                      <a:pt x="45943" y="3114"/>
                    </a:lnTo>
                    <a:lnTo>
                      <a:pt x="46886" y="3397"/>
                    </a:lnTo>
                    <a:lnTo>
                      <a:pt x="48678" y="3963"/>
                    </a:lnTo>
                    <a:lnTo>
                      <a:pt x="50565" y="4434"/>
                    </a:lnTo>
                    <a:lnTo>
                      <a:pt x="51509" y="4717"/>
                    </a:lnTo>
                    <a:lnTo>
                      <a:pt x="52358" y="5189"/>
                    </a:lnTo>
                    <a:lnTo>
                      <a:pt x="51792" y="4812"/>
                    </a:lnTo>
                    <a:lnTo>
                      <a:pt x="53584" y="5849"/>
                    </a:lnTo>
                    <a:lnTo>
                      <a:pt x="55376" y="6981"/>
                    </a:lnTo>
                    <a:lnTo>
                      <a:pt x="56320" y="7642"/>
                    </a:lnTo>
                    <a:lnTo>
                      <a:pt x="57169" y="8302"/>
                    </a:lnTo>
                    <a:lnTo>
                      <a:pt x="57924" y="9057"/>
                    </a:lnTo>
                    <a:lnTo>
                      <a:pt x="58678" y="9906"/>
                    </a:lnTo>
                    <a:lnTo>
                      <a:pt x="62357" y="14057"/>
                    </a:lnTo>
                    <a:lnTo>
                      <a:pt x="64622" y="16887"/>
                    </a:lnTo>
                    <a:lnTo>
                      <a:pt x="66697" y="19623"/>
                    </a:lnTo>
                    <a:lnTo>
                      <a:pt x="66603" y="19151"/>
                    </a:lnTo>
                    <a:lnTo>
                      <a:pt x="66603" y="18774"/>
                    </a:lnTo>
                    <a:lnTo>
                      <a:pt x="67357" y="20472"/>
                    </a:lnTo>
                    <a:lnTo>
                      <a:pt x="68772" y="23962"/>
                    </a:lnTo>
                    <a:lnTo>
                      <a:pt x="68867" y="24151"/>
                    </a:lnTo>
                    <a:lnTo>
                      <a:pt x="69810" y="26792"/>
                    </a:lnTo>
                    <a:lnTo>
                      <a:pt x="70565" y="29245"/>
                    </a:lnTo>
                    <a:lnTo>
                      <a:pt x="70754" y="30283"/>
                    </a:lnTo>
                    <a:lnTo>
                      <a:pt x="70848" y="31037"/>
                    </a:lnTo>
                    <a:lnTo>
                      <a:pt x="70848" y="31604"/>
                    </a:lnTo>
                    <a:lnTo>
                      <a:pt x="70754" y="31792"/>
                    </a:lnTo>
                    <a:lnTo>
                      <a:pt x="70565" y="31887"/>
                    </a:lnTo>
                    <a:lnTo>
                      <a:pt x="69433" y="36698"/>
                    </a:lnTo>
                    <a:lnTo>
                      <a:pt x="68206" y="41698"/>
                    </a:lnTo>
                    <a:lnTo>
                      <a:pt x="68584" y="41037"/>
                    </a:lnTo>
                    <a:lnTo>
                      <a:pt x="68961" y="40188"/>
                    </a:lnTo>
                    <a:lnTo>
                      <a:pt x="69244" y="40471"/>
                    </a:lnTo>
                    <a:lnTo>
                      <a:pt x="69244" y="40849"/>
                    </a:lnTo>
                    <a:lnTo>
                      <a:pt x="69244" y="41226"/>
                    </a:lnTo>
                    <a:lnTo>
                      <a:pt x="69055" y="41698"/>
                    </a:lnTo>
                    <a:lnTo>
                      <a:pt x="68489" y="42924"/>
                    </a:lnTo>
                    <a:lnTo>
                      <a:pt x="67735" y="44150"/>
                    </a:lnTo>
                    <a:lnTo>
                      <a:pt x="66791" y="45377"/>
                    </a:lnTo>
                    <a:lnTo>
                      <a:pt x="65942" y="46509"/>
                    </a:lnTo>
                    <a:lnTo>
                      <a:pt x="64716" y="47924"/>
                    </a:lnTo>
                    <a:lnTo>
                      <a:pt x="65565" y="47641"/>
                    </a:lnTo>
                    <a:lnTo>
                      <a:pt x="65093" y="48301"/>
                    </a:lnTo>
                    <a:lnTo>
                      <a:pt x="64433" y="48962"/>
                    </a:lnTo>
                    <a:lnTo>
                      <a:pt x="63112" y="50188"/>
                    </a:lnTo>
                    <a:lnTo>
                      <a:pt x="63678" y="48962"/>
                    </a:lnTo>
                    <a:lnTo>
                      <a:pt x="64244" y="47641"/>
                    </a:lnTo>
                    <a:lnTo>
                      <a:pt x="65754" y="44811"/>
                    </a:lnTo>
                    <a:lnTo>
                      <a:pt x="67169" y="42169"/>
                    </a:lnTo>
                    <a:lnTo>
                      <a:pt x="67735" y="41037"/>
                    </a:lnTo>
                    <a:lnTo>
                      <a:pt x="68206" y="40094"/>
                    </a:lnTo>
                    <a:lnTo>
                      <a:pt x="68206" y="39811"/>
                    </a:lnTo>
                    <a:lnTo>
                      <a:pt x="68301" y="39622"/>
                    </a:lnTo>
                    <a:lnTo>
                      <a:pt x="68301" y="39717"/>
                    </a:lnTo>
                    <a:lnTo>
                      <a:pt x="68395" y="39339"/>
                    </a:lnTo>
                    <a:lnTo>
                      <a:pt x="68772" y="37735"/>
                    </a:lnTo>
                    <a:lnTo>
                      <a:pt x="69055" y="36037"/>
                    </a:lnTo>
                    <a:lnTo>
                      <a:pt x="69150" y="32924"/>
                    </a:lnTo>
                    <a:lnTo>
                      <a:pt x="69150" y="30849"/>
                    </a:lnTo>
                    <a:lnTo>
                      <a:pt x="69150" y="28679"/>
                    </a:lnTo>
                    <a:lnTo>
                      <a:pt x="68961" y="28773"/>
                    </a:lnTo>
                    <a:lnTo>
                      <a:pt x="68961" y="29056"/>
                    </a:lnTo>
                    <a:lnTo>
                      <a:pt x="68678" y="28302"/>
                    </a:lnTo>
                    <a:lnTo>
                      <a:pt x="68395" y="27453"/>
                    </a:lnTo>
                    <a:lnTo>
                      <a:pt x="68018" y="25755"/>
                    </a:lnTo>
                    <a:lnTo>
                      <a:pt x="67923" y="25283"/>
                    </a:lnTo>
                    <a:lnTo>
                      <a:pt x="67923" y="25472"/>
                    </a:lnTo>
                    <a:lnTo>
                      <a:pt x="67546" y="24906"/>
                    </a:lnTo>
                    <a:lnTo>
                      <a:pt x="67074" y="24245"/>
                    </a:lnTo>
                    <a:lnTo>
                      <a:pt x="66980" y="24057"/>
                    </a:lnTo>
                    <a:lnTo>
                      <a:pt x="65471" y="22264"/>
                    </a:lnTo>
                    <a:lnTo>
                      <a:pt x="64810" y="21415"/>
                    </a:lnTo>
                    <a:lnTo>
                      <a:pt x="64339" y="20755"/>
                    </a:lnTo>
                    <a:lnTo>
                      <a:pt x="64622" y="20943"/>
                    </a:lnTo>
                    <a:lnTo>
                      <a:pt x="64527" y="20755"/>
                    </a:lnTo>
                    <a:lnTo>
                      <a:pt x="64339" y="20472"/>
                    </a:lnTo>
                    <a:lnTo>
                      <a:pt x="63301" y="19434"/>
                    </a:lnTo>
                    <a:lnTo>
                      <a:pt x="62357" y="18585"/>
                    </a:lnTo>
                    <a:lnTo>
                      <a:pt x="62452" y="18679"/>
                    </a:lnTo>
                    <a:lnTo>
                      <a:pt x="62357" y="18868"/>
                    </a:lnTo>
                    <a:lnTo>
                      <a:pt x="61508" y="18019"/>
                    </a:lnTo>
                    <a:lnTo>
                      <a:pt x="61791" y="18396"/>
                    </a:lnTo>
                    <a:lnTo>
                      <a:pt x="60848" y="17547"/>
                    </a:lnTo>
                    <a:lnTo>
                      <a:pt x="60471" y="17076"/>
                    </a:lnTo>
                    <a:lnTo>
                      <a:pt x="60471" y="16981"/>
                    </a:lnTo>
                    <a:lnTo>
                      <a:pt x="60565" y="17076"/>
                    </a:lnTo>
                    <a:lnTo>
                      <a:pt x="61225" y="17547"/>
                    </a:lnTo>
                    <a:lnTo>
                      <a:pt x="58961" y="15566"/>
                    </a:lnTo>
                    <a:lnTo>
                      <a:pt x="59527" y="16227"/>
                    </a:lnTo>
                    <a:lnTo>
                      <a:pt x="58584" y="15566"/>
                    </a:lnTo>
                    <a:lnTo>
                      <a:pt x="57641" y="14906"/>
                    </a:lnTo>
                    <a:lnTo>
                      <a:pt x="57546" y="15000"/>
                    </a:lnTo>
                    <a:lnTo>
                      <a:pt x="57452" y="15094"/>
                    </a:lnTo>
                    <a:lnTo>
                      <a:pt x="58301" y="15660"/>
                    </a:lnTo>
                    <a:lnTo>
                      <a:pt x="59056" y="16227"/>
                    </a:lnTo>
                    <a:lnTo>
                      <a:pt x="60471" y="17547"/>
                    </a:lnTo>
                    <a:lnTo>
                      <a:pt x="61886" y="18774"/>
                    </a:lnTo>
                    <a:lnTo>
                      <a:pt x="62640" y="19340"/>
                    </a:lnTo>
                    <a:lnTo>
                      <a:pt x="63395" y="19906"/>
                    </a:lnTo>
                    <a:lnTo>
                      <a:pt x="62829" y="19528"/>
                    </a:lnTo>
                    <a:lnTo>
                      <a:pt x="62074" y="19057"/>
                    </a:lnTo>
                    <a:lnTo>
                      <a:pt x="62074" y="19245"/>
                    </a:lnTo>
                    <a:lnTo>
                      <a:pt x="62357" y="19717"/>
                    </a:lnTo>
                    <a:lnTo>
                      <a:pt x="63584" y="21415"/>
                    </a:lnTo>
                    <a:lnTo>
                      <a:pt x="65093" y="23207"/>
                    </a:lnTo>
                    <a:lnTo>
                      <a:pt x="65754" y="23962"/>
                    </a:lnTo>
                    <a:lnTo>
                      <a:pt x="66225" y="24434"/>
                    </a:lnTo>
                    <a:lnTo>
                      <a:pt x="66414" y="24528"/>
                    </a:lnTo>
                    <a:lnTo>
                      <a:pt x="66320" y="24057"/>
                    </a:lnTo>
                    <a:lnTo>
                      <a:pt x="66697" y="24906"/>
                    </a:lnTo>
                    <a:lnTo>
                      <a:pt x="67074" y="26038"/>
                    </a:lnTo>
                    <a:lnTo>
                      <a:pt x="66414" y="24811"/>
                    </a:lnTo>
                    <a:lnTo>
                      <a:pt x="66791" y="25566"/>
                    </a:lnTo>
                    <a:lnTo>
                      <a:pt x="67169" y="26321"/>
                    </a:lnTo>
                    <a:lnTo>
                      <a:pt x="67263" y="26415"/>
                    </a:lnTo>
                    <a:lnTo>
                      <a:pt x="67923" y="28679"/>
                    </a:lnTo>
                    <a:lnTo>
                      <a:pt x="68206" y="29339"/>
                    </a:lnTo>
                    <a:lnTo>
                      <a:pt x="68678" y="30471"/>
                    </a:lnTo>
                    <a:lnTo>
                      <a:pt x="68772" y="30660"/>
                    </a:lnTo>
                    <a:lnTo>
                      <a:pt x="68678" y="30660"/>
                    </a:lnTo>
                    <a:lnTo>
                      <a:pt x="68395" y="30377"/>
                    </a:lnTo>
                    <a:lnTo>
                      <a:pt x="68206" y="30094"/>
                    </a:lnTo>
                    <a:lnTo>
                      <a:pt x="68206" y="30566"/>
                    </a:lnTo>
                    <a:lnTo>
                      <a:pt x="68301" y="31037"/>
                    </a:lnTo>
                    <a:lnTo>
                      <a:pt x="68395" y="31509"/>
                    </a:lnTo>
                    <a:lnTo>
                      <a:pt x="68395" y="31887"/>
                    </a:lnTo>
                    <a:lnTo>
                      <a:pt x="68301" y="31792"/>
                    </a:lnTo>
                    <a:lnTo>
                      <a:pt x="68301" y="31698"/>
                    </a:lnTo>
                    <a:lnTo>
                      <a:pt x="68301" y="31415"/>
                    </a:lnTo>
                    <a:lnTo>
                      <a:pt x="68018" y="30094"/>
                    </a:lnTo>
                    <a:lnTo>
                      <a:pt x="67735" y="28868"/>
                    </a:lnTo>
                    <a:lnTo>
                      <a:pt x="68112" y="31698"/>
                    </a:lnTo>
                    <a:lnTo>
                      <a:pt x="68206" y="33113"/>
                    </a:lnTo>
                    <a:lnTo>
                      <a:pt x="68206" y="34528"/>
                    </a:lnTo>
                    <a:lnTo>
                      <a:pt x="68112" y="35943"/>
                    </a:lnTo>
                    <a:lnTo>
                      <a:pt x="67923" y="37358"/>
                    </a:lnTo>
                    <a:lnTo>
                      <a:pt x="67546" y="38679"/>
                    </a:lnTo>
                    <a:lnTo>
                      <a:pt x="67074" y="40000"/>
                    </a:lnTo>
                    <a:lnTo>
                      <a:pt x="67263" y="39717"/>
                    </a:lnTo>
                    <a:lnTo>
                      <a:pt x="67357" y="39622"/>
                    </a:lnTo>
                    <a:lnTo>
                      <a:pt x="67357" y="39717"/>
                    </a:lnTo>
                    <a:lnTo>
                      <a:pt x="67263" y="40377"/>
                    </a:lnTo>
                    <a:lnTo>
                      <a:pt x="66980" y="41226"/>
                    </a:lnTo>
                    <a:lnTo>
                      <a:pt x="66791" y="41509"/>
                    </a:lnTo>
                    <a:lnTo>
                      <a:pt x="66697" y="41603"/>
                    </a:lnTo>
                    <a:lnTo>
                      <a:pt x="66414" y="42075"/>
                    </a:lnTo>
                    <a:lnTo>
                      <a:pt x="65754" y="43962"/>
                    </a:lnTo>
                    <a:lnTo>
                      <a:pt x="64905" y="46132"/>
                    </a:lnTo>
                    <a:lnTo>
                      <a:pt x="64150" y="47547"/>
                    </a:lnTo>
                    <a:lnTo>
                      <a:pt x="63395" y="48867"/>
                    </a:lnTo>
                    <a:lnTo>
                      <a:pt x="62546" y="50094"/>
                    </a:lnTo>
                    <a:lnTo>
                      <a:pt x="61697" y="51320"/>
                    </a:lnTo>
                    <a:lnTo>
                      <a:pt x="60376" y="52452"/>
                    </a:lnTo>
                    <a:lnTo>
                      <a:pt x="59810" y="53112"/>
                    </a:lnTo>
                    <a:lnTo>
                      <a:pt x="59244" y="53773"/>
                    </a:lnTo>
                    <a:lnTo>
                      <a:pt x="59999" y="53301"/>
                    </a:lnTo>
                    <a:lnTo>
                      <a:pt x="59905" y="53490"/>
                    </a:lnTo>
                    <a:lnTo>
                      <a:pt x="58018" y="54999"/>
                    </a:lnTo>
                    <a:lnTo>
                      <a:pt x="57075" y="55660"/>
                    </a:lnTo>
                    <a:lnTo>
                      <a:pt x="56037" y="56226"/>
                    </a:lnTo>
                    <a:lnTo>
                      <a:pt x="57924" y="54716"/>
                    </a:lnTo>
                    <a:lnTo>
                      <a:pt x="58867" y="53867"/>
                    </a:lnTo>
                    <a:lnTo>
                      <a:pt x="59716" y="53018"/>
                    </a:lnTo>
                    <a:lnTo>
                      <a:pt x="58961" y="53679"/>
                    </a:lnTo>
                    <a:lnTo>
                      <a:pt x="58207" y="54245"/>
                    </a:lnTo>
                    <a:lnTo>
                      <a:pt x="56603" y="55282"/>
                    </a:lnTo>
                    <a:lnTo>
                      <a:pt x="54905" y="56226"/>
                    </a:lnTo>
                    <a:lnTo>
                      <a:pt x="53301" y="57263"/>
                    </a:lnTo>
                    <a:lnTo>
                      <a:pt x="52735" y="57452"/>
                    </a:lnTo>
                    <a:lnTo>
                      <a:pt x="51509" y="57924"/>
                    </a:lnTo>
                    <a:lnTo>
                      <a:pt x="47829" y="59527"/>
                    </a:lnTo>
                    <a:lnTo>
                      <a:pt x="43962" y="61226"/>
                    </a:lnTo>
                    <a:lnTo>
                      <a:pt x="42358" y="61886"/>
                    </a:lnTo>
                    <a:lnTo>
                      <a:pt x="41414" y="62169"/>
                    </a:lnTo>
                    <a:lnTo>
                      <a:pt x="39433" y="62452"/>
                    </a:lnTo>
                    <a:lnTo>
                      <a:pt x="37169" y="62641"/>
                    </a:lnTo>
                    <a:lnTo>
                      <a:pt x="33679" y="62829"/>
                    </a:lnTo>
                    <a:lnTo>
                      <a:pt x="31226" y="62924"/>
                    </a:lnTo>
                    <a:lnTo>
                      <a:pt x="29528" y="62924"/>
                    </a:lnTo>
                    <a:lnTo>
                      <a:pt x="28301" y="62735"/>
                    </a:lnTo>
                    <a:lnTo>
                      <a:pt x="27075" y="62546"/>
                    </a:lnTo>
                    <a:lnTo>
                      <a:pt x="25754" y="62263"/>
                    </a:lnTo>
                    <a:lnTo>
                      <a:pt x="24622" y="61886"/>
                    </a:lnTo>
                    <a:lnTo>
                      <a:pt x="23396" y="61414"/>
                    </a:lnTo>
                    <a:lnTo>
                      <a:pt x="21320" y="60565"/>
                    </a:lnTo>
                    <a:lnTo>
                      <a:pt x="21509" y="60754"/>
                    </a:lnTo>
                    <a:lnTo>
                      <a:pt x="21698" y="60848"/>
                    </a:lnTo>
                    <a:lnTo>
                      <a:pt x="22169" y="61131"/>
                    </a:lnTo>
                    <a:lnTo>
                      <a:pt x="21037" y="60659"/>
                    </a:lnTo>
                    <a:lnTo>
                      <a:pt x="19434" y="59905"/>
                    </a:lnTo>
                    <a:lnTo>
                      <a:pt x="15754" y="57924"/>
                    </a:lnTo>
                    <a:lnTo>
                      <a:pt x="12453" y="56037"/>
                    </a:lnTo>
                    <a:lnTo>
                      <a:pt x="11415" y="55377"/>
                    </a:lnTo>
                    <a:lnTo>
                      <a:pt x="11226" y="55188"/>
                    </a:lnTo>
                    <a:lnTo>
                      <a:pt x="11132" y="55094"/>
                    </a:lnTo>
                    <a:lnTo>
                      <a:pt x="10377" y="54433"/>
                    </a:lnTo>
                    <a:lnTo>
                      <a:pt x="9717" y="53679"/>
                    </a:lnTo>
                    <a:lnTo>
                      <a:pt x="9717" y="53962"/>
                    </a:lnTo>
                    <a:lnTo>
                      <a:pt x="9622" y="54150"/>
                    </a:lnTo>
                    <a:lnTo>
                      <a:pt x="9528" y="54245"/>
                    </a:lnTo>
                    <a:lnTo>
                      <a:pt x="9434" y="54245"/>
                    </a:lnTo>
                    <a:lnTo>
                      <a:pt x="9151" y="54056"/>
                    </a:lnTo>
                    <a:lnTo>
                      <a:pt x="8868" y="53679"/>
                    </a:lnTo>
                    <a:lnTo>
                      <a:pt x="8585" y="53301"/>
                    </a:lnTo>
                    <a:lnTo>
                      <a:pt x="8302" y="52829"/>
                    </a:lnTo>
                    <a:lnTo>
                      <a:pt x="8302" y="52546"/>
                    </a:lnTo>
                    <a:lnTo>
                      <a:pt x="8302" y="52452"/>
                    </a:lnTo>
                    <a:lnTo>
                      <a:pt x="8396" y="52452"/>
                    </a:lnTo>
                    <a:lnTo>
                      <a:pt x="7924" y="52263"/>
                    </a:lnTo>
                    <a:lnTo>
                      <a:pt x="7358" y="51886"/>
                    </a:lnTo>
                    <a:lnTo>
                      <a:pt x="6038" y="50660"/>
                    </a:lnTo>
                    <a:lnTo>
                      <a:pt x="5849" y="50377"/>
                    </a:lnTo>
                    <a:lnTo>
                      <a:pt x="5566" y="50094"/>
                    </a:lnTo>
                    <a:lnTo>
                      <a:pt x="5566" y="50188"/>
                    </a:lnTo>
                    <a:lnTo>
                      <a:pt x="4811" y="49339"/>
                    </a:lnTo>
                    <a:lnTo>
                      <a:pt x="4717" y="49150"/>
                    </a:lnTo>
                    <a:lnTo>
                      <a:pt x="5189" y="49433"/>
                    </a:lnTo>
                    <a:lnTo>
                      <a:pt x="5377" y="49528"/>
                    </a:lnTo>
                    <a:lnTo>
                      <a:pt x="5472" y="49716"/>
                    </a:lnTo>
                    <a:lnTo>
                      <a:pt x="5660" y="50094"/>
                    </a:lnTo>
                    <a:lnTo>
                      <a:pt x="5377" y="49056"/>
                    </a:lnTo>
                    <a:lnTo>
                      <a:pt x="5000" y="48113"/>
                    </a:lnTo>
                    <a:lnTo>
                      <a:pt x="4057" y="45660"/>
                    </a:lnTo>
                    <a:lnTo>
                      <a:pt x="3585" y="44150"/>
                    </a:lnTo>
                    <a:lnTo>
                      <a:pt x="3208" y="42358"/>
                    </a:lnTo>
                    <a:lnTo>
                      <a:pt x="3396" y="42547"/>
                    </a:lnTo>
                    <a:lnTo>
                      <a:pt x="3491" y="42452"/>
                    </a:lnTo>
                    <a:lnTo>
                      <a:pt x="3585" y="42547"/>
                    </a:lnTo>
                    <a:lnTo>
                      <a:pt x="3774" y="42641"/>
                    </a:lnTo>
                    <a:lnTo>
                      <a:pt x="3679" y="40849"/>
                    </a:lnTo>
                    <a:lnTo>
                      <a:pt x="3585" y="38962"/>
                    </a:lnTo>
                    <a:lnTo>
                      <a:pt x="3679" y="37169"/>
                    </a:lnTo>
                    <a:lnTo>
                      <a:pt x="3774" y="36320"/>
                    </a:lnTo>
                    <a:lnTo>
                      <a:pt x="4057" y="35566"/>
                    </a:lnTo>
                    <a:lnTo>
                      <a:pt x="4434" y="33585"/>
                    </a:lnTo>
                    <a:lnTo>
                      <a:pt x="4434" y="33962"/>
                    </a:lnTo>
                    <a:lnTo>
                      <a:pt x="4528" y="34245"/>
                    </a:lnTo>
                    <a:lnTo>
                      <a:pt x="4717" y="32264"/>
                    </a:lnTo>
                    <a:lnTo>
                      <a:pt x="5189" y="30283"/>
                    </a:lnTo>
                    <a:lnTo>
                      <a:pt x="5755" y="28302"/>
                    </a:lnTo>
                    <a:lnTo>
                      <a:pt x="6604" y="26321"/>
                    </a:lnTo>
                    <a:lnTo>
                      <a:pt x="7453" y="24340"/>
                    </a:lnTo>
                    <a:lnTo>
                      <a:pt x="8585" y="22547"/>
                    </a:lnTo>
                    <a:lnTo>
                      <a:pt x="9717" y="20755"/>
                    </a:lnTo>
                    <a:lnTo>
                      <a:pt x="10943" y="19245"/>
                    </a:lnTo>
                    <a:lnTo>
                      <a:pt x="10849" y="19057"/>
                    </a:lnTo>
                    <a:lnTo>
                      <a:pt x="10849" y="18868"/>
                    </a:lnTo>
                    <a:lnTo>
                      <a:pt x="11132" y="18396"/>
                    </a:lnTo>
                    <a:lnTo>
                      <a:pt x="11604" y="17830"/>
                    </a:lnTo>
                    <a:lnTo>
                      <a:pt x="12264" y="17076"/>
                    </a:lnTo>
                    <a:lnTo>
                      <a:pt x="14151" y="15472"/>
                    </a:lnTo>
                    <a:lnTo>
                      <a:pt x="16415" y="13585"/>
                    </a:lnTo>
                    <a:lnTo>
                      <a:pt x="18868" y="11793"/>
                    </a:lnTo>
                    <a:lnTo>
                      <a:pt x="21226" y="10095"/>
                    </a:lnTo>
                    <a:lnTo>
                      <a:pt x="23302" y="8868"/>
                    </a:lnTo>
                    <a:lnTo>
                      <a:pt x="24717" y="8113"/>
                    </a:lnTo>
                    <a:lnTo>
                      <a:pt x="24245" y="8491"/>
                    </a:lnTo>
                    <a:lnTo>
                      <a:pt x="23773" y="8774"/>
                    </a:lnTo>
                    <a:lnTo>
                      <a:pt x="24811" y="8208"/>
                    </a:lnTo>
                    <a:lnTo>
                      <a:pt x="25566" y="7830"/>
                    </a:lnTo>
                    <a:lnTo>
                      <a:pt x="27452" y="6981"/>
                    </a:lnTo>
                    <a:lnTo>
                      <a:pt x="27264" y="6981"/>
                    </a:lnTo>
                    <a:lnTo>
                      <a:pt x="26981" y="6887"/>
                    </a:lnTo>
                    <a:lnTo>
                      <a:pt x="27830" y="6604"/>
                    </a:lnTo>
                    <a:lnTo>
                      <a:pt x="29056" y="6132"/>
                    </a:lnTo>
                    <a:lnTo>
                      <a:pt x="28679" y="6415"/>
                    </a:lnTo>
                    <a:lnTo>
                      <a:pt x="29056" y="6510"/>
                    </a:lnTo>
                    <a:lnTo>
                      <a:pt x="28962" y="6698"/>
                    </a:lnTo>
                    <a:lnTo>
                      <a:pt x="30283" y="6227"/>
                    </a:lnTo>
                    <a:lnTo>
                      <a:pt x="31698" y="5755"/>
                    </a:lnTo>
                    <a:lnTo>
                      <a:pt x="33113" y="5378"/>
                    </a:lnTo>
                    <a:lnTo>
                      <a:pt x="33867" y="5189"/>
                    </a:lnTo>
                    <a:lnTo>
                      <a:pt x="34169" y="5151"/>
                    </a:lnTo>
                    <a:lnTo>
                      <a:pt x="34169" y="5151"/>
                    </a:lnTo>
                    <a:lnTo>
                      <a:pt x="34905" y="4906"/>
                    </a:lnTo>
                    <a:lnTo>
                      <a:pt x="35754" y="4812"/>
                    </a:lnTo>
                    <a:lnTo>
                      <a:pt x="36603" y="4812"/>
                    </a:lnTo>
                    <a:lnTo>
                      <a:pt x="37547" y="4717"/>
                    </a:lnTo>
                    <a:lnTo>
                      <a:pt x="37830" y="4717"/>
                    </a:lnTo>
                    <a:lnTo>
                      <a:pt x="38396" y="4529"/>
                    </a:lnTo>
                    <a:lnTo>
                      <a:pt x="38867" y="4340"/>
                    </a:lnTo>
                    <a:lnTo>
                      <a:pt x="38867" y="4623"/>
                    </a:lnTo>
                    <a:lnTo>
                      <a:pt x="42735" y="4340"/>
                    </a:lnTo>
                    <a:lnTo>
                      <a:pt x="43207" y="4529"/>
                    </a:lnTo>
                    <a:lnTo>
                      <a:pt x="43018" y="4529"/>
                    </a:lnTo>
                    <a:lnTo>
                      <a:pt x="43867" y="4623"/>
                    </a:lnTo>
                    <a:lnTo>
                      <a:pt x="44811" y="4434"/>
                    </a:lnTo>
                    <a:lnTo>
                      <a:pt x="45094" y="4717"/>
                    </a:lnTo>
                    <a:lnTo>
                      <a:pt x="45754" y="4906"/>
                    </a:lnTo>
                    <a:lnTo>
                      <a:pt x="47546" y="5189"/>
                    </a:lnTo>
                    <a:lnTo>
                      <a:pt x="49622" y="5566"/>
                    </a:lnTo>
                    <a:lnTo>
                      <a:pt x="51131" y="5849"/>
                    </a:lnTo>
                    <a:lnTo>
                      <a:pt x="51131" y="5849"/>
                    </a:lnTo>
                    <a:lnTo>
                      <a:pt x="49244" y="5095"/>
                    </a:lnTo>
                    <a:lnTo>
                      <a:pt x="46886" y="4529"/>
                    </a:lnTo>
                    <a:lnTo>
                      <a:pt x="44433" y="3963"/>
                    </a:lnTo>
                    <a:lnTo>
                      <a:pt x="41980" y="3491"/>
                    </a:lnTo>
                    <a:lnTo>
                      <a:pt x="39528" y="3302"/>
                    </a:lnTo>
                    <a:lnTo>
                      <a:pt x="37358" y="3208"/>
                    </a:lnTo>
                    <a:lnTo>
                      <a:pt x="36415" y="3208"/>
                    </a:lnTo>
                    <a:lnTo>
                      <a:pt x="35565" y="3302"/>
                    </a:lnTo>
                    <a:lnTo>
                      <a:pt x="34811" y="3491"/>
                    </a:lnTo>
                    <a:lnTo>
                      <a:pt x="34150" y="3680"/>
                    </a:lnTo>
                    <a:lnTo>
                      <a:pt x="33490" y="3585"/>
                    </a:lnTo>
                    <a:lnTo>
                      <a:pt x="32830" y="3491"/>
                    </a:lnTo>
                    <a:lnTo>
                      <a:pt x="31509" y="3585"/>
                    </a:lnTo>
                    <a:lnTo>
                      <a:pt x="30000" y="3868"/>
                    </a:lnTo>
                    <a:lnTo>
                      <a:pt x="28490" y="4246"/>
                    </a:lnTo>
                    <a:lnTo>
                      <a:pt x="26981" y="4812"/>
                    </a:lnTo>
                    <a:lnTo>
                      <a:pt x="25471" y="5472"/>
                    </a:lnTo>
                    <a:lnTo>
                      <a:pt x="23868" y="6321"/>
                    </a:lnTo>
                    <a:lnTo>
                      <a:pt x="22358" y="7170"/>
                    </a:lnTo>
                    <a:lnTo>
                      <a:pt x="20849" y="8113"/>
                    </a:lnTo>
                    <a:lnTo>
                      <a:pt x="19339" y="9151"/>
                    </a:lnTo>
                    <a:lnTo>
                      <a:pt x="17924" y="10283"/>
                    </a:lnTo>
                    <a:lnTo>
                      <a:pt x="16604" y="11321"/>
                    </a:lnTo>
                    <a:lnTo>
                      <a:pt x="14056" y="13491"/>
                    </a:lnTo>
                    <a:lnTo>
                      <a:pt x="12075" y="15472"/>
                    </a:lnTo>
                    <a:lnTo>
                      <a:pt x="9717" y="18491"/>
                    </a:lnTo>
                    <a:lnTo>
                      <a:pt x="10000" y="17830"/>
                    </a:lnTo>
                    <a:lnTo>
                      <a:pt x="10377" y="17264"/>
                    </a:lnTo>
                    <a:lnTo>
                      <a:pt x="9717" y="18113"/>
                    </a:lnTo>
                    <a:lnTo>
                      <a:pt x="9056" y="19057"/>
                    </a:lnTo>
                    <a:lnTo>
                      <a:pt x="9151" y="19245"/>
                    </a:lnTo>
                    <a:lnTo>
                      <a:pt x="8396" y="20189"/>
                    </a:lnTo>
                    <a:lnTo>
                      <a:pt x="9151" y="18774"/>
                    </a:lnTo>
                    <a:lnTo>
                      <a:pt x="8019" y="20377"/>
                    </a:lnTo>
                    <a:lnTo>
                      <a:pt x="7075" y="22075"/>
                    </a:lnTo>
                    <a:lnTo>
                      <a:pt x="6226" y="23868"/>
                    </a:lnTo>
                    <a:lnTo>
                      <a:pt x="5472" y="25755"/>
                    </a:lnTo>
                    <a:lnTo>
                      <a:pt x="4151" y="29434"/>
                    </a:lnTo>
                    <a:lnTo>
                      <a:pt x="2924" y="32924"/>
                    </a:lnTo>
                    <a:lnTo>
                      <a:pt x="3019" y="33113"/>
                    </a:lnTo>
                    <a:lnTo>
                      <a:pt x="2924" y="33773"/>
                    </a:lnTo>
                    <a:lnTo>
                      <a:pt x="2453" y="36509"/>
                    </a:lnTo>
                    <a:lnTo>
                      <a:pt x="1981" y="39434"/>
                    </a:lnTo>
                    <a:lnTo>
                      <a:pt x="1981" y="39528"/>
                    </a:lnTo>
                    <a:lnTo>
                      <a:pt x="1981" y="39905"/>
                    </a:lnTo>
                    <a:lnTo>
                      <a:pt x="1792" y="41415"/>
                    </a:lnTo>
                    <a:lnTo>
                      <a:pt x="1698" y="42358"/>
                    </a:lnTo>
                    <a:lnTo>
                      <a:pt x="1698" y="43301"/>
                    </a:lnTo>
                    <a:lnTo>
                      <a:pt x="1792" y="44245"/>
                    </a:lnTo>
                    <a:lnTo>
                      <a:pt x="1887" y="44999"/>
                    </a:lnTo>
                    <a:lnTo>
                      <a:pt x="2170" y="46603"/>
                    </a:lnTo>
                    <a:lnTo>
                      <a:pt x="2170" y="46603"/>
                    </a:lnTo>
                    <a:lnTo>
                      <a:pt x="1887" y="46415"/>
                    </a:lnTo>
                    <a:lnTo>
                      <a:pt x="1792" y="46320"/>
                    </a:lnTo>
                    <a:lnTo>
                      <a:pt x="1792" y="46509"/>
                    </a:lnTo>
                    <a:lnTo>
                      <a:pt x="1981" y="46981"/>
                    </a:lnTo>
                    <a:lnTo>
                      <a:pt x="1415" y="46132"/>
                    </a:lnTo>
                    <a:lnTo>
                      <a:pt x="1509" y="46509"/>
                    </a:lnTo>
                    <a:lnTo>
                      <a:pt x="1321" y="46981"/>
                    </a:lnTo>
                    <a:lnTo>
                      <a:pt x="472" y="45471"/>
                    </a:lnTo>
                    <a:lnTo>
                      <a:pt x="377" y="45565"/>
                    </a:lnTo>
                    <a:lnTo>
                      <a:pt x="283" y="45660"/>
                    </a:lnTo>
                    <a:lnTo>
                      <a:pt x="189" y="45660"/>
                    </a:lnTo>
                    <a:lnTo>
                      <a:pt x="0" y="45565"/>
                    </a:lnTo>
                    <a:lnTo>
                      <a:pt x="0" y="45565"/>
                    </a:lnTo>
                    <a:lnTo>
                      <a:pt x="1038" y="47924"/>
                    </a:lnTo>
                    <a:lnTo>
                      <a:pt x="2264" y="50282"/>
                    </a:lnTo>
                    <a:lnTo>
                      <a:pt x="2075" y="49905"/>
                    </a:lnTo>
                    <a:lnTo>
                      <a:pt x="2170" y="49528"/>
                    </a:lnTo>
                    <a:lnTo>
                      <a:pt x="2736" y="50188"/>
                    </a:lnTo>
                    <a:lnTo>
                      <a:pt x="3208" y="50660"/>
                    </a:lnTo>
                    <a:lnTo>
                      <a:pt x="3396" y="50943"/>
                    </a:lnTo>
                    <a:lnTo>
                      <a:pt x="3396" y="51037"/>
                    </a:lnTo>
                    <a:lnTo>
                      <a:pt x="3302" y="50943"/>
                    </a:lnTo>
                    <a:lnTo>
                      <a:pt x="3302" y="50943"/>
                    </a:lnTo>
                    <a:lnTo>
                      <a:pt x="3585" y="51320"/>
                    </a:lnTo>
                    <a:lnTo>
                      <a:pt x="4623" y="53207"/>
                    </a:lnTo>
                    <a:lnTo>
                      <a:pt x="5755" y="55094"/>
                    </a:lnTo>
                    <a:lnTo>
                      <a:pt x="7075" y="56886"/>
                    </a:lnTo>
                    <a:lnTo>
                      <a:pt x="8585" y="58490"/>
                    </a:lnTo>
                    <a:lnTo>
                      <a:pt x="10189" y="59999"/>
                    </a:lnTo>
                    <a:lnTo>
                      <a:pt x="11792" y="61414"/>
                    </a:lnTo>
                    <a:lnTo>
                      <a:pt x="13585" y="62735"/>
                    </a:lnTo>
                    <a:lnTo>
                      <a:pt x="15471" y="63867"/>
                    </a:lnTo>
                    <a:lnTo>
                      <a:pt x="17641" y="64905"/>
                    </a:lnTo>
                    <a:lnTo>
                      <a:pt x="20000" y="65942"/>
                    </a:lnTo>
                    <a:lnTo>
                      <a:pt x="22358" y="66697"/>
                    </a:lnTo>
                    <a:lnTo>
                      <a:pt x="24811" y="67263"/>
                    </a:lnTo>
                    <a:lnTo>
                      <a:pt x="27264" y="67735"/>
                    </a:lnTo>
                    <a:lnTo>
                      <a:pt x="29811" y="68018"/>
                    </a:lnTo>
                    <a:lnTo>
                      <a:pt x="32264" y="68206"/>
                    </a:lnTo>
                    <a:lnTo>
                      <a:pt x="34811" y="68112"/>
                    </a:lnTo>
                    <a:lnTo>
                      <a:pt x="36981" y="67829"/>
                    </a:lnTo>
                    <a:lnTo>
                      <a:pt x="40471" y="67263"/>
                    </a:lnTo>
                    <a:lnTo>
                      <a:pt x="44056" y="66508"/>
                    </a:lnTo>
                    <a:lnTo>
                      <a:pt x="45565" y="66131"/>
                    </a:lnTo>
                    <a:lnTo>
                      <a:pt x="46509" y="65848"/>
                    </a:lnTo>
                    <a:lnTo>
                      <a:pt x="46509" y="65942"/>
                    </a:lnTo>
                    <a:lnTo>
                      <a:pt x="48018" y="65376"/>
                    </a:lnTo>
                    <a:lnTo>
                      <a:pt x="49527" y="64622"/>
                    </a:lnTo>
                    <a:lnTo>
                      <a:pt x="48867" y="64810"/>
                    </a:lnTo>
                    <a:lnTo>
                      <a:pt x="50754" y="63773"/>
                    </a:lnTo>
                    <a:lnTo>
                      <a:pt x="52546" y="62641"/>
                    </a:lnTo>
                    <a:lnTo>
                      <a:pt x="54244" y="61320"/>
                    </a:lnTo>
                    <a:lnTo>
                      <a:pt x="56037" y="59810"/>
                    </a:lnTo>
                    <a:lnTo>
                      <a:pt x="55282" y="60659"/>
                    </a:lnTo>
                    <a:lnTo>
                      <a:pt x="57263" y="59056"/>
                    </a:lnTo>
                    <a:lnTo>
                      <a:pt x="58112" y="58395"/>
                    </a:lnTo>
                    <a:lnTo>
                      <a:pt x="58207" y="58301"/>
                    </a:lnTo>
                    <a:lnTo>
                      <a:pt x="58112" y="58301"/>
                    </a:lnTo>
                    <a:lnTo>
                      <a:pt x="58584" y="57924"/>
                    </a:lnTo>
                    <a:lnTo>
                      <a:pt x="59056" y="57546"/>
                    </a:lnTo>
                    <a:lnTo>
                      <a:pt x="59999" y="56414"/>
                    </a:lnTo>
                    <a:lnTo>
                      <a:pt x="61414" y="55188"/>
                    </a:lnTo>
                    <a:lnTo>
                      <a:pt x="61414" y="55188"/>
                    </a:lnTo>
                    <a:lnTo>
                      <a:pt x="61131" y="55282"/>
                    </a:lnTo>
                    <a:lnTo>
                      <a:pt x="61508" y="54811"/>
                    </a:lnTo>
                    <a:lnTo>
                      <a:pt x="62735" y="53867"/>
                    </a:lnTo>
                    <a:lnTo>
                      <a:pt x="63867" y="52735"/>
                    </a:lnTo>
                    <a:lnTo>
                      <a:pt x="66131" y="50471"/>
                    </a:lnTo>
                    <a:lnTo>
                      <a:pt x="66131" y="50565"/>
                    </a:lnTo>
                    <a:lnTo>
                      <a:pt x="66320" y="50660"/>
                    </a:lnTo>
                    <a:lnTo>
                      <a:pt x="66414" y="50660"/>
                    </a:lnTo>
                    <a:lnTo>
                      <a:pt x="66603" y="50565"/>
                    </a:lnTo>
                    <a:lnTo>
                      <a:pt x="66603" y="50754"/>
                    </a:lnTo>
                    <a:lnTo>
                      <a:pt x="66508" y="50943"/>
                    </a:lnTo>
                    <a:lnTo>
                      <a:pt x="65848" y="51603"/>
                    </a:lnTo>
                    <a:lnTo>
                      <a:pt x="64999" y="52546"/>
                    </a:lnTo>
                    <a:lnTo>
                      <a:pt x="65376" y="52358"/>
                    </a:lnTo>
                    <a:lnTo>
                      <a:pt x="65848" y="52075"/>
                    </a:lnTo>
                    <a:lnTo>
                      <a:pt x="66697" y="51320"/>
                    </a:lnTo>
                    <a:lnTo>
                      <a:pt x="67546" y="50282"/>
                    </a:lnTo>
                    <a:lnTo>
                      <a:pt x="68301" y="49056"/>
                    </a:lnTo>
                    <a:lnTo>
                      <a:pt x="69055" y="47830"/>
                    </a:lnTo>
                    <a:lnTo>
                      <a:pt x="69716" y="46603"/>
                    </a:lnTo>
                    <a:lnTo>
                      <a:pt x="70565" y="44811"/>
                    </a:lnTo>
                    <a:lnTo>
                      <a:pt x="70282" y="45094"/>
                    </a:lnTo>
                    <a:lnTo>
                      <a:pt x="70942" y="43490"/>
                    </a:lnTo>
                    <a:lnTo>
                      <a:pt x="71037" y="43396"/>
                    </a:lnTo>
                    <a:lnTo>
                      <a:pt x="71697" y="41320"/>
                    </a:lnTo>
                    <a:lnTo>
                      <a:pt x="72263" y="39245"/>
                    </a:lnTo>
                    <a:lnTo>
                      <a:pt x="72640" y="37358"/>
                    </a:lnTo>
                    <a:lnTo>
                      <a:pt x="72923" y="35849"/>
                    </a:lnTo>
                    <a:lnTo>
                      <a:pt x="72829" y="36226"/>
                    </a:lnTo>
                    <a:lnTo>
                      <a:pt x="72735" y="36698"/>
                    </a:lnTo>
                    <a:lnTo>
                      <a:pt x="72452" y="36981"/>
                    </a:lnTo>
                    <a:lnTo>
                      <a:pt x="72169" y="37358"/>
                    </a:lnTo>
                    <a:lnTo>
                      <a:pt x="72263" y="36981"/>
                    </a:lnTo>
                    <a:lnTo>
                      <a:pt x="72452" y="36415"/>
                    </a:lnTo>
                    <a:lnTo>
                      <a:pt x="72452" y="35849"/>
                    </a:lnTo>
                    <a:lnTo>
                      <a:pt x="72357" y="35660"/>
                    </a:lnTo>
                    <a:lnTo>
                      <a:pt x="72263" y="35471"/>
                    </a:lnTo>
                    <a:lnTo>
                      <a:pt x="72640" y="33868"/>
                    </a:lnTo>
                    <a:lnTo>
                      <a:pt x="72735" y="33113"/>
                    </a:lnTo>
                    <a:lnTo>
                      <a:pt x="72735" y="32358"/>
                    </a:lnTo>
                    <a:lnTo>
                      <a:pt x="72923" y="33207"/>
                    </a:lnTo>
                    <a:lnTo>
                      <a:pt x="73018" y="34151"/>
                    </a:lnTo>
                    <a:lnTo>
                      <a:pt x="72923" y="32358"/>
                    </a:lnTo>
                    <a:lnTo>
                      <a:pt x="72923" y="31792"/>
                    </a:lnTo>
                    <a:lnTo>
                      <a:pt x="73112" y="30754"/>
                    </a:lnTo>
                    <a:lnTo>
                      <a:pt x="72829" y="31604"/>
                    </a:lnTo>
                    <a:lnTo>
                      <a:pt x="72735" y="30283"/>
                    </a:lnTo>
                    <a:lnTo>
                      <a:pt x="72546" y="28868"/>
                    </a:lnTo>
                    <a:lnTo>
                      <a:pt x="72357" y="27641"/>
                    </a:lnTo>
                    <a:lnTo>
                      <a:pt x="71980" y="26038"/>
                    </a:lnTo>
                    <a:lnTo>
                      <a:pt x="71414" y="24151"/>
                    </a:lnTo>
                    <a:lnTo>
                      <a:pt x="70754" y="22170"/>
                    </a:lnTo>
                    <a:lnTo>
                      <a:pt x="69905" y="20000"/>
                    </a:lnTo>
                    <a:lnTo>
                      <a:pt x="68867" y="18019"/>
                    </a:lnTo>
                    <a:lnTo>
                      <a:pt x="68301" y="16981"/>
                    </a:lnTo>
                    <a:lnTo>
                      <a:pt x="67735" y="16132"/>
                    </a:lnTo>
                    <a:lnTo>
                      <a:pt x="67074" y="15283"/>
                    </a:lnTo>
                    <a:lnTo>
                      <a:pt x="66414" y="14434"/>
                    </a:lnTo>
                    <a:lnTo>
                      <a:pt x="66508" y="14623"/>
                    </a:lnTo>
                    <a:lnTo>
                      <a:pt x="66414" y="14906"/>
                    </a:lnTo>
                    <a:lnTo>
                      <a:pt x="65754" y="14057"/>
                    </a:lnTo>
                    <a:lnTo>
                      <a:pt x="65093" y="13113"/>
                    </a:lnTo>
                    <a:lnTo>
                      <a:pt x="64537" y="12278"/>
                    </a:lnTo>
                    <a:lnTo>
                      <a:pt x="62924" y="10755"/>
                    </a:lnTo>
                    <a:lnTo>
                      <a:pt x="63018" y="10755"/>
                    </a:lnTo>
                    <a:lnTo>
                      <a:pt x="63018" y="10661"/>
                    </a:lnTo>
                    <a:lnTo>
                      <a:pt x="62924" y="10472"/>
                    </a:lnTo>
                    <a:lnTo>
                      <a:pt x="62263" y="9717"/>
                    </a:lnTo>
                    <a:lnTo>
                      <a:pt x="60376" y="7830"/>
                    </a:lnTo>
                    <a:lnTo>
                      <a:pt x="60754" y="8396"/>
                    </a:lnTo>
                    <a:lnTo>
                      <a:pt x="61131" y="8774"/>
                    </a:lnTo>
                    <a:lnTo>
                      <a:pt x="60376" y="8396"/>
                    </a:lnTo>
                    <a:lnTo>
                      <a:pt x="59716" y="7925"/>
                    </a:lnTo>
                    <a:lnTo>
                      <a:pt x="59087" y="7476"/>
                    </a:lnTo>
                    <a:lnTo>
                      <a:pt x="59810" y="8302"/>
                    </a:lnTo>
                    <a:lnTo>
                      <a:pt x="58678" y="7642"/>
                    </a:lnTo>
                    <a:lnTo>
                      <a:pt x="57641" y="6981"/>
                    </a:lnTo>
                    <a:lnTo>
                      <a:pt x="55471" y="5472"/>
                    </a:lnTo>
                    <a:lnTo>
                      <a:pt x="53301" y="4057"/>
                    </a:lnTo>
                    <a:lnTo>
                      <a:pt x="52169" y="3397"/>
                    </a:lnTo>
                    <a:lnTo>
                      <a:pt x="51037" y="2831"/>
                    </a:lnTo>
                    <a:lnTo>
                      <a:pt x="52075" y="2831"/>
                    </a:lnTo>
                    <a:lnTo>
                      <a:pt x="50660" y="1982"/>
                    </a:lnTo>
                    <a:lnTo>
                      <a:pt x="49811" y="1604"/>
                    </a:lnTo>
                    <a:lnTo>
                      <a:pt x="48867" y="1227"/>
                    </a:lnTo>
                    <a:lnTo>
                      <a:pt x="48018" y="849"/>
                    </a:lnTo>
                    <a:lnTo>
                      <a:pt x="47075" y="661"/>
                    </a:lnTo>
                    <a:lnTo>
                      <a:pt x="46226" y="566"/>
                    </a:lnTo>
                    <a:lnTo>
                      <a:pt x="45471" y="661"/>
                    </a:lnTo>
                    <a:lnTo>
                      <a:pt x="46226" y="849"/>
                    </a:lnTo>
                    <a:lnTo>
                      <a:pt x="46866" y="1215"/>
                    </a:lnTo>
                    <a:lnTo>
                      <a:pt x="46980" y="1227"/>
                    </a:lnTo>
                    <a:lnTo>
                      <a:pt x="47452" y="1416"/>
                    </a:lnTo>
                    <a:lnTo>
                      <a:pt x="47924" y="1510"/>
                    </a:lnTo>
                    <a:lnTo>
                      <a:pt x="47358" y="1321"/>
                    </a:lnTo>
                    <a:lnTo>
                      <a:pt x="46886" y="944"/>
                    </a:lnTo>
                    <a:lnTo>
                      <a:pt x="47829" y="1227"/>
                    </a:lnTo>
                    <a:lnTo>
                      <a:pt x="48773" y="1604"/>
                    </a:lnTo>
                    <a:lnTo>
                      <a:pt x="49622" y="2076"/>
                    </a:lnTo>
                    <a:lnTo>
                      <a:pt x="50377" y="2642"/>
                    </a:lnTo>
                    <a:lnTo>
                      <a:pt x="50377" y="2642"/>
                    </a:lnTo>
                    <a:lnTo>
                      <a:pt x="49622" y="2265"/>
                    </a:lnTo>
                    <a:lnTo>
                      <a:pt x="48584" y="1887"/>
                    </a:lnTo>
                    <a:lnTo>
                      <a:pt x="47358" y="1510"/>
                    </a:lnTo>
                    <a:lnTo>
                      <a:pt x="46037" y="1132"/>
                    </a:lnTo>
                    <a:lnTo>
                      <a:pt x="46809" y="1210"/>
                    </a:lnTo>
                    <a:lnTo>
                      <a:pt x="44339" y="661"/>
                    </a:lnTo>
                    <a:lnTo>
                      <a:pt x="44716" y="755"/>
                    </a:lnTo>
                    <a:lnTo>
                      <a:pt x="43113" y="472"/>
                    </a:lnTo>
                    <a:lnTo>
                      <a:pt x="41603" y="283"/>
                    </a:lnTo>
                    <a:lnTo>
                      <a:pt x="40282" y="95"/>
                    </a:lnTo>
                    <a:lnTo>
                      <a:pt x="3915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oogle Shape;330;p37">
            <a:extLst>
              <a:ext uri="{FF2B5EF4-FFF2-40B4-BE49-F238E27FC236}">
                <a16:creationId xmlns:a16="http://schemas.microsoft.com/office/drawing/2014/main" id="{37697116-D9B8-427B-A2CC-8EB48D64CD0C}"/>
              </a:ext>
            </a:extLst>
          </p:cNvPr>
          <p:cNvGrpSpPr/>
          <p:nvPr/>
        </p:nvGrpSpPr>
        <p:grpSpPr>
          <a:xfrm rot="19733349">
            <a:off x="4182011" y="2478939"/>
            <a:ext cx="799177" cy="317070"/>
            <a:chOff x="271125" y="812725"/>
            <a:chExt cx="766525" cy="221725"/>
          </a:xfrm>
        </p:grpSpPr>
        <p:sp>
          <p:nvSpPr>
            <p:cNvPr id="9" name="Google Shape;331;p37">
              <a:extLst>
                <a:ext uri="{FF2B5EF4-FFF2-40B4-BE49-F238E27FC236}">
                  <a16:creationId xmlns:a16="http://schemas.microsoft.com/office/drawing/2014/main" id="{E3A6D5A1-2AC0-4795-9326-14C6F01A569C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2;p37">
              <a:extLst>
                <a:ext uri="{FF2B5EF4-FFF2-40B4-BE49-F238E27FC236}">
                  <a16:creationId xmlns:a16="http://schemas.microsoft.com/office/drawing/2014/main" id="{786E6E4D-29F2-48BA-84F4-1A8767A60902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30;p37">
            <a:extLst>
              <a:ext uri="{FF2B5EF4-FFF2-40B4-BE49-F238E27FC236}">
                <a16:creationId xmlns:a16="http://schemas.microsoft.com/office/drawing/2014/main" id="{0EC245F3-AF3B-4A7E-944F-1BA51DBF0C65}"/>
              </a:ext>
            </a:extLst>
          </p:cNvPr>
          <p:cNvGrpSpPr/>
          <p:nvPr/>
        </p:nvGrpSpPr>
        <p:grpSpPr>
          <a:xfrm rot="1470680" flipV="1">
            <a:off x="4258871" y="3533979"/>
            <a:ext cx="826717" cy="357513"/>
            <a:chOff x="271125" y="812725"/>
            <a:chExt cx="766525" cy="221725"/>
          </a:xfrm>
        </p:grpSpPr>
        <p:sp>
          <p:nvSpPr>
            <p:cNvPr id="12" name="Google Shape;331;p37">
              <a:extLst>
                <a:ext uri="{FF2B5EF4-FFF2-40B4-BE49-F238E27FC236}">
                  <a16:creationId xmlns:a16="http://schemas.microsoft.com/office/drawing/2014/main" id="{B34C0569-AA19-464F-8D05-F31CA256392E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2;p37">
              <a:extLst>
                <a:ext uri="{FF2B5EF4-FFF2-40B4-BE49-F238E27FC236}">
                  <a16:creationId xmlns:a16="http://schemas.microsoft.com/office/drawing/2014/main" id="{5519D472-E092-4238-B1EF-A8FF6A9388A0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9110A1-BBF1-486C-83B4-BC7001114293}"/>
              </a:ext>
            </a:extLst>
          </p:cNvPr>
          <p:cNvSpPr txBox="1"/>
          <p:nvPr/>
        </p:nvSpPr>
        <p:spPr>
          <a:xfrm rot="19463261">
            <a:off x="4264332" y="2402268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2B188E-3528-4834-8ED2-B8F9C5E963B9}"/>
              </a:ext>
            </a:extLst>
          </p:cNvPr>
          <p:cNvSpPr txBox="1"/>
          <p:nvPr/>
        </p:nvSpPr>
        <p:spPr>
          <a:xfrm rot="1828111">
            <a:off x="4254814" y="36269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Walter Turncoat" panose="020B060402020202020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Google Shape;175;p23">
                <a:extLst>
                  <a:ext uri="{FF2B5EF4-FFF2-40B4-BE49-F238E27FC236}">
                    <a16:creationId xmlns:a16="http://schemas.microsoft.com/office/drawing/2014/main" id="{B85EF6C8-8EFB-4A29-82C4-7843EBB1DD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0340879"/>
                  </p:ext>
                </p:extLst>
              </p:nvPr>
            </p:nvGraphicFramePr>
            <p:xfrm>
              <a:off x="5360571" y="1726097"/>
              <a:ext cx="3403600" cy="137160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s-ES" sz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200" dirty="0">
                            <a:solidFill>
                              <a:schemeClr val="bg1"/>
                            </a:solidFill>
                            <a:latin typeface="Walter Turncoat" panose="020B0604020202020204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1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Google Shape;175;p23">
                <a:extLst>
                  <a:ext uri="{FF2B5EF4-FFF2-40B4-BE49-F238E27FC236}">
                    <a16:creationId xmlns:a16="http://schemas.microsoft.com/office/drawing/2014/main" id="{B85EF6C8-8EFB-4A29-82C4-7843EBB1DD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10340879"/>
                  </p:ext>
                </p:extLst>
              </p:nvPr>
            </p:nvGraphicFramePr>
            <p:xfrm>
              <a:off x="5360571" y="1726097"/>
              <a:ext cx="3403600" cy="1371600"/>
            </p:xfrm>
            <a:graphic>
              <a:graphicData uri="http://schemas.openxmlformats.org/drawingml/2006/table">
                <a:tbl>
                  <a:tblPr>
                    <a:noFill/>
                    <a:tableStyleId>{8D63FFD4-E672-449D-8B61-4412C689D597}</a:tableStyleId>
                  </a:tblPr>
                  <a:tblGrid>
                    <a:gridCol w="680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3279907413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794607649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0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I \ J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105357" t="-15556" r="-310714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07207" t="-15556" r="-213514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304464" t="-15556" r="-111607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Clase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65557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0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X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417476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1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08984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2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937686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Fila 3</a:t>
                          </a:r>
                        </a:p>
                      </a:txBody>
                      <a:tcPr>
                        <a:lnL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200" dirty="0">
                              <a:solidFill>
                                <a:schemeClr val="bg1"/>
                              </a:solidFill>
                              <a:latin typeface="Walter Turncoat" panose="020B0604020202020204" charset="0"/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76200" cap="flat" cmpd="sng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08512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Google Shape;175;p23">
            <a:extLst>
              <a:ext uri="{FF2B5EF4-FFF2-40B4-BE49-F238E27FC236}">
                <a16:creationId xmlns:a16="http://schemas.microsoft.com/office/drawing/2014/main" id="{02EBA789-F45D-40E1-8A34-C43A1A89C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448335"/>
              </p:ext>
            </p:extLst>
          </p:nvPr>
        </p:nvGraphicFramePr>
        <p:xfrm>
          <a:off x="5360571" y="3440912"/>
          <a:ext cx="1361440" cy="1371600"/>
        </p:xfrm>
        <a:graphic>
          <a:graphicData uri="http://schemas.openxmlformats.org/drawingml/2006/table">
            <a:tbl>
              <a:tblPr>
                <a:noFill/>
                <a:tableStyleId>{8D63FFD4-E672-449D-8B61-4412C689D597}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682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I \ J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Clase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55742"/>
                  </a:ext>
                </a:extLst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Fila 0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174763"/>
                  </a:ext>
                </a:extLst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Fila 1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898481"/>
                  </a:ext>
                </a:extLst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Fila 2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76869"/>
                  </a:ext>
                </a:extLst>
              </a:tr>
              <a:tr h="274179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Fila 3</a:t>
                      </a:r>
                    </a:p>
                  </a:txBody>
                  <a:tcPr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1"/>
                          </a:solidFill>
                          <a:latin typeface="Walter Turncoat" panose="020B0604020202020204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851235"/>
                  </a:ext>
                </a:extLst>
              </a:tr>
            </a:tbl>
          </a:graphicData>
        </a:graphic>
      </p:graphicFrame>
      <p:sp>
        <p:nvSpPr>
          <p:cNvPr id="21" name="Google Shape;335;p37">
            <a:extLst>
              <a:ext uri="{FF2B5EF4-FFF2-40B4-BE49-F238E27FC236}">
                <a16:creationId xmlns:a16="http://schemas.microsoft.com/office/drawing/2014/main" id="{57E24528-F6A0-42BD-8B88-AC05FAD1D7A7}"/>
              </a:ext>
            </a:extLst>
          </p:cNvPr>
          <p:cNvSpPr/>
          <p:nvPr/>
        </p:nvSpPr>
        <p:spPr>
          <a:xfrm>
            <a:off x="7725161" y="3856073"/>
            <a:ext cx="1140808" cy="601327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/>
                </a:solidFill>
              </a:rPr>
              <a:t>Dev </a:t>
            </a:r>
            <a:r>
              <a:rPr lang="es-ES" dirty="0">
                <a:solidFill>
                  <a:srgbClr val="FF0000"/>
                </a:solidFill>
              </a:rPr>
              <a:t>NULL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22" name="Google Shape;330;p37">
            <a:extLst>
              <a:ext uri="{FF2B5EF4-FFF2-40B4-BE49-F238E27FC236}">
                <a16:creationId xmlns:a16="http://schemas.microsoft.com/office/drawing/2014/main" id="{3F68808F-2E0D-497B-A7C8-B173F8848EFE}"/>
              </a:ext>
            </a:extLst>
          </p:cNvPr>
          <p:cNvGrpSpPr/>
          <p:nvPr/>
        </p:nvGrpSpPr>
        <p:grpSpPr>
          <a:xfrm>
            <a:off x="6782385" y="3972640"/>
            <a:ext cx="758960" cy="308143"/>
            <a:chOff x="271125" y="812725"/>
            <a:chExt cx="766525" cy="221725"/>
          </a:xfrm>
        </p:grpSpPr>
        <p:sp>
          <p:nvSpPr>
            <p:cNvPr id="23" name="Google Shape;331;p37">
              <a:extLst>
                <a:ext uri="{FF2B5EF4-FFF2-40B4-BE49-F238E27FC236}">
                  <a16:creationId xmlns:a16="http://schemas.microsoft.com/office/drawing/2014/main" id="{BD7F1480-5F22-4865-863B-657DBDCE9B17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2;p37">
              <a:extLst>
                <a:ext uri="{FF2B5EF4-FFF2-40B4-BE49-F238E27FC236}">
                  <a16:creationId xmlns:a16="http://schemas.microsoft.com/office/drawing/2014/main" id="{6833F760-E2B0-4B29-B7D5-FD1EA33A7338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24;p37">
            <a:extLst>
              <a:ext uri="{FF2B5EF4-FFF2-40B4-BE49-F238E27FC236}">
                <a16:creationId xmlns:a16="http://schemas.microsoft.com/office/drawing/2014/main" id="{9FB7F7A5-2C79-44FC-AEAB-95CE22CC5980}"/>
              </a:ext>
            </a:extLst>
          </p:cNvPr>
          <p:cNvGrpSpPr/>
          <p:nvPr/>
        </p:nvGrpSpPr>
        <p:grpSpPr>
          <a:xfrm rot="2179786" flipH="1">
            <a:off x="1114949" y="4224219"/>
            <a:ext cx="818705" cy="510913"/>
            <a:chOff x="238125" y="1918825"/>
            <a:chExt cx="1042450" cy="660400"/>
          </a:xfrm>
        </p:grpSpPr>
        <p:sp>
          <p:nvSpPr>
            <p:cNvPr id="32" name="Google Shape;325;p37">
              <a:extLst>
                <a:ext uri="{FF2B5EF4-FFF2-40B4-BE49-F238E27FC236}">
                  <a16:creationId xmlns:a16="http://schemas.microsoft.com/office/drawing/2014/main" id="{CA1B07D9-434C-4B16-B397-D72AA7869824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6;p37">
              <a:extLst>
                <a:ext uri="{FF2B5EF4-FFF2-40B4-BE49-F238E27FC236}">
                  <a16:creationId xmlns:a16="http://schemas.microsoft.com/office/drawing/2014/main" id="{86C1DB2B-0920-4CBD-872C-EBD3F44C6109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27;p37">
            <a:extLst>
              <a:ext uri="{FF2B5EF4-FFF2-40B4-BE49-F238E27FC236}">
                <a16:creationId xmlns:a16="http://schemas.microsoft.com/office/drawing/2014/main" id="{F99C8C6D-AE68-4506-92D4-280ECF7B5756}"/>
              </a:ext>
            </a:extLst>
          </p:cNvPr>
          <p:cNvGrpSpPr/>
          <p:nvPr/>
        </p:nvGrpSpPr>
        <p:grpSpPr>
          <a:xfrm rot="11643541" flipH="1">
            <a:off x="757934" y="1651999"/>
            <a:ext cx="765220" cy="607179"/>
            <a:chOff x="1113100" y="2199475"/>
            <a:chExt cx="801900" cy="709925"/>
          </a:xfrm>
        </p:grpSpPr>
        <p:sp>
          <p:nvSpPr>
            <p:cNvPr id="35" name="Google Shape;328;p37">
              <a:extLst>
                <a:ext uri="{FF2B5EF4-FFF2-40B4-BE49-F238E27FC236}">
                  <a16:creationId xmlns:a16="http://schemas.microsoft.com/office/drawing/2014/main" id="{F1B82CBD-6DDD-41A5-BFF3-8F9A7FFFFE94}"/>
                </a:ext>
              </a:extLst>
            </p:cNvPr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9;p37">
              <a:extLst>
                <a:ext uri="{FF2B5EF4-FFF2-40B4-BE49-F238E27FC236}">
                  <a16:creationId xmlns:a16="http://schemas.microsoft.com/office/drawing/2014/main" id="{71C01AE7-75E0-4D63-A3A6-2CFBCC24363B}"/>
                </a:ext>
              </a:extLst>
            </p:cNvPr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69;p38">
            <a:extLst>
              <a:ext uri="{FF2B5EF4-FFF2-40B4-BE49-F238E27FC236}">
                <a16:creationId xmlns:a16="http://schemas.microsoft.com/office/drawing/2014/main" id="{0D21E3AE-21E2-4276-A72D-F33B9F9529D5}"/>
              </a:ext>
            </a:extLst>
          </p:cNvPr>
          <p:cNvSpPr/>
          <p:nvPr/>
        </p:nvSpPr>
        <p:spPr>
          <a:xfrm>
            <a:off x="4294526" y="316738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28;p27">
            <a:extLst>
              <a:ext uri="{FF2B5EF4-FFF2-40B4-BE49-F238E27FC236}">
                <a16:creationId xmlns:a16="http://schemas.microsoft.com/office/drawing/2014/main" id="{6E225FDD-9723-4D61-9D49-6484E3BECC48}"/>
              </a:ext>
            </a:extLst>
          </p:cNvPr>
          <p:cNvSpPr/>
          <p:nvPr/>
        </p:nvSpPr>
        <p:spPr>
          <a:xfrm>
            <a:off x="4054532" y="129185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2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ECDE1-5D58-41CD-BF8F-71131B6A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0" y="157558"/>
            <a:ext cx="9156000" cy="857400"/>
          </a:xfrm>
        </p:spPr>
        <p:txBody>
          <a:bodyPr/>
          <a:lstStyle/>
          <a:p>
            <a:r>
              <a:rPr lang="es-ES" dirty="0" err="1"/>
              <a:t>Pseudocodigo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3B0D77B-016D-467F-BD23-51DD143806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58140" y="1014958"/>
                <a:ext cx="8073342" cy="4300792"/>
              </a:xfrm>
            </p:spPr>
            <p:txBody>
              <a:bodyPr/>
              <a:lstStyle/>
              <a:p>
                <a:pPr marL="127000" indent="0">
                  <a:buNone/>
                </a:pPr>
                <a:r>
                  <a:rPr lang="es-ES" sz="1200" i="1" dirty="0"/>
                  <a:t>1) Comprobar casos base</a:t>
                </a:r>
              </a:p>
              <a:p>
                <a:pPr marL="127000" indent="0">
                  <a:buNone/>
                </a:pPr>
                <a:r>
                  <a:rPr lang="es-ES" sz="1200" i="1" dirty="0">
                    <a:sym typeface="Wingdings" panose="05000000000000000000" pitchFamily="2" charset="2"/>
                  </a:rPr>
                  <a:t>2) </a:t>
                </a:r>
                <a:r>
                  <a:rPr lang="es-ES" sz="1200" i="1" dirty="0" err="1">
                    <a:sym typeface="Wingdings" panose="05000000000000000000" pitchFamily="2" charset="2"/>
                  </a:rPr>
                  <a:t>Umbralizar</a:t>
                </a:r>
                <a:r>
                  <a:rPr lang="es-ES" sz="1200" i="1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200" i="1" dirty="0">
                    <a:sym typeface="Wingdings" panose="05000000000000000000" pitchFamily="2" charset="2"/>
                  </a:rPr>
                  <a:t>)</a:t>
                </a:r>
              </a:p>
              <a:p>
                <a:pPr marL="127000" indent="0">
                  <a:buNone/>
                </a:pPr>
                <a:r>
                  <a:rPr lang="es-ES" sz="1200" i="1" dirty="0">
                    <a:sym typeface="Wingdings" panose="05000000000000000000" pitchFamily="2" charset="2"/>
                  </a:rPr>
                  <a:t>3) Para cada atributo  a calcular la ganancia de información</a:t>
                </a:r>
              </a:p>
              <a:p>
                <a:pPr marL="127000" indent="0">
                  <a:buNone/>
                </a:pPr>
                <a:r>
                  <a:rPr lang="es-ES" sz="1200" i="1" dirty="0">
                    <a:sym typeface="Wingdings" panose="05000000000000000000" pitchFamily="2" charset="2"/>
                  </a:rPr>
                  <a:t>4) Sea </a:t>
                </a:r>
                <a:r>
                  <a:rPr lang="es-ES" sz="1200" i="1" dirty="0" err="1">
                    <a:sym typeface="Wingdings" panose="05000000000000000000" pitchFamily="2" charset="2"/>
                  </a:rPr>
                  <a:t>a_best</a:t>
                </a:r>
                <a:r>
                  <a:rPr lang="es-ES" sz="1200" i="1" dirty="0">
                    <a:sym typeface="Wingdings" panose="05000000000000000000" pitchFamily="2" charset="2"/>
                  </a:rPr>
                  <a:t> el atributo con mayor ganancia de información</a:t>
                </a:r>
              </a:p>
              <a:p>
                <a:pPr marL="127000" indent="0">
                  <a:buNone/>
                </a:pPr>
                <a:r>
                  <a:rPr lang="es-ES" sz="1200" i="1" dirty="0">
                    <a:sym typeface="Wingdings" panose="05000000000000000000" pitchFamily="2" charset="2"/>
                  </a:rPr>
                  <a:t>5) Si la ganancia de información de </a:t>
                </a:r>
                <a:r>
                  <a:rPr lang="es-ES" sz="1200" i="1" dirty="0" err="1">
                    <a:sym typeface="Wingdings" panose="05000000000000000000" pitchFamily="2" charset="2"/>
                  </a:rPr>
                  <a:t>a_best</a:t>
                </a:r>
                <a:r>
                  <a:rPr lang="es-ES" sz="1200" i="1" dirty="0">
                    <a:sym typeface="Wingdings" panose="05000000000000000000" pitchFamily="2" charset="2"/>
                  </a:rPr>
                  <a:t>  es menor que el umbral de ganancia  Caso Base 2</a:t>
                </a:r>
              </a:p>
              <a:p>
                <a:pPr marL="127000" indent="0">
                  <a:buNone/>
                </a:pPr>
                <a:r>
                  <a:rPr lang="es-ES" sz="1200" i="1" dirty="0">
                    <a:sym typeface="Wingdings" panose="05000000000000000000" pitchFamily="2" charset="2"/>
                  </a:rPr>
                  <a:t>6) Nodo-&gt;atributo = </a:t>
                </a:r>
                <a:r>
                  <a:rPr lang="es-ES" sz="1200" i="1" dirty="0" err="1">
                    <a:sym typeface="Wingdings" panose="05000000000000000000" pitchFamily="2" charset="2"/>
                  </a:rPr>
                  <a:t>a_best</a:t>
                </a:r>
                <a:endParaRPr lang="es-ES" sz="1200" i="1" dirty="0">
                  <a:sym typeface="Wingdings" panose="05000000000000000000" pitchFamily="2" charset="2"/>
                </a:endParaRPr>
              </a:p>
              <a:p>
                <a:pPr marL="127000" indent="0">
                  <a:buNone/>
                </a:pPr>
                <a:r>
                  <a:rPr lang="es-ES" sz="1200" i="1" dirty="0"/>
                  <a:t>7) </a:t>
                </a:r>
                <a:r>
                  <a:rPr lang="es-ES" sz="1200" i="1" dirty="0" err="1"/>
                  <a:t>nuevoNodoIzquierda</a:t>
                </a:r>
                <a:endParaRPr lang="es-ES" sz="1200" i="1" dirty="0"/>
              </a:p>
              <a:p>
                <a:pPr marL="127000" indent="0">
                  <a:buNone/>
                </a:pPr>
                <a:r>
                  <a:rPr lang="es-ES" sz="1200" dirty="0"/>
                  <a:t>	7.1)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200" i="1" dirty="0"/>
                  <a:t>= </a:t>
                </a:r>
                <a:r>
                  <a:rPr lang="es-ES" sz="1200" i="1" dirty="0" err="1"/>
                  <a:t>filtrarTabla</a:t>
                </a:r>
                <a:r>
                  <a:rPr lang="es-ES" sz="1200" i="1" dirty="0"/>
                  <a:t>(C, </a:t>
                </a:r>
                <a:r>
                  <a:rPr lang="es-ES" sz="1200" i="1" dirty="0" err="1"/>
                  <a:t>a_best</a:t>
                </a:r>
                <a:r>
                  <a:rPr lang="es-ES" sz="1200" i="1" dirty="0"/>
                  <a:t>, 0)</a:t>
                </a:r>
              </a:p>
              <a:p>
                <a:pPr marL="127000" indent="0">
                  <a:buNone/>
                </a:pPr>
                <a:r>
                  <a:rPr lang="es-ES" sz="1200" i="1" dirty="0"/>
                  <a:t>	7.2) nodo-&gt; </a:t>
                </a:r>
                <a:r>
                  <a:rPr lang="es-ES" sz="1200" i="1" dirty="0" err="1"/>
                  <a:t>izq</a:t>
                </a:r>
                <a:r>
                  <a:rPr lang="es-ES" sz="1200" i="1" dirty="0"/>
                  <a:t> = </a:t>
                </a:r>
                <a:r>
                  <a:rPr lang="es-ES" sz="1200" i="1" dirty="0" err="1"/>
                  <a:t>construirArbol</a:t>
                </a:r>
                <a:r>
                  <a:rPr lang="es-ES" sz="1200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1200" i="1" dirty="0"/>
                  <a:t>,</a:t>
                </a:r>
                <a:r>
                  <a:rPr lang="es-ES" sz="1200" i="1" dirty="0" err="1"/>
                  <a:t>nuevoNodoIzquierda</a:t>
                </a:r>
                <a:r>
                  <a:rPr lang="es-ES" sz="1200" i="1" dirty="0"/>
                  <a:t>)</a:t>
                </a:r>
              </a:p>
              <a:p>
                <a:pPr marL="127000" indent="0">
                  <a:buNone/>
                </a:pPr>
                <a:r>
                  <a:rPr lang="es-ES" sz="1200" i="1" dirty="0"/>
                  <a:t>8) </a:t>
                </a:r>
                <a:r>
                  <a:rPr lang="es-ES" sz="1200" i="1" dirty="0" err="1"/>
                  <a:t>nuevoNodoDerecha</a:t>
                </a:r>
                <a:endParaRPr lang="es-ES" sz="1200" i="1" dirty="0"/>
              </a:p>
              <a:p>
                <a:pPr marL="127000" indent="0">
                  <a:buNone/>
                </a:pPr>
                <a:r>
                  <a:rPr lang="es-ES" sz="1200" dirty="0"/>
                  <a:t>	8.1)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200" i="1" dirty="0"/>
                  <a:t> = </a:t>
                </a:r>
                <a:r>
                  <a:rPr lang="es-ES" sz="1200" i="1" dirty="0" err="1"/>
                  <a:t>filtrarTabla</a:t>
                </a:r>
                <a:r>
                  <a:rPr lang="es-ES" sz="1200" i="1" dirty="0"/>
                  <a:t>(C, </a:t>
                </a:r>
                <a:r>
                  <a:rPr lang="es-ES" sz="1200" i="1" dirty="0" err="1"/>
                  <a:t>a_best</a:t>
                </a:r>
                <a:r>
                  <a:rPr lang="es-ES" sz="1200" i="1" dirty="0"/>
                  <a:t>, 1)</a:t>
                </a:r>
              </a:p>
              <a:p>
                <a:pPr marL="127000" indent="0">
                  <a:buNone/>
                </a:pPr>
                <a:r>
                  <a:rPr lang="es-ES" sz="1200" i="1" dirty="0"/>
                  <a:t>	8.2) nodo-&gt; </a:t>
                </a:r>
                <a:r>
                  <a:rPr lang="es-ES" sz="1200" i="1" dirty="0" err="1"/>
                  <a:t>der</a:t>
                </a:r>
                <a:r>
                  <a:rPr lang="es-ES" sz="1200" i="1" dirty="0"/>
                  <a:t> = </a:t>
                </a:r>
                <a:r>
                  <a:rPr lang="es-ES" sz="1200" i="1" dirty="0" err="1"/>
                  <a:t>construirArbol</a:t>
                </a:r>
                <a:r>
                  <a:rPr lang="es-ES" sz="1200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1200" i="1" dirty="0"/>
                  <a:t>, </a:t>
                </a:r>
                <a:r>
                  <a:rPr lang="es-ES" sz="1200" i="1" dirty="0" err="1"/>
                  <a:t>nuevoNodoDerecha</a:t>
                </a:r>
                <a:r>
                  <a:rPr lang="es-ES" sz="1200" i="1" dirty="0"/>
                  <a:t>)</a:t>
                </a:r>
              </a:p>
              <a:p>
                <a:pPr marL="127000" indent="0">
                  <a:buNone/>
                </a:pPr>
                <a:endParaRPr lang="es-ES" sz="1400" i="1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3B0D77B-016D-467F-BD23-51DD14380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8140" y="1014958"/>
                <a:ext cx="8073342" cy="43007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BAAFF4-C594-4383-943A-1CFFA627E1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9" name="Google Shape;415;p38">
            <a:extLst>
              <a:ext uri="{FF2B5EF4-FFF2-40B4-BE49-F238E27FC236}">
                <a16:creationId xmlns:a16="http://schemas.microsoft.com/office/drawing/2014/main" id="{3655687E-578F-49DD-A6BF-F25DE7894BEB}"/>
              </a:ext>
            </a:extLst>
          </p:cNvPr>
          <p:cNvSpPr/>
          <p:nvPr/>
        </p:nvSpPr>
        <p:spPr>
          <a:xfrm>
            <a:off x="2907913" y="183667"/>
            <a:ext cx="444887" cy="441173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468666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1996</Words>
  <Application>Microsoft Office PowerPoint</Application>
  <PresentationFormat>Presentación en pantalla (16:9)</PresentationFormat>
  <Paragraphs>814</Paragraphs>
  <Slides>33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Walter Turncoat</vt:lpstr>
      <vt:lpstr>Arial</vt:lpstr>
      <vt:lpstr>Sniglet</vt:lpstr>
      <vt:lpstr>Cambria Math</vt:lpstr>
      <vt:lpstr>Ursula template</vt:lpstr>
      <vt:lpstr>Decision Tree</vt:lpstr>
      <vt:lpstr>Indice</vt:lpstr>
      <vt:lpstr>Objetivo</vt:lpstr>
      <vt:lpstr>Resumen</vt:lpstr>
      <vt:lpstr>Casos Base</vt:lpstr>
      <vt:lpstr>Caso Base 1</vt:lpstr>
      <vt:lpstr>Caso Base 2</vt:lpstr>
      <vt:lpstr>Caso Base 3</vt:lpstr>
      <vt:lpstr>Pseudocodigo</vt:lpstr>
      <vt:lpstr>Presentación de PowerPoint</vt:lpstr>
      <vt:lpstr>Presentación de PowerPoint</vt:lpstr>
      <vt:lpstr>Información Nodo</vt:lpstr>
      <vt:lpstr>Presentación de PowerPoint</vt:lpstr>
      <vt:lpstr>Presentación de PowerPoint</vt:lpstr>
      <vt:lpstr>Presentación de PowerPoint</vt:lpstr>
      <vt:lpstr>Heurística</vt:lpstr>
      <vt:lpstr>Discretización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Resultados</vt:lpstr>
      <vt:lpstr>Presentación de PowerPoint</vt:lpstr>
      <vt:lpstr>Posibles Mejoras</vt:lpstr>
      <vt:lpstr>Problemas</vt:lpstr>
      <vt:lpstr>Conclusiones</vt:lpstr>
      <vt:lpstr>GitHub</vt:lpstr>
      <vt:lpstr>Progreso GitHub</vt:lpstr>
      <vt:lpstr>Bibliografía</vt:lpstr>
      <vt:lpstr>Gracias!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ruben dwmhcuye</dc:creator>
  <cp:lastModifiedBy>ruben dwmhcuye</cp:lastModifiedBy>
  <cp:revision>53</cp:revision>
  <dcterms:modified xsi:type="dcterms:W3CDTF">2019-12-08T21:27:46Z</dcterms:modified>
</cp:coreProperties>
</file>