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E541EC-6D10-4762-8399-4004E39BF505}">
  <a:tblStyle styleId="{1FE541EC-6D10-4762-8399-4004E39BF5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d7b462b7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d7b462b7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d7b462b7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d7b462b7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proje raporunda 16x16 yada 8x8 sensörlerle çalışacağı söylenmiştir fakat biz 32x32 lik bir sensör kullanacağız.</a:t>
            </a:r>
            <a:endParaRPr/>
          </a:p>
          <a:p>
            <a:pPr indent="0" lvl="0" marL="0" rtl="0" algn="l">
              <a:spcBef>
                <a:spcPts val="0"/>
              </a:spcBef>
              <a:spcAft>
                <a:spcPts val="0"/>
              </a:spcAft>
              <a:buNone/>
            </a:pPr>
            <a:r>
              <a:rPr lang="tr"/>
              <a:t>Çözünürlük arttırma algoritması yada işaret işleme algoritması kullanarak çözüm bulunmaya çalışılacaktır.</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Akkılı ayna işlemcisi yuetersizliği şuan raspi üzerinde çalışılmaktadır eğer entegre edilemezse raspi akıllı aynaya montelemek düşünülmektedir.</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Daha fazla veri işleyerek algoritmanın öğrenme seviyesini arttırmayı planlamaktayız.</a:t>
            </a:r>
            <a:endParaRPr/>
          </a:p>
          <a:p>
            <a:pPr indent="0" lvl="0" marL="0" rtl="0" algn="l">
              <a:spcBef>
                <a:spcPts val="0"/>
              </a:spcBef>
              <a:spcAft>
                <a:spcPts val="0"/>
              </a:spcAft>
              <a:buNone/>
            </a:pPr>
            <a:r>
              <a:rPr lang="tr"/>
              <a:t>eğitim veri seti oluşturulması ve işlenmesi planlanmaktadır.</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Kullanılacak sensörün ona göre seçilmesi</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Fiziksel koruma belki </a:t>
            </a:r>
            <a:endParaRPr/>
          </a:p>
          <a:p>
            <a:pPr indent="0" lvl="0" marL="0" rtl="0" algn="l">
              <a:spcBef>
                <a:spcPts val="0"/>
              </a:spcBef>
              <a:spcAft>
                <a:spcPts val="0"/>
              </a:spcAft>
              <a:buNone/>
            </a:pPr>
            <a:r>
              <a:rPr lang="tr"/>
              <a:t>donanımsal önlem</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d7b462b7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d7b462b7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d665d5f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d665d5f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d7b462b7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d7b462b7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d7b462b7e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d7b462b7e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tr" sz="1300">
                <a:latin typeface="Lato"/>
                <a:ea typeface="Lato"/>
                <a:cs typeface="Lato"/>
                <a:sym typeface="Lato"/>
              </a:rPr>
              <a:t> Kullanılacak olan sensör sadece kullanıcının termal izini düşük bir çözünürlükte takip edeceği için görüntü işleme algoritmalarında da kamera temelli uygulamalara göre işlem yükünün azaltılarak ayna işlevselliğinin etkilenmeden jest tanımanın gerçekleştirilmesi hedeflenmektedir.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7b462b7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d7b462b7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d7b462b7e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d7b462b7e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T</a:t>
            </a:r>
            <a:r>
              <a:rPr lang="tr"/>
              <a:t>ek bir alıcı bulunmaktadır ve bu alıcıya farklı açılardan kızılötesi ışımayı yönlendirecek optik yönlendiriciler bulunmaktadır. Söz konusu sensörler temel olarak bir kızılötesi görüntü oluşturabilecek bir yapı sergilese de, çözünürlük olarak oldukça düşük seviyededir;Bu nedenle elde edilen veri bir görüntü kalitesinden oldukça uzaktır. Bununla birlikte birçok nesne kızılötesi yayılım göstermediği için özellikle canlıların ya da ısı yayan nesnelerin algılanmasının gerekli olduğu uygulamalarda kamera görüntülerine göre çeşitli avantajlar sunmaktadır. Örneğin bir canlının diğer nesnelerden ayırt edilmesi için karmaşık görüntü işleme algoritmaları yerine sadece bir eşik filtresi yeterli olabilmektedir. Akıllı ayna için jest algılama çalışmasında, kullanıcının el hareketlerinin görüntünün geri kalanından izole edilmesi ve takip edilmesi gerekmektedir.</a:t>
            </a:r>
            <a:endParaRPr/>
          </a:p>
          <a:p>
            <a:pPr indent="0" lvl="0" marL="0" rtl="0" algn="l">
              <a:spcBef>
                <a:spcPts val="0"/>
              </a:spcBef>
              <a:spcAft>
                <a:spcPts val="0"/>
              </a:spcAft>
              <a:buClr>
                <a:schemeClr val="dk1"/>
              </a:buClr>
              <a:buSzPts val="1100"/>
              <a:buFont typeface="Arial"/>
              <a:buNone/>
            </a:pPr>
            <a:r>
              <a:rPr lang="tr"/>
              <a:t>Bu amaçla PIR dizisi kullanıcının elini hareket ettirebileceği mesafedeki kızılötesi ışımaya göre kalibre edilecek ve kullanıcının elinin hem gövdesinin yarattığı kızılötesi ışımadan hem de kızılötesi ışıma yaratmayan çevredeki nesnelerden ayrılması sağlanacaktır. Bu aşamadan sonra el hareketleri yöne göre ayrıştırılarak algılanması üzerine çalışılacaktır. Aynanın işlevselliği ile ayırt edilen el hareketleri eşleştirilerek jest kontrolü sağlanacaktır. El hareket yönünün ayırt edilebilmesi için görüntünün zamana göre değişiminin incelenmesi ve bir görüntü sekansının içerisinde elin</a:t>
            </a:r>
            <a:endParaRPr/>
          </a:p>
          <a:p>
            <a:pPr indent="0" lvl="0" marL="0" rtl="0" algn="l">
              <a:spcBef>
                <a:spcPts val="0"/>
              </a:spcBef>
              <a:spcAft>
                <a:spcPts val="0"/>
              </a:spcAft>
              <a:buClr>
                <a:schemeClr val="dk1"/>
              </a:buClr>
              <a:buSzPts val="1100"/>
              <a:buFont typeface="Arial"/>
              <a:buNone/>
            </a:pPr>
            <a:r>
              <a:rPr lang="tr"/>
              <a:t>hareket yön ve miktarının belirlenmesi gerekecektir. Bu aşamada elin kabaca ısıl iz kontürü belirlenecek ve ilgili kontör izole edildikten sonra ardışıl</a:t>
            </a:r>
            <a:endParaRPr/>
          </a:p>
          <a:p>
            <a:pPr indent="0" lvl="0" marL="0" rtl="0" algn="l">
              <a:spcBef>
                <a:spcPts val="0"/>
              </a:spcBef>
              <a:spcAft>
                <a:spcPts val="0"/>
              </a:spcAft>
              <a:buClr>
                <a:schemeClr val="dk1"/>
              </a:buClr>
              <a:buSzPts val="1100"/>
              <a:buFont typeface="Arial"/>
              <a:buNone/>
            </a:pPr>
            <a:r>
              <a:rPr lang="tr"/>
              <a:t>sekanslar arasındaki değişim OpenCV kütüphanesindeki işlevler yardımı ile takip edilecek ve Jest yönü belirlenecektir. Bu amaçla Gauss ya da</a:t>
            </a:r>
            <a:endParaRPr/>
          </a:p>
          <a:p>
            <a:pPr indent="0" lvl="0" marL="0" rtl="0" algn="l">
              <a:spcBef>
                <a:spcPts val="0"/>
              </a:spcBef>
              <a:spcAft>
                <a:spcPts val="0"/>
              </a:spcAft>
              <a:buClr>
                <a:schemeClr val="dk1"/>
              </a:buClr>
              <a:buSzPts val="1100"/>
              <a:buFont typeface="Arial"/>
              <a:buNone/>
            </a:pPr>
            <a:r>
              <a:rPr lang="tr"/>
              <a:t>benzeri bir filtre ile görselin merkezinin ve eğim yönünün belirlenmesi ve sadece merkez yönünün hareket yönü olarak takip edilmesi</a:t>
            </a:r>
            <a:endParaRPr/>
          </a:p>
          <a:p>
            <a:pPr indent="0" lvl="0" marL="0" rtl="0" algn="l">
              <a:spcBef>
                <a:spcPts val="0"/>
              </a:spcBef>
              <a:spcAft>
                <a:spcPts val="0"/>
              </a:spcAft>
              <a:buClr>
                <a:schemeClr val="dk1"/>
              </a:buClr>
              <a:buSzPts val="1100"/>
              <a:buFont typeface="Arial"/>
              <a:buNone/>
            </a:pPr>
            <a:r>
              <a:rPr lang="tr"/>
              <a:t>planlanmaktadır.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d665d5f5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d665d5f5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Aynanın işlevselliği ile ayırt edilen el hareketleri eşleştirilerek jest kontrolü</a:t>
            </a:r>
            <a:endParaRPr/>
          </a:p>
          <a:p>
            <a:pPr indent="0" lvl="0" marL="0" rtl="0" algn="l">
              <a:spcBef>
                <a:spcPts val="0"/>
              </a:spcBef>
              <a:spcAft>
                <a:spcPts val="0"/>
              </a:spcAft>
              <a:buClr>
                <a:schemeClr val="dk1"/>
              </a:buClr>
              <a:buSzPts val="1100"/>
              <a:buFont typeface="Arial"/>
              <a:buNone/>
            </a:pPr>
            <a:r>
              <a:rPr lang="tr"/>
              <a:t>sağlanacaktır. El hareket yönünün ayırt edilebilmesi için görüntünün zamana göre değişiminin incelenmesi ve bir görüntü sekansının içerisinde elin</a:t>
            </a:r>
            <a:endParaRPr/>
          </a:p>
          <a:p>
            <a:pPr indent="0" lvl="0" marL="0" rtl="0" algn="l">
              <a:spcBef>
                <a:spcPts val="0"/>
              </a:spcBef>
              <a:spcAft>
                <a:spcPts val="0"/>
              </a:spcAft>
              <a:buClr>
                <a:schemeClr val="dk1"/>
              </a:buClr>
              <a:buSzPts val="1100"/>
              <a:buFont typeface="Arial"/>
              <a:buNone/>
            </a:pPr>
            <a:r>
              <a:rPr lang="tr"/>
              <a:t>hareket yön ve miktarının belirlenmesi gerekecektir. Bu aşamada elin kabaca ısıl iz kontürü belirlenecek ve ilgili kontör izole edildikten sonra ardışıl</a:t>
            </a:r>
            <a:endParaRPr/>
          </a:p>
          <a:p>
            <a:pPr indent="0" lvl="0" marL="0" rtl="0" algn="l">
              <a:spcBef>
                <a:spcPts val="0"/>
              </a:spcBef>
              <a:spcAft>
                <a:spcPts val="0"/>
              </a:spcAft>
              <a:buClr>
                <a:schemeClr val="dk1"/>
              </a:buClr>
              <a:buSzPts val="1100"/>
              <a:buFont typeface="Arial"/>
              <a:buNone/>
            </a:pPr>
            <a:r>
              <a:rPr lang="tr"/>
              <a:t>sekanslar arasındaki değişim OpenCV kütüphanesindeki işlevler yardımı ile takip edilecek ve Jest yönü belirlenecektir. Bu amaçla Gauss ya da</a:t>
            </a:r>
            <a:endParaRPr/>
          </a:p>
          <a:p>
            <a:pPr indent="0" lvl="0" marL="0" rtl="0" algn="l">
              <a:spcBef>
                <a:spcPts val="0"/>
              </a:spcBef>
              <a:spcAft>
                <a:spcPts val="0"/>
              </a:spcAft>
              <a:buClr>
                <a:schemeClr val="dk1"/>
              </a:buClr>
              <a:buSzPts val="1100"/>
              <a:buFont typeface="Arial"/>
              <a:buNone/>
            </a:pPr>
            <a:r>
              <a:rPr lang="tr"/>
              <a:t>benzeri bir filtre ile görselin merkezinin ve eğim yönünün belirlenmesi ve sadece merkez yönünün hareket yönü olarak takip edilmesi</a:t>
            </a:r>
            <a:endParaRPr/>
          </a:p>
          <a:p>
            <a:pPr indent="0" lvl="0" marL="0" rtl="0" algn="l">
              <a:spcBef>
                <a:spcPts val="0"/>
              </a:spcBef>
              <a:spcAft>
                <a:spcPts val="0"/>
              </a:spcAft>
              <a:buClr>
                <a:schemeClr val="dk1"/>
              </a:buClr>
              <a:buSzPts val="1100"/>
              <a:buFont typeface="Arial"/>
              <a:buNone/>
            </a:pPr>
            <a:r>
              <a:rPr lang="tr"/>
              <a:t>planlanmaktadır.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665d5f5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d665d5f5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d7b462b7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d7b462b7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Son zamanlarda, kızılötesi radyasyonu ölçmek için 150 yıldan daha eski bir yöntem yeniden canlandırıldı: Termokuplların kullanımı. Bir termokupl, bir ucuna bağlı iki farklı malzemeden oluşurken, diğer iki uç bir voltaj ölçere tutturulur (bkz. Şekil 2a). Ortak bağlantı ile voltmetre uçları arasında bir sıcaklık farkı varsa, metre tarafından termik gerilim denilen bir gerilim gösterilir. Gerilimin büyüklüğü, sıcaklık farkının bir fonksiyonudur, ancak aynı zamanda kullanılan iki malzemenin doğasına da bağlıdır. Şimdi bağlantı noktasına bir emici bağlarsak ve onu bir nesneden gelen IR radyasyonuna yerleştirirsek, soğurucu gelen ısıyı toplayacaktır (Şekil 2b). Sadece emicinin ve dolayısıyla termokupl bağlantısının gelen radyasyon nedeniyle ısınacağını söyleyebiliriz. Kısa bir süre sonra, (sıcak) bağlantı ile (daha soğuk) referans uçları arasındaki sıcaklık farkı stabilize olacaktır. Termokupl malzemesi sırayla sıcaklık farkını voltmetre tarafından gösterilen bir voltaja dönüştürür. Bu nedenle, voltmetre okuması, nesne sıcaklığının doğrudan bir ölçüsüdür. Bu yöntem temelde basittir, herhangi bir mekaniğe ihtiyaç duymaz ve statik sinyalleri doğru bir şekilde algılayabilir. Piroelektrik dedektörler gibi, bir termopil sensör de herhangi bir akım kaynağı gerektirmeden ölçüm sinyalini kendi başına üretir.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80750" y="1735300"/>
            <a:ext cx="6193200" cy="11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3100"/>
              <a:t>Akıllı Ayna için Pasif Infrared Jest Algılama Sistemi</a:t>
            </a:r>
            <a:endParaRPr sz="3100"/>
          </a:p>
        </p:txBody>
      </p:sp>
      <p:sp>
        <p:nvSpPr>
          <p:cNvPr id="135" name="Google Shape;135;p13"/>
          <p:cNvSpPr txBox="1"/>
          <p:nvPr>
            <p:ph idx="1" type="subTitle"/>
          </p:nvPr>
        </p:nvSpPr>
        <p:spPr>
          <a:xfrm>
            <a:off x="7380600" y="4637400"/>
            <a:ext cx="17634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RABİA DOĞAN</a:t>
            </a:r>
            <a:endParaRPr/>
          </a:p>
        </p:txBody>
      </p:sp>
      <p:pic>
        <p:nvPicPr>
          <p:cNvPr id="136" name="Google Shape;136;p13"/>
          <p:cNvPicPr preferRelativeResize="0"/>
          <p:nvPr/>
        </p:nvPicPr>
        <p:blipFill rotWithShape="1">
          <a:blip r:embed="rId3">
            <a:alphaModFix/>
          </a:blip>
          <a:srcRect b="24023" l="0" r="0" t="0"/>
          <a:stretch/>
        </p:blipFill>
        <p:spPr>
          <a:xfrm>
            <a:off x="7238050" y="217375"/>
            <a:ext cx="1282400" cy="1300701"/>
          </a:xfrm>
          <a:prstGeom prst="rect">
            <a:avLst/>
          </a:prstGeom>
          <a:noFill/>
          <a:ln>
            <a:noFill/>
          </a:ln>
        </p:spPr>
      </p:pic>
      <p:sp>
        <p:nvSpPr>
          <p:cNvPr id="137" name="Google Shape;13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Benzer Çalışmalar</a:t>
            </a:r>
            <a:endParaRPr/>
          </a:p>
        </p:txBody>
      </p:sp>
      <p:sp>
        <p:nvSpPr>
          <p:cNvPr id="207" name="Google Shape;20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graphicFrame>
        <p:nvGraphicFramePr>
          <p:cNvPr id="208" name="Google Shape;208;p22"/>
          <p:cNvGraphicFramePr/>
          <p:nvPr/>
        </p:nvGraphicFramePr>
        <p:xfrm>
          <a:off x="952500" y="1619250"/>
          <a:ext cx="3000000" cy="3000000"/>
        </p:xfrm>
        <a:graphic>
          <a:graphicData uri="http://schemas.openxmlformats.org/drawingml/2006/table">
            <a:tbl>
              <a:tblPr>
                <a:noFill/>
                <a:tableStyleId>{1FE541EC-6D10-4762-8399-4004E39BF505}</a:tableStyleId>
              </a:tblPr>
              <a:tblGrid>
                <a:gridCol w="1511625"/>
                <a:gridCol w="901375"/>
                <a:gridCol w="1206500"/>
                <a:gridCol w="1206500"/>
                <a:gridCol w="1206500"/>
                <a:gridCol w="1206500"/>
              </a:tblGrid>
              <a:tr h="381000">
                <a:tc>
                  <a:txBody>
                    <a:bodyPr/>
                    <a:lstStyle/>
                    <a:p>
                      <a:pPr indent="0" lvl="0" marL="0" rtl="0" algn="l">
                        <a:spcBef>
                          <a:spcPts val="0"/>
                        </a:spcBef>
                        <a:spcAft>
                          <a:spcPts val="0"/>
                        </a:spcAft>
                        <a:buNone/>
                      </a:pPr>
                      <a:r>
                        <a:rPr lang="tr">
                          <a:solidFill>
                            <a:srgbClr val="FFFFFF"/>
                          </a:solidFill>
                        </a:rPr>
                        <a:t>Teknik özellikler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Proje çıktısı</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QAIO akıllı Ayna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Intellity Akıllı Ayna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Verse Akıll</a:t>
                      </a:r>
                      <a:endParaRPr>
                        <a:solidFill>
                          <a:srgbClr val="FFFFFF"/>
                        </a:solidFill>
                      </a:endParaRPr>
                    </a:p>
                    <a:p>
                      <a:pPr indent="0" lvl="0" marL="0" rtl="0" algn="l">
                        <a:spcBef>
                          <a:spcPts val="0"/>
                        </a:spcBef>
                        <a:spcAft>
                          <a:spcPts val="0"/>
                        </a:spcAft>
                        <a:buNone/>
                      </a:pPr>
                      <a:r>
                        <a:rPr lang="tr">
                          <a:solidFill>
                            <a:srgbClr val="FFFFFF"/>
                          </a:solidFill>
                        </a:rPr>
                        <a:t>Aynaı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Ad-notam</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tr">
                          <a:solidFill>
                            <a:srgbClr val="FFFFFF"/>
                          </a:solidFill>
                        </a:rPr>
                        <a:t>Kamera ile Jest Algılama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Yok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Yok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Yok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Belirsiz</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tr">
                          <a:solidFill>
                            <a:srgbClr val="FFFFFF"/>
                          </a:solidFill>
                        </a:rPr>
                        <a:t>Mahremiyet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Var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Var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Var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Belirsiz</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V</a:t>
                      </a:r>
                      <a:r>
                        <a:rPr lang="tr">
                          <a:solidFill>
                            <a:srgbClr val="FFFFFF"/>
                          </a:solidFill>
                        </a:rPr>
                        <a:t>ar</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tr">
                          <a:solidFill>
                            <a:srgbClr val="FFFFFF"/>
                          </a:solidFill>
                        </a:rPr>
                        <a:t>Jest Kontrolü</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Var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Yok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Var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Y</a:t>
                      </a:r>
                      <a:r>
                        <a:rPr lang="tr">
                          <a:solidFill>
                            <a:srgbClr val="FFFFFF"/>
                          </a:solidFill>
                        </a:rPr>
                        <a:t>ok</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tr">
                          <a:solidFill>
                            <a:srgbClr val="FFFFFF"/>
                          </a:solidFill>
                        </a:rPr>
                        <a:t>Temassız Kontrol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Var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Yok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Yok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Var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tr">
                          <a:solidFill>
                            <a:srgbClr val="FFFFFF"/>
                          </a:solidFill>
                        </a:rPr>
                        <a:t>Y</a:t>
                      </a:r>
                      <a:r>
                        <a:rPr lang="tr">
                          <a:solidFill>
                            <a:srgbClr val="FFFFFF"/>
                          </a:solidFill>
                        </a:rPr>
                        <a:t>ok</a:t>
                      </a:r>
                      <a:endParaRPr>
                        <a:solidFill>
                          <a:srgbClr val="FFFFFF"/>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297500" y="393750"/>
            <a:ext cx="7756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Riskler</a:t>
            </a:r>
            <a:endParaRPr/>
          </a:p>
        </p:txBody>
      </p:sp>
      <p:sp>
        <p:nvSpPr>
          <p:cNvPr id="214" name="Google Shape;214;p23"/>
          <p:cNvSpPr txBox="1"/>
          <p:nvPr>
            <p:ph idx="1" type="body"/>
          </p:nvPr>
        </p:nvSpPr>
        <p:spPr>
          <a:xfrm>
            <a:off x="1297500" y="1567550"/>
            <a:ext cx="3483600" cy="27504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tr"/>
              <a:t>Sensör Çözünürlüğünün düşük olması</a:t>
            </a:r>
            <a:endParaRPr/>
          </a:p>
          <a:p>
            <a:pPr indent="-311150" lvl="0" marL="457200" rtl="0" algn="l">
              <a:lnSpc>
                <a:spcPct val="200000"/>
              </a:lnSpc>
              <a:spcBef>
                <a:spcPts val="0"/>
              </a:spcBef>
              <a:spcAft>
                <a:spcPts val="0"/>
              </a:spcAft>
              <a:buSzPts val="1300"/>
              <a:buChar char="➢"/>
            </a:pPr>
            <a:r>
              <a:rPr lang="tr"/>
              <a:t>Akıllı ayna işlem gücü yetersizliği</a:t>
            </a:r>
            <a:endParaRPr/>
          </a:p>
          <a:p>
            <a:pPr indent="-311150" lvl="0" marL="457200" rtl="0" algn="l">
              <a:lnSpc>
                <a:spcPct val="200000"/>
              </a:lnSpc>
              <a:spcBef>
                <a:spcPts val="0"/>
              </a:spcBef>
              <a:spcAft>
                <a:spcPts val="0"/>
              </a:spcAft>
              <a:buSzPts val="1300"/>
              <a:buChar char="➢"/>
            </a:pPr>
            <a:r>
              <a:rPr lang="tr"/>
              <a:t>Parmakların durumunu ayırt edememe</a:t>
            </a:r>
            <a:endParaRPr/>
          </a:p>
          <a:p>
            <a:pPr indent="-311150" lvl="0" marL="457200" rtl="0" algn="l">
              <a:lnSpc>
                <a:spcPct val="200000"/>
              </a:lnSpc>
              <a:spcBef>
                <a:spcPts val="0"/>
              </a:spcBef>
              <a:spcAft>
                <a:spcPts val="0"/>
              </a:spcAft>
              <a:buSzPts val="1300"/>
              <a:buChar char="➢"/>
            </a:pPr>
            <a:r>
              <a:rPr lang="tr"/>
              <a:t>Mesafe Problemi</a:t>
            </a:r>
            <a:endParaRPr/>
          </a:p>
          <a:p>
            <a:pPr indent="-311150" lvl="0" marL="457200" rtl="0" algn="l">
              <a:lnSpc>
                <a:spcPct val="200000"/>
              </a:lnSpc>
              <a:spcBef>
                <a:spcPts val="0"/>
              </a:spcBef>
              <a:spcAft>
                <a:spcPts val="0"/>
              </a:spcAft>
              <a:buSzPts val="1300"/>
              <a:buChar char="➢"/>
            </a:pPr>
            <a:r>
              <a:rPr lang="tr"/>
              <a:t>Ortam etkisi</a:t>
            </a:r>
            <a:endParaRPr/>
          </a:p>
          <a:p>
            <a:pPr indent="0" lvl="0" marL="0" rtl="0" algn="l">
              <a:spcBef>
                <a:spcPts val="1600"/>
              </a:spcBef>
              <a:spcAft>
                <a:spcPts val="1600"/>
              </a:spcAft>
              <a:buNone/>
            </a:pPr>
            <a:r>
              <a:t/>
            </a:r>
            <a:endParaRPr/>
          </a:p>
        </p:txBody>
      </p:sp>
      <p:pic>
        <p:nvPicPr>
          <p:cNvPr id="215" name="Google Shape;215;p23"/>
          <p:cNvPicPr preferRelativeResize="0"/>
          <p:nvPr/>
        </p:nvPicPr>
        <p:blipFill>
          <a:blip r:embed="rId3">
            <a:alphaModFix/>
          </a:blip>
          <a:stretch>
            <a:fillRect/>
          </a:stretch>
        </p:blipFill>
        <p:spPr>
          <a:xfrm>
            <a:off x="5165100" y="1131525"/>
            <a:ext cx="3506499" cy="3530850"/>
          </a:xfrm>
          <a:prstGeom prst="rect">
            <a:avLst/>
          </a:prstGeom>
          <a:noFill/>
          <a:ln>
            <a:noFill/>
          </a:ln>
        </p:spPr>
      </p:pic>
      <p:sp>
        <p:nvSpPr>
          <p:cNvPr id="216" name="Google Shape;21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24"/>
          <p:cNvSpPr/>
          <p:nvPr/>
        </p:nvSpPr>
        <p:spPr>
          <a:xfrm>
            <a:off x="0" y="0"/>
            <a:ext cx="1927800" cy="51435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1927800" y="0"/>
            <a:ext cx="1907100" cy="5143500"/>
          </a:xfrm>
          <a:prstGeom prst="rect">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3834900" y="0"/>
            <a:ext cx="1844400" cy="51435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5555925" y="0"/>
            <a:ext cx="1773000" cy="51435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7328925" y="0"/>
            <a:ext cx="1815000" cy="51435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txBox="1"/>
          <p:nvPr/>
        </p:nvSpPr>
        <p:spPr>
          <a:xfrm>
            <a:off x="1030100" y="1726075"/>
            <a:ext cx="72384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2700">
                <a:solidFill>
                  <a:srgbClr val="FFFFFF"/>
                </a:solidFill>
                <a:latin typeface="Lato"/>
                <a:ea typeface="Lato"/>
                <a:cs typeface="Lato"/>
                <a:sym typeface="Lato"/>
              </a:rPr>
              <a:t>DİNLEDİĞİNİZ İÇİN TEŞEKKÜRLER...</a:t>
            </a:r>
            <a:endParaRPr b="1" sz="2700">
              <a:solidFill>
                <a:srgbClr val="FFFFFF"/>
              </a:solidFill>
              <a:latin typeface="Lato"/>
              <a:ea typeface="Lato"/>
              <a:cs typeface="Lato"/>
              <a:sym typeface="Lato"/>
            </a:endParaRPr>
          </a:p>
        </p:txBody>
      </p:sp>
      <p:sp>
        <p:nvSpPr>
          <p:cNvPr id="227" name="Google Shape;22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1000"/>
                                        <p:tgtEl>
                                          <p:spTgt spid="223"/>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000"/>
                                        <p:tgtEl>
                                          <p:spTgt spid="224"/>
                                        </p:tgtEl>
                                        <p:attrNameLst>
                                          <p:attrName>ppt_y</p:attrName>
                                        </p:attrNameLst>
                                      </p:cBhvr>
                                      <p:tavLst>
                                        <p:tav fmla="" tm="0">
                                          <p:val>
                                            <p:strVal val="#ppt_y+1"/>
                                          </p:val>
                                        </p:tav>
                                        <p:tav fmla="" tm="100000">
                                          <p:val>
                                            <p:strVal val="#ppt_y"/>
                                          </p:val>
                                        </p:tav>
                                      </p:tavLst>
                                    </p:anim>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1000"/>
                                        <p:tgtEl>
                                          <p:spTgt spid="225"/>
                                        </p:tgtEl>
                                        <p:attrNameLst>
                                          <p:attrName>ppt_y</p:attrName>
                                        </p:attrNameLst>
                                      </p:cBhvr>
                                      <p:tavLst>
                                        <p:tav fmla="" tm="0">
                                          <p:val>
                                            <p:strVal val="#ppt_y+1"/>
                                          </p:val>
                                        </p:tav>
                                        <p:tav fmla="" tm="100000">
                                          <p:val>
                                            <p:strVal val="#ppt_y"/>
                                          </p:val>
                                        </p:tav>
                                      </p:tavLst>
                                    </p:anim>
                                  </p:childTnLst>
                                </p:cTn>
                              </p:par>
                            </p:childTnLst>
                          </p:cTn>
                        </p:par>
                        <p:par>
                          <p:cTn fill="hold">
                            <p:stCondLst>
                              <p:cond delay="5000"/>
                            </p:stCondLst>
                            <p:childTnLst>
                              <p:par>
                                <p:cTn fill="hold" nodeType="afterEffect" presetClass="entr" presetID="2" presetSubtype="8">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200"/>
                                        <p:tgtEl>
                                          <p:spTgt spid="2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ctrTitle"/>
          </p:nvPr>
        </p:nvSpPr>
        <p:spPr>
          <a:xfrm>
            <a:off x="3378400" y="562400"/>
            <a:ext cx="2124900" cy="7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İÇERİK</a:t>
            </a:r>
            <a:endParaRPr/>
          </a:p>
        </p:txBody>
      </p:sp>
      <p:sp>
        <p:nvSpPr>
          <p:cNvPr id="143" name="Google Shape;143;p14"/>
          <p:cNvSpPr txBox="1"/>
          <p:nvPr>
            <p:ph idx="1" type="subTitle"/>
          </p:nvPr>
        </p:nvSpPr>
        <p:spPr>
          <a:xfrm>
            <a:off x="3464700" y="1448425"/>
            <a:ext cx="3470700" cy="2834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tr"/>
              <a:t>Konu</a:t>
            </a:r>
            <a:endParaRPr/>
          </a:p>
          <a:p>
            <a:pPr indent="-311150" lvl="0" marL="457200" rtl="0" algn="l">
              <a:lnSpc>
                <a:spcPct val="200000"/>
              </a:lnSpc>
              <a:spcBef>
                <a:spcPts val="0"/>
              </a:spcBef>
              <a:spcAft>
                <a:spcPts val="0"/>
              </a:spcAft>
              <a:buSzPts val="1300"/>
              <a:buChar char="➢"/>
            </a:pPr>
            <a:r>
              <a:rPr lang="tr"/>
              <a:t>Amaç</a:t>
            </a:r>
            <a:endParaRPr/>
          </a:p>
          <a:p>
            <a:pPr indent="-311150" lvl="0" marL="457200" rtl="0" algn="l">
              <a:lnSpc>
                <a:spcPct val="200000"/>
              </a:lnSpc>
              <a:spcBef>
                <a:spcPts val="0"/>
              </a:spcBef>
              <a:spcAft>
                <a:spcPts val="0"/>
              </a:spcAft>
              <a:buSzPts val="1300"/>
              <a:buChar char="➢"/>
            </a:pPr>
            <a:r>
              <a:rPr lang="tr"/>
              <a:t>İzlenecek Adımlar</a:t>
            </a:r>
            <a:endParaRPr/>
          </a:p>
          <a:p>
            <a:pPr indent="-311150" lvl="0" marL="457200" rtl="0" algn="l">
              <a:lnSpc>
                <a:spcPct val="200000"/>
              </a:lnSpc>
              <a:spcBef>
                <a:spcPts val="0"/>
              </a:spcBef>
              <a:spcAft>
                <a:spcPts val="0"/>
              </a:spcAft>
              <a:buSzPts val="1300"/>
              <a:buChar char="➢"/>
            </a:pPr>
            <a:r>
              <a:rPr lang="tr"/>
              <a:t>Teknik Yaklaşım</a:t>
            </a:r>
            <a:endParaRPr/>
          </a:p>
          <a:p>
            <a:pPr indent="-311150" lvl="0" marL="457200" rtl="0" algn="l">
              <a:lnSpc>
                <a:spcPct val="200000"/>
              </a:lnSpc>
              <a:spcBef>
                <a:spcPts val="0"/>
              </a:spcBef>
              <a:spcAft>
                <a:spcPts val="0"/>
              </a:spcAft>
              <a:buSzPts val="1300"/>
              <a:buChar char="➢"/>
            </a:pPr>
            <a:r>
              <a:rPr lang="tr"/>
              <a:t>Termopil  Dizi</a:t>
            </a:r>
            <a:endParaRPr/>
          </a:p>
          <a:p>
            <a:pPr indent="-311150" lvl="0" marL="457200" rtl="0" algn="l">
              <a:lnSpc>
                <a:spcPct val="200000"/>
              </a:lnSpc>
              <a:spcBef>
                <a:spcPts val="0"/>
              </a:spcBef>
              <a:spcAft>
                <a:spcPts val="0"/>
              </a:spcAft>
              <a:buSzPts val="1300"/>
              <a:buChar char="➢"/>
            </a:pPr>
            <a:r>
              <a:rPr lang="tr"/>
              <a:t>Sensör Özellikleri</a:t>
            </a:r>
            <a:endParaRPr/>
          </a:p>
          <a:p>
            <a:pPr indent="-311150" lvl="0" marL="457200" rtl="0" algn="l">
              <a:lnSpc>
                <a:spcPct val="200000"/>
              </a:lnSpc>
              <a:spcBef>
                <a:spcPts val="0"/>
              </a:spcBef>
              <a:spcAft>
                <a:spcPts val="0"/>
              </a:spcAft>
              <a:buSzPts val="1300"/>
              <a:buChar char="➢"/>
            </a:pPr>
            <a:r>
              <a:rPr lang="tr"/>
              <a:t>Benzer Projeler</a:t>
            </a:r>
            <a:endParaRPr/>
          </a:p>
          <a:p>
            <a:pPr indent="0" lvl="0" marL="457200" rtl="0" algn="l">
              <a:lnSpc>
                <a:spcPct val="200000"/>
              </a:lnSpc>
              <a:spcBef>
                <a:spcPts val="0"/>
              </a:spcBef>
              <a:spcAft>
                <a:spcPts val="0"/>
              </a:spcAft>
              <a:buNone/>
            </a:pPr>
            <a:r>
              <a:t/>
            </a:r>
            <a:endParaRPr/>
          </a:p>
        </p:txBody>
      </p:sp>
      <p:sp>
        <p:nvSpPr>
          <p:cNvPr id="144" name="Google Shape;14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6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Konu</a:t>
            </a:r>
            <a:endParaRPr/>
          </a:p>
        </p:txBody>
      </p:sp>
      <p:sp>
        <p:nvSpPr>
          <p:cNvPr id="150" name="Google Shape;150;p15"/>
          <p:cNvSpPr txBox="1"/>
          <p:nvPr>
            <p:ph idx="1" type="body"/>
          </p:nvPr>
        </p:nvSpPr>
        <p:spPr>
          <a:xfrm>
            <a:off x="1297500" y="1122200"/>
            <a:ext cx="3513600" cy="335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tr"/>
              <a:t>Vestel </a:t>
            </a:r>
            <a:r>
              <a:rPr lang="tr"/>
              <a:t>firmasının TEYDEB 3170688 kodu ile yürütülen ve desteklenmektedir,</a:t>
            </a:r>
            <a:endParaRPr/>
          </a:p>
          <a:p>
            <a:pPr indent="-311150" lvl="0" marL="457200" rtl="0" algn="l">
              <a:spcBef>
                <a:spcPts val="0"/>
              </a:spcBef>
              <a:spcAft>
                <a:spcPts val="0"/>
              </a:spcAft>
              <a:buSzPts val="1300"/>
              <a:buChar char="➢"/>
            </a:pPr>
            <a:r>
              <a:rPr lang="tr"/>
              <a:t>Kullanıcıların akıllı ayna uygulamalarının birçoğunu el hareketleri ile kullanabilmesini sağlanması,</a:t>
            </a:r>
            <a:endParaRPr/>
          </a:p>
          <a:p>
            <a:pPr indent="-311150" lvl="0" marL="457200" rtl="0" algn="l">
              <a:spcBef>
                <a:spcPts val="0"/>
              </a:spcBef>
              <a:spcAft>
                <a:spcPts val="0"/>
              </a:spcAft>
              <a:buSzPts val="1300"/>
              <a:buChar char="➢"/>
            </a:pPr>
            <a:r>
              <a:rPr lang="tr"/>
              <a:t>Aynaya dokunma ihtiyacını ortadan kaldırılması,</a:t>
            </a:r>
            <a:endParaRPr/>
          </a:p>
          <a:p>
            <a:pPr indent="-311150" lvl="0" marL="457200" rtl="0" algn="l">
              <a:spcBef>
                <a:spcPts val="0"/>
              </a:spcBef>
              <a:spcAft>
                <a:spcPts val="0"/>
              </a:spcAft>
              <a:buSzPts val="1300"/>
              <a:buChar char="➢"/>
            </a:pPr>
            <a:r>
              <a:rPr lang="tr"/>
              <a:t>Aynaların dokunulan bölgelerindeki kirlenmeyi ve dolayısıyla da ürün ile ilgili olası memnuniyetsizliği ortadan kaldırması.</a:t>
            </a:r>
            <a:endParaRPr/>
          </a:p>
          <a:p>
            <a:pPr indent="0" lvl="0" marL="0" rtl="0" algn="l">
              <a:spcBef>
                <a:spcPts val="1600"/>
              </a:spcBef>
              <a:spcAft>
                <a:spcPts val="1600"/>
              </a:spcAft>
              <a:buNone/>
            </a:pPr>
            <a:r>
              <a:t/>
            </a:r>
            <a:endParaRPr/>
          </a:p>
        </p:txBody>
      </p:sp>
      <p:pic>
        <p:nvPicPr>
          <p:cNvPr id="151" name="Google Shape;151;p15"/>
          <p:cNvPicPr preferRelativeResize="0"/>
          <p:nvPr/>
        </p:nvPicPr>
        <p:blipFill>
          <a:blip r:embed="rId3">
            <a:alphaModFix/>
          </a:blip>
          <a:stretch>
            <a:fillRect/>
          </a:stretch>
        </p:blipFill>
        <p:spPr>
          <a:xfrm>
            <a:off x="5099950" y="1122200"/>
            <a:ext cx="3356551" cy="3388925"/>
          </a:xfrm>
          <a:prstGeom prst="rect">
            <a:avLst/>
          </a:prstGeom>
          <a:noFill/>
          <a:ln>
            <a:noFill/>
          </a:ln>
        </p:spPr>
      </p:pic>
      <p:sp>
        <p:nvSpPr>
          <p:cNvPr id="152" name="Google Shape;15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Amaç</a:t>
            </a:r>
            <a:endParaRPr/>
          </a:p>
        </p:txBody>
      </p:sp>
      <p:sp>
        <p:nvSpPr>
          <p:cNvPr id="158" name="Google Shape;158;p16"/>
          <p:cNvSpPr txBox="1"/>
          <p:nvPr>
            <p:ph idx="1" type="body"/>
          </p:nvPr>
        </p:nvSpPr>
        <p:spPr>
          <a:xfrm>
            <a:off x="1104550" y="1549350"/>
            <a:ext cx="4642200" cy="204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tr"/>
              <a:t>A</a:t>
            </a:r>
            <a:r>
              <a:rPr lang="tr"/>
              <a:t>kıllı ayna ürünün kullanıcının jestleri ile kontrol edebilmesini sağlayacak ve ayna ile entegre çalışacak bir sistem geliştirilmektir.</a:t>
            </a:r>
            <a:endParaRPr/>
          </a:p>
          <a:p>
            <a:pPr indent="-311150" lvl="0" marL="457200" rtl="0" algn="l">
              <a:spcBef>
                <a:spcPts val="0"/>
              </a:spcBef>
              <a:spcAft>
                <a:spcPts val="0"/>
              </a:spcAft>
              <a:buSzPts val="1300"/>
              <a:buChar char="➢"/>
            </a:pPr>
            <a:r>
              <a:rPr lang="tr"/>
              <a:t>Jest tanıma sisteminde kullanılacak olan kızılötesi sensör dizisi ile bir görüntü almadan dolayısı ile kullanıcının kişisel mahremiyetine zarar verme olasılığı bulunan bir kamera kullanmadan jest tanıma yapılması amaçlanmaktadır.</a:t>
            </a:r>
            <a:endParaRPr/>
          </a:p>
        </p:txBody>
      </p:sp>
      <p:pic>
        <p:nvPicPr>
          <p:cNvPr id="159" name="Google Shape;159;p16"/>
          <p:cNvPicPr preferRelativeResize="0"/>
          <p:nvPr/>
        </p:nvPicPr>
        <p:blipFill>
          <a:blip r:embed="rId3">
            <a:alphaModFix/>
          </a:blip>
          <a:stretch>
            <a:fillRect/>
          </a:stretch>
        </p:blipFill>
        <p:spPr>
          <a:xfrm>
            <a:off x="5468125" y="1616925"/>
            <a:ext cx="3553025" cy="2044900"/>
          </a:xfrm>
          <a:prstGeom prst="rect">
            <a:avLst/>
          </a:prstGeom>
          <a:noFill/>
          <a:ln>
            <a:noFill/>
          </a:ln>
        </p:spPr>
      </p:pic>
      <p:sp>
        <p:nvSpPr>
          <p:cNvPr id="160" name="Google Shape;16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İzlenecek Adımlar</a:t>
            </a:r>
            <a:endParaRPr/>
          </a:p>
        </p:txBody>
      </p:sp>
      <p:sp>
        <p:nvSpPr>
          <p:cNvPr id="166" name="Google Shape;166;p17"/>
          <p:cNvSpPr txBox="1"/>
          <p:nvPr>
            <p:ph idx="1" type="body"/>
          </p:nvPr>
        </p:nvSpPr>
        <p:spPr>
          <a:xfrm>
            <a:off x="1075250" y="1763560"/>
            <a:ext cx="4544400" cy="16164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tr"/>
              <a:t>Kızılötesi görüntü oluşturma</a:t>
            </a:r>
            <a:endParaRPr/>
          </a:p>
          <a:p>
            <a:pPr indent="-311150" lvl="0" marL="457200" rtl="0" algn="l">
              <a:lnSpc>
                <a:spcPct val="200000"/>
              </a:lnSpc>
              <a:spcBef>
                <a:spcPts val="0"/>
              </a:spcBef>
              <a:spcAft>
                <a:spcPts val="0"/>
              </a:spcAft>
              <a:buSzPts val="1300"/>
              <a:buChar char="➢"/>
            </a:pPr>
            <a:r>
              <a:rPr lang="tr"/>
              <a:t>Jest algılama</a:t>
            </a:r>
            <a:endParaRPr/>
          </a:p>
          <a:p>
            <a:pPr indent="-311150" lvl="0" marL="457200" rtl="0" algn="l">
              <a:lnSpc>
                <a:spcPct val="200000"/>
              </a:lnSpc>
              <a:spcBef>
                <a:spcPts val="0"/>
              </a:spcBef>
              <a:spcAft>
                <a:spcPts val="0"/>
              </a:spcAft>
              <a:buSzPts val="1300"/>
              <a:buChar char="➢"/>
            </a:pPr>
            <a:r>
              <a:rPr lang="tr"/>
              <a:t>Jest komut eşleştirmesi</a:t>
            </a:r>
            <a:endParaRPr/>
          </a:p>
          <a:p>
            <a:pPr indent="-311150" lvl="0" marL="457200" rtl="0" algn="l">
              <a:lnSpc>
                <a:spcPct val="200000"/>
              </a:lnSpc>
              <a:spcBef>
                <a:spcPts val="0"/>
              </a:spcBef>
              <a:spcAft>
                <a:spcPts val="0"/>
              </a:spcAft>
              <a:buSzPts val="1300"/>
              <a:buChar char="➢"/>
            </a:pPr>
            <a:r>
              <a:rPr lang="tr"/>
              <a:t>Akıllı Ayna ile Jest algılama sistemi entegrasyonu</a:t>
            </a:r>
            <a:endParaRPr/>
          </a:p>
        </p:txBody>
      </p:sp>
      <p:pic>
        <p:nvPicPr>
          <p:cNvPr id="167" name="Google Shape;167;p17"/>
          <p:cNvPicPr preferRelativeResize="0"/>
          <p:nvPr/>
        </p:nvPicPr>
        <p:blipFill rotWithShape="1">
          <a:blip r:embed="rId3">
            <a:alphaModFix/>
          </a:blip>
          <a:srcRect b="0" l="0" r="6094" t="0"/>
          <a:stretch/>
        </p:blipFill>
        <p:spPr>
          <a:xfrm>
            <a:off x="5427075" y="812963"/>
            <a:ext cx="3716924" cy="3517575"/>
          </a:xfrm>
          <a:prstGeom prst="rect">
            <a:avLst/>
          </a:prstGeom>
          <a:noFill/>
          <a:ln>
            <a:noFill/>
          </a:ln>
        </p:spPr>
      </p:pic>
      <p:sp>
        <p:nvSpPr>
          <p:cNvPr id="168" name="Google Shape;168;p17"/>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a:t>￼</a:t>
            </a:r>
            <a:endParaRPr/>
          </a:p>
        </p:txBody>
      </p:sp>
      <p:sp>
        <p:nvSpPr>
          <p:cNvPr id="169" name="Google Shape;1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Teknik Yaklaşım</a:t>
            </a:r>
            <a:endParaRPr/>
          </a:p>
        </p:txBody>
      </p:sp>
      <p:sp>
        <p:nvSpPr>
          <p:cNvPr id="175" name="Google Shape;175;p18"/>
          <p:cNvSpPr txBox="1"/>
          <p:nvPr>
            <p:ph idx="1" type="body"/>
          </p:nvPr>
        </p:nvSpPr>
        <p:spPr>
          <a:xfrm>
            <a:off x="1107000" y="1657400"/>
            <a:ext cx="4864500" cy="2665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tr"/>
              <a:t>Pasif kızılötesi alıcılar (PIR) uzun zamandır güvenlik sistemlerinde kişi varlığını algılama amaçlı olarak kullanılmaktadır,</a:t>
            </a:r>
            <a:endParaRPr/>
          </a:p>
          <a:p>
            <a:pPr indent="-311150" lvl="0" marL="457200" rtl="0" algn="l">
              <a:spcBef>
                <a:spcPts val="0"/>
              </a:spcBef>
              <a:spcAft>
                <a:spcPts val="0"/>
              </a:spcAft>
              <a:buSzPts val="1300"/>
              <a:buChar char="➢"/>
            </a:pPr>
            <a:r>
              <a:rPr lang="tr"/>
              <a:t>Birçok nesne kızılötesi bir yayılım göstermemektedir.</a:t>
            </a:r>
            <a:endParaRPr/>
          </a:p>
          <a:p>
            <a:pPr indent="-298450" lvl="1" marL="914400" rtl="0" algn="l">
              <a:spcBef>
                <a:spcPts val="0"/>
              </a:spcBef>
              <a:spcAft>
                <a:spcPts val="0"/>
              </a:spcAft>
              <a:buSzPts val="1100"/>
              <a:buChar char="○"/>
            </a:pPr>
            <a:r>
              <a:rPr lang="tr"/>
              <a:t>Eşik Filtresi </a:t>
            </a:r>
            <a:endParaRPr/>
          </a:p>
          <a:p>
            <a:pPr indent="-298450" lvl="1" marL="914400" rtl="0" algn="l">
              <a:spcBef>
                <a:spcPts val="0"/>
              </a:spcBef>
              <a:spcAft>
                <a:spcPts val="0"/>
              </a:spcAft>
              <a:buSzPts val="1100"/>
              <a:buChar char="○"/>
            </a:pPr>
            <a:r>
              <a:rPr lang="tr"/>
              <a:t>Karmaşık görüntü işleme algoritmaları</a:t>
            </a:r>
            <a:endParaRPr/>
          </a:p>
          <a:p>
            <a:pPr indent="-311150" lvl="0" marL="457200" rtl="0" algn="l">
              <a:spcBef>
                <a:spcPts val="0"/>
              </a:spcBef>
              <a:spcAft>
                <a:spcPts val="0"/>
              </a:spcAft>
              <a:buSzPts val="1300"/>
              <a:buChar char="➢"/>
            </a:pPr>
            <a:r>
              <a:rPr lang="tr"/>
              <a:t>PIR dizisi kullanıcının elini hareket ettirebileceği mesafedeki kızılötesi ışımaya göre kalibre edilmesi</a:t>
            </a:r>
            <a:endParaRPr/>
          </a:p>
          <a:p>
            <a:pPr indent="-311150" lvl="0" marL="457200" rtl="0" algn="l">
              <a:spcBef>
                <a:spcPts val="0"/>
              </a:spcBef>
              <a:spcAft>
                <a:spcPts val="0"/>
              </a:spcAft>
              <a:buSzPts val="1300"/>
              <a:buChar char="➢"/>
            </a:pPr>
            <a:r>
              <a:rPr lang="tr"/>
              <a:t>Kullanıcının elinin hem gövdesinin yarattığı kızılötesi ışımadan hem de kızılötesi ışıma yaratmayan çevredeki nesnelerden ayrılması.</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a:solidFill>
                <a:srgbClr val="FFFFFF"/>
              </a:solidFil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6" name="Google Shape;176;p18"/>
          <p:cNvPicPr preferRelativeResize="0"/>
          <p:nvPr/>
        </p:nvPicPr>
        <p:blipFill>
          <a:blip r:embed="rId3">
            <a:alphaModFix/>
          </a:blip>
          <a:stretch>
            <a:fillRect/>
          </a:stretch>
        </p:blipFill>
        <p:spPr>
          <a:xfrm>
            <a:off x="6162150" y="1567550"/>
            <a:ext cx="2661075" cy="2845500"/>
          </a:xfrm>
          <a:prstGeom prst="rect">
            <a:avLst/>
          </a:prstGeom>
          <a:noFill/>
          <a:ln>
            <a:noFill/>
          </a:ln>
        </p:spPr>
      </p:pic>
      <p:sp>
        <p:nvSpPr>
          <p:cNvPr id="177" name="Google Shape;1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Teknik Yaklaşım</a:t>
            </a:r>
            <a:endParaRPr/>
          </a:p>
        </p:txBody>
      </p:sp>
      <p:sp>
        <p:nvSpPr>
          <p:cNvPr id="183" name="Google Shape;183;p19"/>
          <p:cNvSpPr txBox="1"/>
          <p:nvPr>
            <p:ph idx="1" type="body"/>
          </p:nvPr>
        </p:nvSpPr>
        <p:spPr>
          <a:xfrm>
            <a:off x="1107025" y="1307850"/>
            <a:ext cx="5189700" cy="3179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tr"/>
              <a:t>Aynanın işlevselliği ile ayırt edilen el hareketleri eşleştirilerek jest kontrolü sağlanması,</a:t>
            </a:r>
            <a:endParaRPr/>
          </a:p>
          <a:p>
            <a:pPr indent="-311150" lvl="0" marL="457200" rtl="0" algn="l">
              <a:spcBef>
                <a:spcPts val="0"/>
              </a:spcBef>
              <a:spcAft>
                <a:spcPts val="0"/>
              </a:spcAft>
              <a:buSzPts val="1300"/>
              <a:buChar char="➢"/>
            </a:pPr>
            <a:r>
              <a:rPr lang="tr"/>
              <a:t>El hareket yönünün ayırt edilebilmesi için görüntünün zamana göre değişiminin incelenmesi,</a:t>
            </a:r>
            <a:endParaRPr/>
          </a:p>
          <a:p>
            <a:pPr indent="-311150" lvl="0" marL="457200" rtl="0" algn="l">
              <a:spcBef>
                <a:spcPts val="0"/>
              </a:spcBef>
              <a:spcAft>
                <a:spcPts val="0"/>
              </a:spcAft>
              <a:buSzPts val="1300"/>
              <a:buChar char="➢"/>
            </a:pPr>
            <a:r>
              <a:rPr lang="tr"/>
              <a:t> Görüntü sekansının içerisinde elin hareket yön ve miktarının belirlenmesi,</a:t>
            </a:r>
            <a:endParaRPr/>
          </a:p>
          <a:p>
            <a:pPr indent="-311150" lvl="0" marL="457200" rtl="0" algn="l">
              <a:spcBef>
                <a:spcPts val="0"/>
              </a:spcBef>
              <a:spcAft>
                <a:spcPts val="0"/>
              </a:spcAft>
              <a:buSzPts val="1300"/>
              <a:buChar char="➢"/>
            </a:pPr>
            <a:r>
              <a:rPr lang="tr"/>
              <a:t>Elin kabaca ısıl iz kontürü belirlenecek ve ilgili kontör izole edildikten sonra ardışıl sekanslar arasındaki değişim OpenCV kütüphanesindeki işlevler yardımı ile takip edilmesi</a:t>
            </a:r>
            <a:endParaRPr/>
          </a:p>
          <a:p>
            <a:pPr indent="-311150" lvl="0" marL="457200" rtl="0" algn="l">
              <a:spcBef>
                <a:spcPts val="0"/>
              </a:spcBef>
              <a:spcAft>
                <a:spcPts val="0"/>
              </a:spcAft>
              <a:buSzPts val="1300"/>
              <a:buChar char="➢"/>
            </a:pPr>
            <a:r>
              <a:rPr lang="tr"/>
              <a:t>Jest yönü belirlenmesi,</a:t>
            </a:r>
            <a:endParaRPr/>
          </a:p>
          <a:p>
            <a:pPr indent="-298450" lvl="1" marL="914400" rtl="0" algn="l">
              <a:spcBef>
                <a:spcPts val="0"/>
              </a:spcBef>
              <a:spcAft>
                <a:spcPts val="0"/>
              </a:spcAft>
              <a:buSzPts val="1100"/>
              <a:buChar char="○"/>
            </a:pPr>
            <a:r>
              <a:rPr lang="tr"/>
              <a:t>Gauss ya da benzeri bir filtre ile görselin merkezinin ve eğim yönünün belirlenmesi</a:t>
            </a:r>
            <a:endParaRPr/>
          </a:p>
          <a:p>
            <a:pPr indent="-298450" lvl="1" marL="914400" rtl="0" algn="l">
              <a:spcBef>
                <a:spcPts val="0"/>
              </a:spcBef>
              <a:spcAft>
                <a:spcPts val="0"/>
              </a:spcAft>
              <a:buSzPts val="1100"/>
              <a:buChar char="○"/>
            </a:pPr>
            <a:r>
              <a:rPr lang="tr"/>
              <a:t> Sadece merkez yönünün hareket yönü olarak takip edilmesi</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4" name="Google Shape;18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85" name="Google Shape;185;p19"/>
          <p:cNvPicPr preferRelativeResize="0"/>
          <p:nvPr/>
        </p:nvPicPr>
        <p:blipFill>
          <a:blip r:embed="rId3">
            <a:alphaModFix/>
          </a:blip>
          <a:stretch>
            <a:fillRect/>
          </a:stretch>
        </p:blipFill>
        <p:spPr>
          <a:xfrm>
            <a:off x="6296707" y="2995575"/>
            <a:ext cx="2847300" cy="2147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Pasif Kızılötesi Sensör</a:t>
            </a:r>
            <a:endParaRPr/>
          </a:p>
        </p:txBody>
      </p:sp>
      <p:sp>
        <p:nvSpPr>
          <p:cNvPr id="191" name="Google Shape;191;p20"/>
          <p:cNvSpPr txBox="1"/>
          <p:nvPr>
            <p:ph idx="1" type="body"/>
          </p:nvPr>
        </p:nvSpPr>
        <p:spPr>
          <a:xfrm>
            <a:off x="643675" y="1460250"/>
            <a:ext cx="4336500" cy="2431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rebuchet MS"/>
              <a:buChar char="➢"/>
            </a:pPr>
            <a:r>
              <a:rPr lang="tr" sz="1400">
                <a:solidFill>
                  <a:srgbClr val="FFFFFF"/>
                </a:solidFill>
                <a:latin typeface="Trebuchet MS"/>
                <a:ea typeface="Trebuchet MS"/>
                <a:cs typeface="Trebuchet MS"/>
                <a:sym typeface="Trebuchet MS"/>
              </a:rPr>
              <a:t>Pasif bir kızılötesi sistem, görüş alanındaki nesneler tarafından yayılan enerjiyi algılar ve istenen bilgileri çıkarmak için sinyal işleme algoritmaları kullanabilir.</a:t>
            </a:r>
            <a:endParaRPr sz="1400">
              <a:solidFill>
                <a:srgbClr val="FFFFFF"/>
              </a:solidFill>
              <a:latin typeface="Trebuchet MS"/>
              <a:ea typeface="Trebuchet MS"/>
              <a:cs typeface="Trebuchet MS"/>
              <a:sym typeface="Trebuchet MS"/>
            </a:endParaRPr>
          </a:p>
          <a:p>
            <a:pPr indent="-317500" lvl="0" marL="457200" rtl="0" algn="l">
              <a:spcBef>
                <a:spcPts val="0"/>
              </a:spcBef>
              <a:spcAft>
                <a:spcPts val="0"/>
              </a:spcAft>
              <a:buClr>
                <a:srgbClr val="FFFFFF"/>
              </a:buClr>
              <a:buSzPts val="1400"/>
              <a:buFont typeface="Trebuchet MS"/>
              <a:buChar char="➢"/>
            </a:pPr>
            <a:r>
              <a:rPr lang="tr" sz="1400">
                <a:solidFill>
                  <a:srgbClr val="FFFFFF"/>
                </a:solidFill>
                <a:latin typeface="Trebuchet MS"/>
                <a:ea typeface="Trebuchet MS"/>
                <a:cs typeface="Trebuchet MS"/>
                <a:sym typeface="Trebuchet MS"/>
              </a:rPr>
              <a:t>Normal vücut sıcaklığındaki insanlar, kızılötesi bölgede 10 µm civarında bir dalga boyunda oldukça güçlü bir yayılım gösterir. Pasif kızılötesi sensörler kızılötesi sinyalini akıma veya gerilime dönüştürür.</a:t>
            </a:r>
            <a:endParaRPr sz="1400">
              <a:solidFill>
                <a:srgbClr val="FFFFFF"/>
              </a:solidFill>
              <a:latin typeface="Trebuchet MS"/>
              <a:ea typeface="Trebuchet MS"/>
              <a:cs typeface="Trebuchet MS"/>
              <a:sym typeface="Trebuchet MS"/>
            </a:endParaRPr>
          </a:p>
          <a:p>
            <a:pPr indent="0" lvl="0" marL="0" rtl="0" algn="l">
              <a:spcBef>
                <a:spcPts val="1600"/>
              </a:spcBef>
              <a:spcAft>
                <a:spcPts val="1600"/>
              </a:spcAft>
              <a:buNone/>
            </a:pPr>
            <a:r>
              <a:t/>
            </a:r>
            <a:endParaRPr sz="1200">
              <a:solidFill>
                <a:srgbClr val="333333"/>
              </a:solidFill>
              <a:highlight>
                <a:srgbClr val="FFFFFF"/>
              </a:highlight>
              <a:latin typeface="Trebuchet MS"/>
              <a:ea typeface="Trebuchet MS"/>
              <a:cs typeface="Trebuchet MS"/>
              <a:sym typeface="Trebuchet MS"/>
            </a:endParaRPr>
          </a:p>
        </p:txBody>
      </p:sp>
      <p:sp>
        <p:nvSpPr>
          <p:cNvPr id="192" name="Google Shape;19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193" name="Google Shape;193;p20"/>
          <p:cNvPicPr preferRelativeResize="0"/>
          <p:nvPr/>
        </p:nvPicPr>
        <p:blipFill>
          <a:blip r:embed="rId3">
            <a:alphaModFix/>
          </a:blip>
          <a:stretch>
            <a:fillRect/>
          </a:stretch>
        </p:blipFill>
        <p:spPr>
          <a:xfrm>
            <a:off x="5048200" y="1684524"/>
            <a:ext cx="3927000" cy="208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297500" y="393750"/>
            <a:ext cx="7038900" cy="4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Sensör Özellikleri(HTPA32x32d Termopil Dizi)</a:t>
            </a:r>
            <a:endParaRPr/>
          </a:p>
        </p:txBody>
      </p:sp>
      <p:sp>
        <p:nvSpPr>
          <p:cNvPr id="199" name="Google Shape;199;p21"/>
          <p:cNvSpPr txBox="1"/>
          <p:nvPr>
            <p:ph idx="1" type="body"/>
          </p:nvPr>
        </p:nvSpPr>
        <p:spPr>
          <a:xfrm>
            <a:off x="1369850" y="1548300"/>
            <a:ext cx="3847800" cy="20469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tr"/>
              <a:t>32x32 çözünürlük</a:t>
            </a:r>
            <a:endParaRPr/>
          </a:p>
          <a:p>
            <a:pPr indent="-311150" lvl="0" marL="457200" rtl="0" algn="l">
              <a:lnSpc>
                <a:spcPct val="200000"/>
              </a:lnSpc>
              <a:spcBef>
                <a:spcPts val="0"/>
              </a:spcBef>
              <a:spcAft>
                <a:spcPts val="0"/>
              </a:spcAft>
              <a:buSzPts val="1300"/>
              <a:buChar char="➢"/>
            </a:pPr>
            <a:r>
              <a:rPr lang="tr"/>
              <a:t>I2C Arayüzü</a:t>
            </a:r>
            <a:endParaRPr/>
          </a:p>
          <a:p>
            <a:pPr indent="-311150" lvl="0" marL="457200" rtl="0" algn="l">
              <a:lnSpc>
                <a:spcPct val="200000"/>
              </a:lnSpc>
              <a:spcBef>
                <a:spcPts val="0"/>
              </a:spcBef>
              <a:spcAft>
                <a:spcPts val="0"/>
              </a:spcAft>
              <a:buSzPts val="1300"/>
              <a:buChar char="➢"/>
            </a:pPr>
            <a:r>
              <a:rPr lang="tr"/>
              <a:t>Maksimum Karehızı -&gt; 60 Hz</a:t>
            </a:r>
            <a:endParaRPr/>
          </a:p>
          <a:p>
            <a:pPr indent="-311150" lvl="0" marL="457200" rtl="0" algn="l">
              <a:lnSpc>
                <a:spcPct val="200000"/>
              </a:lnSpc>
              <a:spcBef>
                <a:spcPts val="0"/>
              </a:spcBef>
              <a:spcAft>
                <a:spcPts val="0"/>
              </a:spcAft>
              <a:buSzPts val="1300"/>
              <a:buChar char="➢"/>
            </a:pPr>
            <a:r>
              <a:rPr lang="tr"/>
              <a:t>EEPROM Büyüklüklüğü -&gt; 64kbit</a:t>
            </a:r>
            <a:endParaRPr/>
          </a:p>
          <a:p>
            <a:pPr indent="0" lvl="0" marL="0" rtl="0" algn="l">
              <a:lnSpc>
                <a:spcPct val="200000"/>
              </a:lnSpc>
              <a:spcBef>
                <a:spcPts val="1600"/>
              </a:spcBef>
              <a:spcAft>
                <a:spcPts val="1600"/>
              </a:spcAft>
              <a:buNone/>
            </a:pPr>
            <a:r>
              <a:t/>
            </a:r>
            <a:endParaRPr/>
          </a:p>
        </p:txBody>
      </p:sp>
      <p:sp>
        <p:nvSpPr>
          <p:cNvPr id="200" name="Google Shape;20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tr"/>
              <a:t>‹#›</a:t>
            </a:fld>
            <a:endParaRPr/>
          </a:p>
        </p:txBody>
      </p:sp>
      <p:pic>
        <p:nvPicPr>
          <p:cNvPr id="201" name="Google Shape;201;p21"/>
          <p:cNvPicPr preferRelativeResize="0"/>
          <p:nvPr/>
        </p:nvPicPr>
        <p:blipFill>
          <a:blip r:embed="rId3">
            <a:alphaModFix/>
          </a:blip>
          <a:stretch>
            <a:fillRect/>
          </a:stretch>
        </p:blipFill>
        <p:spPr>
          <a:xfrm>
            <a:off x="5808850" y="1560620"/>
            <a:ext cx="2663600" cy="212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