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Сетевая</a:t>
            </a:r>
            <a:r>
              <a:rPr dirty="0"/>
              <a:t> </a:t>
            </a:r>
            <a:r>
              <a:rPr dirty="0" err="1"/>
              <a:t>модель</a:t>
            </a:r>
            <a:r>
              <a:rPr dirty="0"/>
              <a:t> OSI </a:t>
            </a:r>
            <a:r>
              <a:rPr dirty="0" err="1"/>
              <a:t>для</a:t>
            </a:r>
            <a:r>
              <a:rPr dirty="0"/>
              <a:t> DevOps</a:t>
            </a:r>
          </a:p>
        </p:txBody>
      </p:sp>
      <p:pic>
        <p:nvPicPr>
          <p:cNvPr id="1026" name="Picture 2" descr="Что такое OSI и зачем она нужна - IT-Курсы в Минск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2499940"/>
            <a:ext cx="79724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5787" y="1109593"/>
            <a:ext cx="50478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IPv4:</a:t>
            </a:r>
            <a:endParaRPr lang="ru-RU" b="1" dirty="0" smtClean="0"/>
          </a:p>
          <a:p>
            <a:r>
              <a:rPr lang="ru-RU" dirty="0" smtClean="0"/>
              <a:t>11001001.11001001.11001001.11001001</a:t>
            </a:r>
          </a:p>
          <a:p>
            <a:r>
              <a:rPr lang="ru-RU" dirty="0" smtClean="0"/>
              <a:t>192.168.1.1</a:t>
            </a:r>
            <a:r>
              <a:rPr lang="en-US" dirty="0" smtClean="0"/>
              <a:t>:8080-nginx</a:t>
            </a:r>
          </a:p>
          <a:p>
            <a:r>
              <a:rPr lang="ru-RU" dirty="0"/>
              <a:t>192.168.1.1</a:t>
            </a:r>
            <a:r>
              <a:rPr lang="en-US" dirty="0" smtClean="0"/>
              <a:t>:22-sshd</a:t>
            </a:r>
            <a:endParaRPr lang="ru-RU" dirty="0" smtClean="0"/>
          </a:p>
          <a:p>
            <a:r>
              <a:rPr lang="ru-RU" dirty="0" smtClean="0"/>
              <a:t>10.2.2.4</a:t>
            </a:r>
          </a:p>
          <a:p>
            <a:r>
              <a:rPr lang="ru-RU" dirty="0" smtClean="0"/>
              <a:t>0-255.0-255.0-255.0-255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680318" y="1109593"/>
            <a:ext cx="283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IPv6:</a:t>
            </a:r>
            <a:endParaRPr lang="ru-RU" b="1" dirty="0" smtClean="0"/>
          </a:p>
          <a:p>
            <a:r>
              <a:rPr lang="en-US" dirty="0" smtClean="0"/>
              <a:t>1050:0:0:0:5:600:300c:326b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Канальный</a:t>
            </a:r>
            <a:r>
              <a:rPr dirty="0"/>
              <a:t> (Data Link)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5380"/>
            <a:ext cx="4163568" cy="452596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err="1"/>
              <a:t>Задачи</a:t>
            </a:r>
            <a:r>
              <a:rPr dirty="0"/>
              <a:t>: MAC-</a:t>
            </a:r>
            <a:r>
              <a:rPr dirty="0" err="1"/>
              <a:t>адресация</a:t>
            </a:r>
            <a:r>
              <a:rPr dirty="0"/>
              <a:t>, </a:t>
            </a:r>
            <a:r>
              <a:rPr dirty="0" err="1"/>
              <a:t>кадры</a:t>
            </a:r>
            <a:endParaRPr dirty="0"/>
          </a:p>
          <a:p>
            <a:pPr>
              <a:defRPr sz="1400"/>
            </a:pPr>
            <a:r>
              <a:rPr dirty="0" err="1"/>
              <a:t>Примеры</a:t>
            </a:r>
            <a:r>
              <a:rPr dirty="0"/>
              <a:t>: Ethernet, ARP, </a:t>
            </a:r>
            <a:r>
              <a:rPr dirty="0" smtClean="0"/>
              <a:t>PPP</a:t>
            </a:r>
            <a:endParaRPr lang="ru-RU" dirty="0" smtClean="0"/>
          </a:p>
          <a:p>
            <a:pPr>
              <a:defRPr sz="1400"/>
            </a:pPr>
            <a:endParaRPr lang="ru-RU" dirty="0"/>
          </a:p>
          <a:p>
            <a:pPr marL="0" indent="0">
              <a:buNone/>
              <a:defRPr sz="1400"/>
            </a:pPr>
            <a:r>
              <a:rPr lang="ru-RU" dirty="0"/>
              <a:t>Пример </a:t>
            </a:r>
            <a:r>
              <a:rPr lang="ru-RU" dirty="0" err="1"/>
              <a:t>DevOps</a:t>
            </a:r>
            <a:r>
              <a:rPr lang="ru-RU" dirty="0"/>
              <a:t>-задачи</a:t>
            </a:r>
            <a:r>
              <a:rPr lang="ru-RU" dirty="0" smtClean="0"/>
              <a:t>:</a:t>
            </a:r>
          </a:p>
          <a:p>
            <a:pPr>
              <a:defRPr sz="1400"/>
            </a:pPr>
            <a:r>
              <a:rPr lang="ru-RU" dirty="0" smtClean="0"/>
              <a:t>Ошибки </a:t>
            </a:r>
            <a:r>
              <a:rPr lang="ru-RU" dirty="0"/>
              <a:t>в VLAN → сервер не видит остальные узлы кластера.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68" y="3820086"/>
            <a:ext cx="3467704" cy="1414537"/>
          </a:xfrm>
          <a:prstGeom prst="rect">
            <a:avLst/>
          </a:prstGeom>
        </p:spPr>
      </p:pic>
      <p:pic>
        <p:nvPicPr>
          <p:cNvPr id="6146" name="Picture 2" descr="Коммутатор 24-портовый гигабитный Tp-Link TL-SG1024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86" y="1186620"/>
            <a:ext cx="3819313" cy="286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Физический (Physical)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39184" cy="452596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err="1"/>
              <a:t>Задачи</a:t>
            </a:r>
            <a:r>
              <a:rPr dirty="0"/>
              <a:t>: </a:t>
            </a:r>
            <a:r>
              <a:rPr dirty="0" err="1"/>
              <a:t>Передача</a:t>
            </a:r>
            <a:r>
              <a:rPr dirty="0"/>
              <a:t> </a:t>
            </a:r>
            <a:r>
              <a:rPr dirty="0" err="1"/>
              <a:t>битов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среде</a:t>
            </a:r>
            <a:endParaRPr dirty="0"/>
          </a:p>
          <a:p>
            <a:pPr>
              <a:defRPr sz="1400"/>
            </a:pPr>
            <a:r>
              <a:rPr dirty="0" err="1"/>
              <a:t>Примеры</a:t>
            </a:r>
            <a:r>
              <a:rPr dirty="0"/>
              <a:t>: </a:t>
            </a:r>
            <a:r>
              <a:rPr dirty="0" err="1"/>
              <a:t>Кабели</a:t>
            </a:r>
            <a:r>
              <a:rPr dirty="0"/>
              <a:t>, </a:t>
            </a:r>
            <a:r>
              <a:rPr dirty="0" err="1"/>
              <a:t>оптика</a:t>
            </a:r>
            <a:r>
              <a:rPr dirty="0"/>
              <a:t>, </a:t>
            </a:r>
            <a:r>
              <a:rPr dirty="0" smtClean="0"/>
              <a:t>Wi-Fi</a:t>
            </a:r>
            <a:endParaRPr lang="ru-RU" dirty="0" smtClean="0"/>
          </a:p>
          <a:p>
            <a:pPr>
              <a:defRPr sz="1400"/>
            </a:pPr>
            <a:endParaRPr lang="ru-RU" dirty="0"/>
          </a:p>
          <a:p>
            <a:pPr marL="0" indent="0">
              <a:buNone/>
              <a:defRPr sz="1400"/>
            </a:pPr>
            <a:r>
              <a:rPr lang="ru-RU" dirty="0"/>
              <a:t>Пример </a:t>
            </a:r>
            <a:r>
              <a:rPr lang="ru-RU" dirty="0" err="1"/>
              <a:t>DevOps</a:t>
            </a:r>
            <a:r>
              <a:rPr lang="ru-RU" dirty="0"/>
              <a:t>-задачи</a:t>
            </a:r>
            <a:r>
              <a:rPr lang="ru-RU" dirty="0" smtClean="0"/>
              <a:t>:</a:t>
            </a:r>
          </a:p>
          <a:p>
            <a:pPr>
              <a:defRPr sz="1400"/>
            </a:pPr>
            <a:r>
              <a:rPr lang="ru-RU" dirty="0" smtClean="0"/>
              <a:t>Сервер </a:t>
            </a:r>
            <a:r>
              <a:rPr lang="ru-RU" dirty="0"/>
              <a:t>недоступен → оказалось, что SFP-модуль перегорел.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384" y="2115221"/>
            <a:ext cx="4450080" cy="3495919"/>
          </a:xfrm>
          <a:prstGeom prst="rect">
            <a:avLst/>
          </a:prstGeom>
        </p:spPr>
      </p:pic>
      <p:pic>
        <p:nvPicPr>
          <p:cNvPr id="7170" name="Picture 2" descr="HUB Switch, коммутаторы, медиаконверторы Бишкек. Купить в Бишкеке по низким  ценам - Интернет магазин Enter.kg, Кыргызстан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59899"/>
            <a:ext cx="2350134" cy="230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OSI vs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rPr dirty="0" smtClean="0"/>
              <a:t>TCP/IP </a:t>
            </a:r>
            <a:r>
              <a:rPr dirty="0"/>
              <a:t>— </a:t>
            </a:r>
            <a:r>
              <a:rPr dirty="0" err="1"/>
              <a:t>практическая</a:t>
            </a:r>
            <a:r>
              <a:rPr dirty="0"/>
              <a:t> 4-уровневая </a:t>
            </a:r>
            <a:r>
              <a:rPr dirty="0" err="1"/>
              <a:t>модель</a:t>
            </a:r>
            <a:endParaRPr dirty="0"/>
          </a:p>
          <a:p>
            <a:pPr>
              <a:defRPr sz="1400"/>
            </a:pPr>
            <a:r>
              <a:rPr dirty="0" err="1"/>
              <a:t>Прикладной</a:t>
            </a:r>
            <a:r>
              <a:rPr dirty="0"/>
              <a:t>, </a:t>
            </a:r>
            <a:r>
              <a:rPr dirty="0" err="1"/>
              <a:t>Транспортный</a:t>
            </a:r>
            <a:r>
              <a:rPr dirty="0"/>
              <a:t>, </a:t>
            </a:r>
            <a:r>
              <a:rPr dirty="0" err="1"/>
              <a:t>Интернет</a:t>
            </a:r>
            <a:r>
              <a:rPr dirty="0"/>
              <a:t>, </a:t>
            </a:r>
            <a:r>
              <a:rPr dirty="0" err="1"/>
              <a:t>Канальный</a:t>
            </a:r>
            <a:r>
              <a:rPr dirty="0"/>
              <a:t>/</a:t>
            </a:r>
            <a:r>
              <a:rPr dirty="0" err="1"/>
              <a:t>Физический</a:t>
            </a:r>
            <a:endParaRPr dirty="0"/>
          </a:p>
          <a:p>
            <a:pPr>
              <a:defRPr sz="1400"/>
            </a:pPr>
            <a:r>
              <a:rPr dirty="0" err="1"/>
              <a:t>Соответствие</a:t>
            </a:r>
            <a:r>
              <a:rPr dirty="0"/>
              <a:t> OSI и TCP/IP</a:t>
            </a:r>
          </a:p>
        </p:txBody>
      </p:sp>
      <p:pic>
        <p:nvPicPr>
          <p:cNvPr id="5122" name="Picture 2" descr="TCP/IP против модели OSI – разница между ни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80" y="2210796"/>
            <a:ext cx="4454778" cy="359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Практика — команды в Linux по уровням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ping — ICMP, </a:t>
            </a:r>
            <a:r>
              <a:rPr dirty="0" err="1"/>
              <a:t>сетевой</a:t>
            </a:r>
            <a:r>
              <a:rPr dirty="0"/>
              <a:t> </a:t>
            </a:r>
            <a:r>
              <a:rPr dirty="0" err="1"/>
              <a:t>уровень</a:t>
            </a:r>
            <a:endParaRPr dirty="0"/>
          </a:p>
          <a:p>
            <a:pPr>
              <a:defRPr sz="1400"/>
            </a:pPr>
            <a:r>
              <a:rPr dirty="0"/>
              <a:t>traceroute — </a:t>
            </a:r>
            <a:r>
              <a:rPr dirty="0" err="1"/>
              <a:t>путь</a:t>
            </a:r>
            <a:r>
              <a:rPr dirty="0"/>
              <a:t> </a:t>
            </a:r>
            <a:r>
              <a:rPr dirty="0" err="1"/>
              <a:t>пакетов</a:t>
            </a:r>
            <a:endParaRPr dirty="0"/>
          </a:p>
          <a:p>
            <a:pPr>
              <a:defRPr sz="1400"/>
            </a:pPr>
            <a:r>
              <a:rPr dirty="0" err="1"/>
              <a:t>nc</a:t>
            </a:r>
            <a:r>
              <a:rPr dirty="0"/>
              <a:t> — </a:t>
            </a:r>
            <a:r>
              <a:rPr dirty="0" err="1"/>
              <a:t>проверка</a:t>
            </a:r>
            <a:r>
              <a:rPr dirty="0"/>
              <a:t> TCP </a:t>
            </a:r>
            <a:r>
              <a:rPr dirty="0" err="1"/>
              <a:t>соединений</a:t>
            </a:r>
            <a:endParaRPr dirty="0"/>
          </a:p>
          <a:p>
            <a:pPr>
              <a:defRPr sz="1400"/>
            </a:pPr>
            <a:r>
              <a:rPr dirty="0"/>
              <a:t>dig, </a:t>
            </a:r>
            <a:r>
              <a:rPr dirty="0" err="1"/>
              <a:t>nslookup</a:t>
            </a:r>
            <a:r>
              <a:rPr dirty="0"/>
              <a:t> — DNS-</a:t>
            </a:r>
            <a:r>
              <a:rPr dirty="0" err="1"/>
              <a:t>запросы</a:t>
            </a:r>
            <a:endParaRPr dirty="0"/>
          </a:p>
          <a:p>
            <a:pPr>
              <a:defRPr sz="1400"/>
            </a:pPr>
            <a:r>
              <a:rPr dirty="0" err="1"/>
              <a:t>tcpdump</a:t>
            </a:r>
            <a:r>
              <a:rPr dirty="0"/>
              <a:t> — </a:t>
            </a:r>
            <a:r>
              <a:rPr dirty="0" err="1"/>
              <a:t>перехват</a:t>
            </a:r>
            <a:r>
              <a:rPr dirty="0"/>
              <a:t> </a:t>
            </a:r>
            <a:r>
              <a:rPr dirty="0" err="1"/>
              <a:t>пакетов</a:t>
            </a:r>
            <a:endParaRPr dirty="0"/>
          </a:p>
          <a:p>
            <a:pPr>
              <a:defRPr sz="1400"/>
            </a:pPr>
            <a:r>
              <a:rPr dirty="0" err="1"/>
              <a:t>ip</a:t>
            </a:r>
            <a:r>
              <a:rPr dirty="0"/>
              <a:t> link show — MAC-</a:t>
            </a:r>
            <a:r>
              <a:rPr dirty="0" err="1"/>
              <a:t>адреса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Домашнее</a:t>
            </a:r>
            <a:r>
              <a:rPr dirty="0"/>
              <a:t> </a:t>
            </a:r>
            <a:r>
              <a:rPr dirty="0" err="1"/>
              <a:t>задание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err="1"/>
              <a:t>Теория</a:t>
            </a:r>
            <a:r>
              <a:rPr dirty="0"/>
              <a:t>: </a:t>
            </a:r>
            <a:r>
              <a:rPr dirty="0" err="1"/>
              <a:t>таблица</a:t>
            </a:r>
            <a:r>
              <a:rPr dirty="0"/>
              <a:t> </a:t>
            </a:r>
            <a:r>
              <a:rPr dirty="0" err="1"/>
              <a:t>уровней</a:t>
            </a:r>
            <a:r>
              <a:rPr dirty="0"/>
              <a:t> OSI с </a:t>
            </a:r>
            <a:r>
              <a:rPr dirty="0" err="1"/>
              <a:t>примерами</a:t>
            </a:r>
            <a:endParaRPr dirty="0"/>
          </a:p>
          <a:p>
            <a:pPr>
              <a:defRPr sz="1400"/>
            </a:pPr>
            <a:r>
              <a:rPr dirty="0" err="1"/>
              <a:t>Практика</a:t>
            </a:r>
            <a:r>
              <a:rPr dirty="0"/>
              <a:t>: ping, traceroute, </a:t>
            </a:r>
            <a:r>
              <a:rPr dirty="0" err="1"/>
              <a:t>nc</a:t>
            </a:r>
            <a:r>
              <a:rPr dirty="0"/>
              <a:t>, dig, </a:t>
            </a:r>
            <a:r>
              <a:rPr dirty="0" err="1" smtClean="0"/>
              <a:t>tcpdump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Вопросы для самопроверки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каком</a:t>
            </a:r>
            <a:r>
              <a:rPr dirty="0"/>
              <a:t> </a:t>
            </a:r>
            <a:r>
              <a:rPr dirty="0" err="1"/>
              <a:t>уровне</a:t>
            </a:r>
            <a:r>
              <a:rPr dirty="0"/>
              <a:t> </a:t>
            </a:r>
            <a:r>
              <a:rPr dirty="0" err="1"/>
              <a:t>работают</a:t>
            </a:r>
            <a:r>
              <a:rPr dirty="0"/>
              <a:t> TCP и UDP?</a:t>
            </a:r>
          </a:p>
          <a:p>
            <a:pPr>
              <a:defRPr sz="1400"/>
            </a:pPr>
            <a:r>
              <a:rPr dirty="0" err="1"/>
              <a:t>Где</a:t>
            </a:r>
            <a:r>
              <a:rPr dirty="0"/>
              <a:t> в OSI </a:t>
            </a:r>
            <a:r>
              <a:rPr dirty="0" err="1"/>
              <a:t>находится</a:t>
            </a:r>
            <a:r>
              <a:rPr dirty="0"/>
              <a:t> HTTPS?</a:t>
            </a:r>
          </a:p>
          <a:p>
            <a:pPr>
              <a:defRPr sz="1400"/>
            </a:pP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отличается</a:t>
            </a:r>
            <a:r>
              <a:rPr dirty="0"/>
              <a:t> IP-</a:t>
            </a:r>
            <a:r>
              <a:rPr dirty="0" err="1"/>
              <a:t>адрес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MAC-</a:t>
            </a:r>
            <a:r>
              <a:rPr dirty="0" err="1"/>
              <a:t>адреса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Зачем DevOps инженеру знать сети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smtClean="0"/>
              <a:t>Kubernetes, CI/CD, </a:t>
            </a:r>
            <a:r>
              <a:rPr dirty="0" err="1" smtClean="0"/>
              <a:t>мониторинг</a:t>
            </a:r>
            <a:r>
              <a:rPr dirty="0" smtClean="0"/>
              <a:t>, </a:t>
            </a:r>
            <a:r>
              <a:rPr dirty="0" err="1" smtClean="0"/>
              <a:t>деплой</a:t>
            </a:r>
            <a:r>
              <a:rPr dirty="0" smtClean="0"/>
              <a:t> </a:t>
            </a:r>
            <a:r>
              <a:rPr dirty="0" err="1" smtClean="0"/>
              <a:t>используют</a:t>
            </a:r>
            <a:r>
              <a:rPr dirty="0" smtClean="0"/>
              <a:t> </a:t>
            </a:r>
            <a:r>
              <a:rPr dirty="0" err="1" smtClean="0"/>
              <a:t>сеть</a:t>
            </a:r>
            <a:endParaRPr dirty="0" smtClean="0"/>
          </a:p>
          <a:p>
            <a:pPr>
              <a:defRPr sz="1400"/>
            </a:pPr>
            <a:r>
              <a:rPr dirty="0" err="1" smtClean="0"/>
              <a:t>Понимание</a:t>
            </a:r>
            <a:r>
              <a:rPr dirty="0" smtClean="0"/>
              <a:t> OSI </a:t>
            </a:r>
            <a:r>
              <a:rPr dirty="0" err="1" smtClean="0"/>
              <a:t>помогает</a:t>
            </a:r>
            <a:r>
              <a:rPr dirty="0" smtClean="0"/>
              <a:t> </a:t>
            </a:r>
            <a:r>
              <a:rPr dirty="0" err="1" smtClean="0"/>
              <a:t>диагностировать</a:t>
            </a:r>
            <a:r>
              <a:rPr dirty="0" smtClean="0"/>
              <a:t> </a:t>
            </a:r>
            <a:r>
              <a:rPr dirty="0" err="1" smtClean="0"/>
              <a:t>проблемы</a:t>
            </a:r>
            <a:endParaRPr dirty="0" smtClean="0"/>
          </a:p>
          <a:p>
            <a:pPr>
              <a:defRPr sz="1400"/>
            </a:pPr>
            <a:r>
              <a:rPr dirty="0" err="1" smtClean="0"/>
              <a:t>Умение</a:t>
            </a:r>
            <a:r>
              <a:rPr dirty="0" smtClean="0"/>
              <a:t> </a:t>
            </a:r>
            <a:r>
              <a:rPr dirty="0" err="1"/>
              <a:t>определять</a:t>
            </a:r>
            <a:r>
              <a:rPr dirty="0"/>
              <a:t>,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каком</a:t>
            </a:r>
            <a:r>
              <a:rPr dirty="0"/>
              <a:t> </a:t>
            </a:r>
            <a:r>
              <a:rPr dirty="0" err="1"/>
              <a:t>уровне</a:t>
            </a:r>
            <a:r>
              <a:rPr dirty="0"/>
              <a:t> </a:t>
            </a:r>
            <a:r>
              <a:rPr dirty="0" err="1"/>
              <a:t>возникла</a:t>
            </a:r>
            <a:r>
              <a:rPr dirty="0"/>
              <a:t> </a:t>
            </a:r>
            <a:r>
              <a:rPr dirty="0" err="1"/>
              <a:t>ошибка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Что такое сеть — ключевые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9224"/>
            <a:ext cx="8229600" cy="4525963"/>
          </a:xfrm>
        </p:spPr>
        <p:txBody>
          <a:bodyPr/>
          <a:lstStyle/>
          <a:p>
            <a:endParaRPr dirty="0"/>
          </a:p>
          <a:p>
            <a:pPr marL="0" indent="0">
              <a:buNone/>
              <a:defRPr sz="1400"/>
            </a:pPr>
            <a:r>
              <a:rPr b="1" dirty="0"/>
              <a:t>LAN, WAN, </a:t>
            </a:r>
            <a:r>
              <a:rPr b="1" dirty="0" err="1" smtClean="0"/>
              <a:t>интернет</a:t>
            </a:r>
            <a:r>
              <a:rPr lang="ru-RU" b="1" dirty="0" smtClean="0"/>
              <a:t>: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- LAN </a:t>
            </a:r>
            <a:r>
              <a:rPr lang="ru-RU" dirty="0"/>
              <a:t>(</a:t>
            </a:r>
            <a:r>
              <a:rPr lang="ru-RU" dirty="0" err="1"/>
              <a:t>Local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 — локальная сеть в пределах офиса, дата-центра, </a:t>
            </a:r>
            <a:r>
              <a:rPr lang="ru-RU" dirty="0" err="1"/>
              <a:t>дома.Пример</a:t>
            </a:r>
            <a:r>
              <a:rPr lang="ru-RU" dirty="0"/>
              <a:t>: сеть между серверами </a:t>
            </a:r>
            <a:r>
              <a:rPr lang="ru-RU" dirty="0" err="1"/>
              <a:t>Kubernetes</a:t>
            </a:r>
            <a:r>
              <a:rPr lang="ru-RU" dirty="0"/>
              <a:t> в одном </a:t>
            </a:r>
            <a:r>
              <a:rPr lang="ru-RU" dirty="0" err="1"/>
              <a:t>ЦОДе</a:t>
            </a:r>
            <a:r>
              <a:rPr lang="ru-RU" dirty="0" smtClean="0"/>
              <a:t>.</a:t>
            </a:r>
          </a:p>
          <a:p>
            <a:pPr marL="0" indent="0">
              <a:buNone/>
              <a:defRPr sz="1400"/>
            </a:pPr>
            <a:r>
              <a:rPr lang="ru-RU" dirty="0" smtClean="0"/>
              <a:t>- WAN </a:t>
            </a:r>
            <a:r>
              <a:rPr lang="ru-RU" dirty="0"/>
              <a:t>(</a:t>
            </a:r>
            <a:r>
              <a:rPr lang="ru-RU" dirty="0" err="1"/>
              <a:t>Wide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 — объединяет несколько LAN на больших </a:t>
            </a:r>
            <a:r>
              <a:rPr lang="ru-RU" dirty="0" err="1"/>
              <a:t>расстояниях.Пример</a:t>
            </a:r>
            <a:r>
              <a:rPr lang="ru-RU" dirty="0"/>
              <a:t>: сеть между офисами компании в разных странах</a:t>
            </a:r>
            <a:r>
              <a:rPr lang="ru-RU" dirty="0" smtClean="0"/>
              <a:t>.</a:t>
            </a:r>
          </a:p>
          <a:p>
            <a:pPr>
              <a:buFontTx/>
              <a:buChar char="-"/>
              <a:defRPr sz="1400"/>
            </a:pPr>
            <a:r>
              <a:rPr lang="ru-RU" dirty="0" smtClean="0"/>
              <a:t>Интернет </a:t>
            </a:r>
            <a:r>
              <a:rPr lang="ru-RU" dirty="0"/>
              <a:t>— глобальная сеть, которая соединяет все устройства через общие протоколы (TCP/IP</a:t>
            </a:r>
            <a:r>
              <a:rPr lang="ru-RU" dirty="0" smtClean="0"/>
              <a:t>).</a:t>
            </a:r>
            <a:endParaRPr lang="en-US" dirty="0" smtClean="0"/>
          </a:p>
          <a:p>
            <a:pPr marL="0" indent="0">
              <a:buNone/>
              <a:defRPr sz="1400"/>
            </a:pPr>
            <a:endParaRPr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26249"/>
              </p:ext>
            </p:extLst>
          </p:nvPr>
        </p:nvGraphicFramePr>
        <p:xfrm>
          <a:off x="612907" y="2753391"/>
          <a:ext cx="8323830" cy="3709998"/>
        </p:xfrm>
        <a:graphic>
          <a:graphicData uri="http://schemas.openxmlformats.org/drawingml/2006/table">
            <a:tbl>
              <a:tblPr/>
              <a:tblGrid>
                <a:gridCol w="1374513">
                  <a:extLst>
                    <a:ext uri="{9D8B030D-6E8A-4147-A177-3AD203B41FA5}">
                      <a16:colId xmlns:a16="http://schemas.microsoft.com/office/drawing/2014/main" val="1101499874"/>
                    </a:ext>
                  </a:extLst>
                </a:gridCol>
                <a:gridCol w="4320074">
                  <a:extLst>
                    <a:ext uri="{9D8B030D-6E8A-4147-A177-3AD203B41FA5}">
                      <a16:colId xmlns:a16="http://schemas.microsoft.com/office/drawing/2014/main" val="3849833734"/>
                    </a:ext>
                  </a:extLst>
                </a:gridCol>
                <a:gridCol w="2629243">
                  <a:extLst>
                    <a:ext uri="{9D8B030D-6E8A-4147-A177-3AD203B41FA5}">
                      <a16:colId xmlns:a16="http://schemas.microsoft.com/office/drawing/2014/main" val="3905222373"/>
                    </a:ext>
                  </a:extLst>
                </a:gridCol>
              </a:tblGrid>
              <a:tr h="509216">
                <a:tc>
                  <a:txBody>
                    <a:bodyPr/>
                    <a:lstStyle/>
                    <a:p>
                      <a:r>
                        <a:rPr lang="ru-RU" sz="1600" b="1" dirty="0"/>
                        <a:t>Бит</a:t>
                      </a:r>
                      <a:endParaRPr lang="ru-RU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минимальная единица информации (0 или 1)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скорость сети: 100 Мбит/с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29535"/>
                  </a:ext>
                </a:extLst>
              </a:tr>
              <a:tr h="727450">
                <a:tc>
                  <a:txBody>
                    <a:bodyPr/>
                    <a:lstStyle/>
                    <a:p>
                      <a:r>
                        <a:rPr lang="ru-RU" sz="1600" b="1" dirty="0"/>
                        <a:t>Кадр (</a:t>
                      </a:r>
                      <a:r>
                        <a:rPr lang="en-US" sz="1600" b="1" dirty="0"/>
                        <a:t>Frame)</a:t>
                      </a:r>
                      <a:endParaRPr lang="en-US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блок данных на канальном уровне (</a:t>
                      </a:r>
                      <a:r>
                        <a:rPr lang="ru-RU" sz="1600" dirty="0" err="1"/>
                        <a:t>ур</a:t>
                      </a:r>
                      <a:r>
                        <a:rPr lang="ru-RU" sz="1600" dirty="0"/>
                        <a:t>. 2 OSI) с MAC-адресами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Ethernet-</a:t>
                      </a:r>
                      <a:r>
                        <a:rPr lang="ru-RU" sz="1600" dirty="0"/>
                        <a:t>кадр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55873"/>
                  </a:ext>
                </a:extLst>
              </a:tr>
              <a:tr h="727450">
                <a:tc>
                  <a:txBody>
                    <a:bodyPr/>
                    <a:lstStyle/>
                    <a:p>
                      <a:r>
                        <a:rPr lang="ru-RU" sz="1600" b="1" dirty="0"/>
                        <a:t>Пакет (</a:t>
                      </a:r>
                      <a:r>
                        <a:rPr lang="en-US" sz="1600" b="1" dirty="0"/>
                        <a:t>Packet)</a:t>
                      </a:r>
                      <a:endParaRPr lang="en-US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блок данных на сетевом уровне (</a:t>
                      </a:r>
                      <a:r>
                        <a:rPr lang="ru-RU" sz="1600" dirty="0" err="1"/>
                        <a:t>ур</a:t>
                      </a:r>
                      <a:r>
                        <a:rPr lang="ru-RU" sz="1600" dirty="0"/>
                        <a:t>. 3 OSI) с IP-адресами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IP-</a:t>
                      </a:r>
                      <a:r>
                        <a:rPr lang="ru-RU" sz="1600" dirty="0"/>
                        <a:t>пакет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9081358"/>
                  </a:ext>
                </a:extLst>
              </a:tr>
              <a:tr h="509216">
                <a:tc>
                  <a:txBody>
                    <a:bodyPr/>
                    <a:lstStyle/>
                    <a:p>
                      <a:r>
                        <a:rPr lang="ru-RU" sz="1600" b="1"/>
                        <a:t>Порт</a:t>
                      </a:r>
                      <a:endParaRPr lang="ru-RU" sz="160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номер сервиса на устройстве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 — SSH, 80 — HTTP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55902"/>
                  </a:ext>
                </a:extLst>
              </a:tr>
              <a:tr h="509216">
                <a:tc>
                  <a:txBody>
                    <a:bodyPr/>
                    <a:lstStyle/>
                    <a:p>
                      <a:r>
                        <a:rPr lang="en-US" sz="1600" b="1"/>
                        <a:t>IP-</a:t>
                      </a:r>
                      <a:r>
                        <a:rPr lang="ru-RU" sz="1600" b="1"/>
                        <a:t>адрес</a:t>
                      </a:r>
                      <a:endParaRPr lang="ru-RU" sz="160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логический адрес устройства (</a:t>
                      </a:r>
                      <a:r>
                        <a:rPr lang="ru-RU" sz="1600" dirty="0" err="1"/>
                        <a:t>ур</a:t>
                      </a:r>
                      <a:r>
                        <a:rPr lang="ru-RU" sz="1600" dirty="0"/>
                        <a:t>. 3 OSI)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192.168.1.10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633025"/>
                  </a:ext>
                </a:extLst>
              </a:tr>
              <a:tr h="727450">
                <a:tc>
                  <a:txBody>
                    <a:bodyPr/>
                    <a:lstStyle/>
                    <a:p>
                      <a:r>
                        <a:rPr lang="en-US" sz="1600" b="1" dirty="0"/>
                        <a:t>MAC-</a:t>
                      </a:r>
                      <a:r>
                        <a:rPr lang="ru-RU" sz="1600" b="1" dirty="0"/>
                        <a:t>адрес</a:t>
                      </a:r>
                      <a:endParaRPr lang="ru-RU" sz="1600" dirty="0"/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уникальный физический адрес сетевой карты (</a:t>
                      </a:r>
                      <a:r>
                        <a:rPr lang="ru-RU" sz="1600" dirty="0" err="1"/>
                        <a:t>ур</a:t>
                      </a:r>
                      <a:r>
                        <a:rPr lang="ru-RU" sz="1600" dirty="0"/>
                        <a:t>. 2 OSI)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00:1A:2B:3C:4D:5E</a:t>
                      </a:r>
                    </a:p>
                  </a:txBody>
                  <a:tcPr marL="82290" marR="82290" marT="41145" marB="411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03652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Модель</a:t>
            </a:r>
            <a:r>
              <a:rPr dirty="0"/>
              <a:t> OSI — 7 </a:t>
            </a:r>
            <a:r>
              <a:rPr dirty="0" err="1"/>
              <a:t>уровней</a:t>
            </a:r>
            <a:endParaRPr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38277"/>
              </p:ext>
            </p:extLst>
          </p:nvPr>
        </p:nvGraphicFramePr>
        <p:xfrm>
          <a:off x="1142329" y="1593085"/>
          <a:ext cx="7273869" cy="4548000"/>
        </p:xfrm>
        <a:graphic>
          <a:graphicData uri="http://schemas.openxmlformats.org/drawingml/2006/table">
            <a:tbl>
              <a:tblPr/>
              <a:tblGrid>
                <a:gridCol w="2424623">
                  <a:extLst>
                    <a:ext uri="{9D8B030D-6E8A-4147-A177-3AD203B41FA5}">
                      <a16:colId xmlns:a16="http://schemas.microsoft.com/office/drawing/2014/main" val="822082238"/>
                    </a:ext>
                  </a:extLst>
                </a:gridCol>
                <a:gridCol w="2424623">
                  <a:extLst>
                    <a:ext uri="{9D8B030D-6E8A-4147-A177-3AD203B41FA5}">
                      <a16:colId xmlns:a16="http://schemas.microsoft.com/office/drawing/2014/main" val="1504722137"/>
                    </a:ext>
                  </a:extLst>
                </a:gridCol>
                <a:gridCol w="2424623">
                  <a:extLst>
                    <a:ext uri="{9D8B030D-6E8A-4147-A177-3AD203B41FA5}">
                      <a16:colId xmlns:a16="http://schemas.microsoft.com/office/drawing/2014/main" val="2818114926"/>
                    </a:ext>
                  </a:extLst>
                </a:gridCol>
              </a:tblGrid>
              <a:tr h="323283">
                <a:tc>
                  <a:txBody>
                    <a:bodyPr/>
                    <a:lstStyle/>
                    <a:p>
                      <a:r>
                        <a:rPr lang="ru-RU" sz="1600"/>
                        <a:t>Уровень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Что делает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Аналогия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481658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ru-RU" sz="1600"/>
                        <a:t>7 — Прикладной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Программа формирует данные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Ты написал письмо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189509"/>
                  </a:ext>
                </a:extLst>
              </a:tr>
              <a:tr h="808208">
                <a:tc>
                  <a:txBody>
                    <a:bodyPr/>
                    <a:lstStyle/>
                    <a:p>
                      <a:r>
                        <a:rPr lang="ru-RU" sz="1600"/>
                        <a:t>6 — Представления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Форматирует и шифрует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Перевёл текст на понятный язык, зашифровал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4147973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ru-RU" sz="1600"/>
                        <a:t>5 — Сеансовый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Открывает и управляет сеансом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Договорился, кто и когда получит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990971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ru-RU" sz="1600" dirty="0"/>
                        <a:t>4 — Транспортный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Разделяет и гарантирует доставку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Разрезал письмо на страницы, пронумеровал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13035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ru-RU" sz="1600"/>
                        <a:t>3 — Сетевой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Определяет маршрут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Выбрал, через какие города отправить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205508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ru-RU" sz="1600"/>
                        <a:t>2 — Канальный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Добавляет адреса устройств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Написал адрес получателя и свой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615659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r>
                        <a:rPr lang="ru-RU" sz="1600" dirty="0"/>
                        <a:t>1 — Физический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Передаёт сигналы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Положил письмо в сумку почтальону</a:t>
                      </a:r>
                    </a:p>
                  </a:txBody>
                  <a:tcPr marL="80821" marR="80821" marT="40410" marB="404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956689"/>
                  </a:ext>
                </a:extLst>
              </a:tr>
            </a:tbl>
          </a:graphicData>
        </a:graphic>
      </p:graphicFrame>
      <p:pic>
        <p:nvPicPr>
          <p:cNvPr id="7" name="Picture 2" descr="Что такое OSI и зачем она нужна - IT-Курсы в Минске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08029" y="1990660"/>
            <a:ext cx="797242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Прикладной</a:t>
            </a:r>
            <a:r>
              <a:rPr dirty="0"/>
              <a:t> (Application)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17264" cy="452596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err="1"/>
              <a:t>Задачи</a:t>
            </a:r>
            <a:r>
              <a:rPr dirty="0"/>
              <a:t>: </a:t>
            </a:r>
            <a:r>
              <a:rPr dirty="0" err="1"/>
              <a:t>Взаимодействие</a:t>
            </a:r>
            <a:r>
              <a:rPr dirty="0"/>
              <a:t> с </a:t>
            </a:r>
            <a:r>
              <a:rPr dirty="0" err="1" smtClean="0"/>
              <a:t>приложениями</a:t>
            </a:r>
            <a:endParaRPr dirty="0"/>
          </a:p>
          <a:p>
            <a:pPr>
              <a:defRPr sz="1400"/>
            </a:pPr>
            <a:r>
              <a:rPr dirty="0" err="1"/>
              <a:t>Примеры</a:t>
            </a:r>
            <a:r>
              <a:rPr dirty="0"/>
              <a:t>: HTTP, HTTPS, DNS, </a:t>
            </a:r>
            <a:r>
              <a:rPr dirty="0" smtClean="0"/>
              <a:t>SMTP</a:t>
            </a:r>
            <a:endParaRPr lang="ru-RU" dirty="0" smtClean="0"/>
          </a:p>
          <a:p>
            <a:pPr marL="0" indent="0">
              <a:buNone/>
              <a:defRPr sz="1400"/>
            </a:pPr>
            <a:endParaRPr lang="ru-RU" dirty="0"/>
          </a:p>
          <a:p>
            <a:pPr marL="0" indent="0">
              <a:buNone/>
              <a:defRPr sz="1400"/>
            </a:pPr>
            <a:r>
              <a:rPr lang="ru-RU" dirty="0" smtClean="0"/>
              <a:t>Пример </a:t>
            </a:r>
            <a:r>
              <a:rPr lang="ru-RU" dirty="0" err="1"/>
              <a:t>DevOps</a:t>
            </a:r>
            <a:r>
              <a:rPr lang="ru-RU" dirty="0"/>
              <a:t>-задачи</a:t>
            </a:r>
            <a:r>
              <a:rPr lang="ru-RU" dirty="0" smtClean="0"/>
              <a:t>:</a:t>
            </a:r>
          </a:p>
          <a:p>
            <a:pPr>
              <a:defRPr sz="1400"/>
            </a:pPr>
            <a:r>
              <a:rPr lang="ru-RU" dirty="0" smtClean="0"/>
              <a:t>CI/CD </a:t>
            </a:r>
            <a:r>
              <a:rPr lang="ru-RU" dirty="0" err="1"/>
              <a:t>пайплайн</a:t>
            </a:r>
            <a:r>
              <a:rPr lang="ru-RU" dirty="0"/>
              <a:t> тянет код по HTTPS из </a:t>
            </a:r>
            <a:r>
              <a:rPr lang="ru-RU" dirty="0" err="1"/>
              <a:t>GitHub</a:t>
            </a:r>
            <a:r>
              <a:rPr lang="ru-RU" dirty="0" smtClean="0"/>
              <a:t>.</a:t>
            </a:r>
          </a:p>
          <a:p>
            <a:pPr>
              <a:defRPr sz="1400"/>
            </a:pPr>
            <a:r>
              <a:rPr lang="ru-RU" dirty="0" smtClean="0"/>
              <a:t>Проблема </a:t>
            </a:r>
            <a:r>
              <a:rPr lang="ru-RU" dirty="0"/>
              <a:t>с DNS → команда </a:t>
            </a:r>
            <a:r>
              <a:rPr lang="ru-RU" dirty="0" err="1"/>
              <a:t>git</a:t>
            </a:r>
            <a:r>
              <a:rPr lang="ru-RU" dirty="0"/>
              <a:t> </a:t>
            </a:r>
            <a:r>
              <a:rPr lang="ru-RU" dirty="0" err="1"/>
              <a:t>clone</a:t>
            </a:r>
            <a:r>
              <a:rPr lang="ru-RU" dirty="0"/>
              <a:t> не работает.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46573"/>
            <a:ext cx="4333117" cy="3409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Представления</a:t>
            </a:r>
            <a:r>
              <a:rPr dirty="0"/>
              <a:t> (Presentation)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80688" cy="452596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err="1"/>
              <a:t>Задачи</a:t>
            </a:r>
            <a:r>
              <a:rPr dirty="0"/>
              <a:t>: </a:t>
            </a:r>
            <a:r>
              <a:rPr dirty="0" err="1"/>
              <a:t>Форматирование</a:t>
            </a:r>
            <a:r>
              <a:rPr dirty="0"/>
              <a:t>, </a:t>
            </a:r>
            <a:r>
              <a:rPr dirty="0" err="1"/>
              <a:t>шифрование</a:t>
            </a:r>
            <a:endParaRPr dirty="0"/>
          </a:p>
          <a:p>
            <a:pPr>
              <a:defRPr sz="1400"/>
            </a:pPr>
            <a:r>
              <a:rPr dirty="0" err="1"/>
              <a:t>Примеры</a:t>
            </a:r>
            <a:r>
              <a:rPr dirty="0"/>
              <a:t>: SSL/TLS, JPEG, </a:t>
            </a:r>
            <a:r>
              <a:rPr dirty="0" smtClean="0"/>
              <a:t>JSON</a:t>
            </a:r>
            <a:endParaRPr lang="ru-RU" dirty="0" smtClean="0"/>
          </a:p>
          <a:p>
            <a:pPr>
              <a:defRPr sz="1400"/>
            </a:pPr>
            <a:endParaRPr lang="ru-RU" dirty="0"/>
          </a:p>
          <a:p>
            <a:pPr marL="0" indent="0">
              <a:buNone/>
              <a:defRPr sz="1400"/>
            </a:pPr>
            <a:r>
              <a:rPr lang="ru-RU" dirty="0"/>
              <a:t>Пример </a:t>
            </a:r>
            <a:r>
              <a:rPr lang="ru-RU" dirty="0" err="1"/>
              <a:t>DevOps</a:t>
            </a:r>
            <a:r>
              <a:rPr lang="ru-RU" dirty="0"/>
              <a:t>-задачи</a:t>
            </a:r>
            <a:r>
              <a:rPr lang="ru-RU" dirty="0" smtClean="0"/>
              <a:t>:</a:t>
            </a:r>
          </a:p>
          <a:p>
            <a:pPr>
              <a:defRPr sz="1400"/>
            </a:pPr>
            <a:r>
              <a:rPr lang="ru-RU" dirty="0" smtClean="0"/>
              <a:t>HTTPS-сертификат </a:t>
            </a:r>
            <a:r>
              <a:rPr lang="ru-RU" dirty="0"/>
              <a:t>просрочен → </a:t>
            </a:r>
            <a:r>
              <a:rPr lang="ru-RU" dirty="0" err="1"/>
              <a:t>деплой</a:t>
            </a:r>
            <a:r>
              <a:rPr lang="ru-RU" dirty="0"/>
              <a:t> через </a:t>
            </a:r>
            <a:r>
              <a:rPr lang="ru-RU" dirty="0" err="1"/>
              <a:t>Helm</a:t>
            </a:r>
            <a:r>
              <a:rPr lang="ru-RU" dirty="0"/>
              <a:t> </a:t>
            </a:r>
            <a:r>
              <a:rPr lang="ru-RU" dirty="0" err="1"/>
              <a:t>Chart</a:t>
            </a:r>
            <a:r>
              <a:rPr lang="ru-RU" dirty="0"/>
              <a:t> не проходит.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24" y="2109216"/>
            <a:ext cx="4449695" cy="34961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Сеансовый (Session)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17264" cy="452596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err="1"/>
              <a:t>Задачи</a:t>
            </a:r>
            <a:r>
              <a:rPr dirty="0"/>
              <a:t>: </a:t>
            </a:r>
            <a:r>
              <a:rPr dirty="0" err="1"/>
              <a:t>Управление</a:t>
            </a:r>
            <a:r>
              <a:rPr dirty="0"/>
              <a:t> </a:t>
            </a:r>
            <a:r>
              <a:rPr dirty="0" err="1"/>
              <a:t>сессиями</a:t>
            </a:r>
            <a:endParaRPr dirty="0"/>
          </a:p>
          <a:p>
            <a:pPr>
              <a:defRPr sz="1400"/>
            </a:pPr>
            <a:r>
              <a:rPr dirty="0" err="1"/>
              <a:t>Примеры</a:t>
            </a:r>
            <a:r>
              <a:rPr dirty="0"/>
              <a:t>: RPC, </a:t>
            </a:r>
            <a:r>
              <a:rPr dirty="0" smtClean="0"/>
              <a:t>NetBIOS</a:t>
            </a:r>
            <a:endParaRPr lang="ru-RU" dirty="0" smtClean="0"/>
          </a:p>
          <a:p>
            <a:pPr>
              <a:defRPr sz="1400"/>
            </a:pPr>
            <a:endParaRPr lang="ru-RU" dirty="0"/>
          </a:p>
          <a:p>
            <a:pPr marL="0" indent="0">
              <a:buNone/>
              <a:defRPr sz="1400"/>
            </a:pPr>
            <a:r>
              <a:rPr lang="ru-RU" dirty="0"/>
              <a:t>Пример </a:t>
            </a:r>
            <a:r>
              <a:rPr lang="en-US" dirty="0"/>
              <a:t>DevOps-</a:t>
            </a:r>
            <a:r>
              <a:rPr lang="ru-RU" dirty="0"/>
              <a:t>задачи:</a:t>
            </a:r>
          </a:p>
          <a:p>
            <a:pPr>
              <a:defRPr sz="1400"/>
            </a:pPr>
            <a:r>
              <a:rPr lang="ru-RU" dirty="0" smtClean="0"/>
              <a:t>Потеря </a:t>
            </a:r>
            <a:r>
              <a:rPr lang="ru-RU" dirty="0"/>
              <a:t>VPN-сессии → </a:t>
            </a:r>
            <a:r>
              <a:rPr lang="ru-RU" dirty="0" err="1"/>
              <a:t>Ansible-плейбук</a:t>
            </a:r>
            <a:r>
              <a:rPr lang="ru-RU" dirty="0"/>
              <a:t> рвётся на середине.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48" y="3375501"/>
            <a:ext cx="4639056" cy="26094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Транспортный (Transport)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61993" cy="452596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err="1"/>
              <a:t>Задачи</a:t>
            </a:r>
            <a:r>
              <a:rPr dirty="0"/>
              <a:t>: </a:t>
            </a:r>
            <a:r>
              <a:rPr dirty="0" err="1"/>
              <a:t>Доставка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, </a:t>
            </a:r>
            <a:r>
              <a:rPr dirty="0" err="1"/>
              <a:t>сегментация</a:t>
            </a:r>
            <a:endParaRPr dirty="0"/>
          </a:p>
          <a:p>
            <a:pPr>
              <a:defRPr sz="1400"/>
            </a:pPr>
            <a:r>
              <a:rPr dirty="0" err="1"/>
              <a:t>Примеры</a:t>
            </a:r>
            <a:r>
              <a:rPr dirty="0"/>
              <a:t>: TCP, </a:t>
            </a:r>
            <a:r>
              <a:rPr dirty="0" smtClean="0"/>
              <a:t>UDP</a:t>
            </a:r>
            <a:endParaRPr lang="ru-RU" dirty="0" smtClean="0"/>
          </a:p>
          <a:p>
            <a:pPr>
              <a:defRPr sz="1400"/>
            </a:pPr>
            <a:endParaRPr lang="ru-RU" dirty="0"/>
          </a:p>
          <a:p>
            <a:pPr marL="0" indent="0">
              <a:buNone/>
              <a:defRPr sz="1400"/>
            </a:pPr>
            <a:r>
              <a:rPr lang="ru-RU" dirty="0"/>
              <a:t>Пример </a:t>
            </a:r>
            <a:r>
              <a:rPr lang="ru-RU" dirty="0" err="1"/>
              <a:t>DevOps</a:t>
            </a:r>
            <a:r>
              <a:rPr lang="ru-RU" dirty="0"/>
              <a:t>-задачи</a:t>
            </a:r>
            <a:r>
              <a:rPr lang="ru-RU" dirty="0" smtClean="0"/>
              <a:t>:</a:t>
            </a:r>
          </a:p>
          <a:p>
            <a:pPr>
              <a:defRPr sz="1400"/>
            </a:pPr>
            <a:r>
              <a:rPr lang="ru-RU" dirty="0" smtClean="0"/>
              <a:t>TCP </a:t>
            </a:r>
            <a:r>
              <a:rPr lang="ru-RU" dirty="0"/>
              <a:t>443 заблокирован → не скачивается образ из </a:t>
            </a:r>
            <a:r>
              <a:rPr lang="ru-RU" dirty="0" err="1"/>
              <a:t>Docker</a:t>
            </a:r>
            <a:r>
              <a:rPr lang="ru-RU" dirty="0"/>
              <a:t> </a:t>
            </a:r>
            <a:r>
              <a:rPr lang="en-US" dirty="0"/>
              <a:t>H</a:t>
            </a:r>
            <a:r>
              <a:rPr lang="ru-RU" dirty="0" err="1" smtClean="0"/>
              <a:t>ub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endParaRPr lang="en-US" dirty="0" smtClean="0"/>
          </a:p>
          <a:p>
            <a:pPr marL="0" indent="0">
              <a:buNone/>
              <a:defRPr sz="1400"/>
            </a:pPr>
            <a:r>
              <a:rPr lang="en-US" dirty="0" smtClean="0"/>
              <a:t>TCP – </a:t>
            </a:r>
            <a:r>
              <a:rPr lang="ru-RU" dirty="0" smtClean="0"/>
              <a:t>целостность данных</a:t>
            </a:r>
          </a:p>
          <a:p>
            <a:pPr marL="0" indent="0">
              <a:buNone/>
              <a:defRPr sz="1400"/>
            </a:pPr>
            <a:r>
              <a:rPr lang="en-US" dirty="0" smtClean="0"/>
              <a:t>UDP - </a:t>
            </a:r>
            <a:r>
              <a:rPr lang="kk-KZ" dirty="0" smtClean="0"/>
              <a:t>скорость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075" y="2144108"/>
            <a:ext cx="4352725" cy="343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Сетевой</a:t>
            </a:r>
            <a:r>
              <a:rPr dirty="0"/>
              <a:t> (Network)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4785360" cy="4407091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dirty="0" err="1"/>
              <a:t>Задачи</a:t>
            </a:r>
            <a:r>
              <a:rPr dirty="0"/>
              <a:t>: </a:t>
            </a:r>
            <a:r>
              <a:rPr dirty="0" err="1"/>
              <a:t>Маршрутизация</a:t>
            </a:r>
            <a:r>
              <a:rPr dirty="0"/>
              <a:t>, IP-</a:t>
            </a:r>
            <a:r>
              <a:rPr dirty="0" err="1"/>
              <a:t>адресация</a:t>
            </a:r>
            <a:endParaRPr dirty="0"/>
          </a:p>
          <a:p>
            <a:pPr>
              <a:defRPr sz="1400"/>
            </a:pPr>
            <a:r>
              <a:rPr dirty="0" err="1"/>
              <a:t>Примеры</a:t>
            </a:r>
            <a:r>
              <a:rPr dirty="0"/>
              <a:t>: IP, ICMP, </a:t>
            </a:r>
            <a:r>
              <a:rPr dirty="0" smtClean="0"/>
              <a:t>OSPF</a:t>
            </a:r>
            <a:endParaRPr lang="ru-RU" dirty="0" smtClean="0"/>
          </a:p>
          <a:p>
            <a:pPr>
              <a:defRPr sz="1400"/>
            </a:pPr>
            <a:endParaRPr lang="ru-RU" dirty="0"/>
          </a:p>
          <a:p>
            <a:pPr marL="0" indent="0">
              <a:buNone/>
              <a:defRPr sz="1400"/>
            </a:pPr>
            <a:r>
              <a:rPr lang="ru-RU" dirty="0"/>
              <a:t>Пример </a:t>
            </a:r>
            <a:r>
              <a:rPr lang="ru-RU" dirty="0" err="1"/>
              <a:t>DevOps</a:t>
            </a:r>
            <a:r>
              <a:rPr lang="ru-RU" dirty="0"/>
              <a:t>-задачи</a:t>
            </a:r>
            <a:r>
              <a:rPr lang="ru-RU" dirty="0" smtClean="0"/>
              <a:t>:</a:t>
            </a:r>
          </a:p>
          <a:p>
            <a:pPr>
              <a:defRPr sz="1400"/>
            </a:pPr>
            <a:r>
              <a:rPr lang="ru-RU" dirty="0" err="1" smtClean="0"/>
              <a:t>Kubernetes</a:t>
            </a:r>
            <a:r>
              <a:rPr lang="ru-RU" dirty="0" smtClean="0"/>
              <a:t> </a:t>
            </a:r>
            <a:r>
              <a:rPr lang="ru-RU" dirty="0" err="1"/>
              <a:t>pod</a:t>
            </a:r>
            <a:r>
              <a:rPr lang="ru-RU" dirty="0"/>
              <a:t> не видит внешний сервис из-за неправильного маршрута.</a:t>
            </a:r>
            <a:endParaRPr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495" y="2805817"/>
            <a:ext cx="3243305" cy="2360226"/>
          </a:xfrm>
          <a:prstGeom prst="rect">
            <a:avLst/>
          </a:prstGeom>
        </p:spPr>
      </p:pic>
      <p:pic>
        <p:nvPicPr>
          <p:cNvPr id="8194" name="Picture 2" descr="Сетевой Маршрутизатор MikroTik RB4011IGS+5HacQ2HnD-IN RouterBOARD (10UTP  1000Mbps + 1SFP) Wi-F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" y="3322062"/>
            <a:ext cx="3491230" cy="217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567</Words>
  <Application>Microsoft Office PowerPoint</Application>
  <PresentationFormat>Экран (4:3)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Сетевая модель OSI для DevOps</vt:lpstr>
      <vt:lpstr>Зачем DevOps инженеру знать сети</vt:lpstr>
      <vt:lpstr>Что такое сеть — ключевые понятия</vt:lpstr>
      <vt:lpstr>Модель OSI — 7 уровней</vt:lpstr>
      <vt:lpstr>7. Прикладной (Application)</vt:lpstr>
      <vt:lpstr>6. Представления (Presentation)</vt:lpstr>
      <vt:lpstr>5. Сеансовый (Session)</vt:lpstr>
      <vt:lpstr>4. Транспортный (Transport)</vt:lpstr>
      <vt:lpstr>3. Сетевой (Network)</vt:lpstr>
      <vt:lpstr>2. Канальный (Data Link)</vt:lpstr>
      <vt:lpstr>1. Физический (Physical)</vt:lpstr>
      <vt:lpstr>OSI vs TCP/IP</vt:lpstr>
      <vt:lpstr>Практика — команды в Linux по уровням</vt:lpstr>
      <vt:lpstr>Домашнее задание</vt:lpstr>
      <vt:lpstr>Вопросы для самопроверки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Сетевая модель OSI для DevOps</dc:title>
  <dc:subject/>
  <dc:creator/>
  <cp:keywords/>
  <dc:description>generated using python-pptx</dc:description>
  <cp:lastModifiedBy>Ерзаман Рабимзатов</cp:lastModifiedBy>
  <cp:revision>17</cp:revision>
  <dcterms:created xsi:type="dcterms:W3CDTF">2013-01-27T09:14:16Z</dcterms:created>
  <dcterms:modified xsi:type="dcterms:W3CDTF">2025-08-27T16:41:56Z</dcterms:modified>
  <cp:category/>
</cp:coreProperties>
</file>