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Введение</a:t>
            </a:r>
            <a:r>
              <a:rPr dirty="0"/>
              <a:t> в SSH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089202"/>
            <a:ext cx="8374284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Что такое SSH (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Shell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сетевой протокол для защищённого доступа к удалённым хостам поверх TCP (по умолчанию порт 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22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гарантии: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конфиденциальность (шифрование), целостность данных (MAC/AEAD), аутентификация сервера и клиента.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Типичная реализация: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клиентские утилиты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sftp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ssh-agent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сервер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Коротко — где используются: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удалённое администрирование, автоматизация задач, безопасная пересылка файлов,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туннелирование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проксирование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dirty="0" err="1"/>
              <a:t>Безопасность</a:t>
            </a:r>
            <a:r>
              <a:rPr dirty="0"/>
              <a:t> и </a:t>
            </a:r>
            <a:r>
              <a:rPr dirty="0" err="1"/>
              <a:t>лучшие</a:t>
            </a:r>
            <a:r>
              <a:rPr dirty="0"/>
              <a:t> </a:t>
            </a:r>
            <a:r>
              <a:rPr dirty="0" err="1"/>
              <a:t>практики</a:t>
            </a:r>
            <a:endParaRPr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1" y="893139"/>
            <a:ext cx="8420582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Рекомендации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sshd_config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22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PermitRootLogin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PasswordAuthentication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PubkeyAuthentication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AllowUsers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deploy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ops@office.example.com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MaxAuthTries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4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(смена порта — только как дополнительная мера, не основная безопасность).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Ограничение доступа: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AllowUsers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AllowGroups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Match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Address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(по IP).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Fail2Ban / блокировка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брутфорса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ставить и настраивать фильтры для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Firewall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открыть порт только для нужных адресов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ufw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iptables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nft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Хранение ключей: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использовать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passphrase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аппаратные ключи (FIDO) для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critical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access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Мониторинг: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следить за изменением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-ключей,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логировать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подключения, аудит. Регулярно обновлять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8734" y="-3154"/>
            <a:ext cx="8229600" cy="1143000"/>
          </a:xfrm>
        </p:spPr>
        <p:txBody>
          <a:bodyPr/>
          <a:lstStyle/>
          <a:p>
            <a:r>
              <a:rPr dirty="0" err="1"/>
              <a:t>Отладка</a:t>
            </a:r>
            <a:r>
              <a:rPr dirty="0"/>
              <a:t> и </a:t>
            </a:r>
            <a:r>
              <a:rPr dirty="0" err="1"/>
              <a:t>диагностика</a:t>
            </a:r>
            <a:endParaRPr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893138"/>
            <a:ext cx="8351134" cy="59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Уровни вывода клиента: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-v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# базовая отладка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vvv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# подробный вывод KEX/ключей/ошибок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сервера: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/auth.log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RHEL/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CentOS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secure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Пример поиска ошибок: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grep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/auth.log |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-n 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Частые ошибки и исправления: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Permission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denied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 проверить права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authorized_keys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использовать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Connection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refused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не запущен или порт закрыт (проверить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systemctl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status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tnlp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WARNING: REMOTE HOST IDENTIFICATION HAS CHANGED!: подтвердить причину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реустановка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хоста или MITM), не удалять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known_hosts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без проверки.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Too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authentication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failures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-o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IdentitiesOnly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=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-i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Инструменты: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ssh-keyscan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ssh-keygen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/ssh_host_rsa_key.pub для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fingerprint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Практическая демонстрация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0" y="2124244"/>
            <a:ext cx="855947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Alias-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ы покажу</a:t>
            </a:r>
            <a:endParaRPr kumimoji="0" lang="en-US" altLang="ru-RU" sz="20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Задание 1 — ключи и вход: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Сгенерировать ключ: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ssh-keygen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-t ed25519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Установить на тест-сервер: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ssh-copy-id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user@server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Подключиться: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user@server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Ожидаемо: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вход без пароля (или с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passphrase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агента).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Задание 2 — копирование и проверка: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user@server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→ на сервере sha256sum 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tmp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testfile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сравнить с локальным.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Проверки: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использовать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vv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диагностики; проверить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логи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tail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-n 50 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/auth.log.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SSH-</a:t>
            </a:r>
            <a:r>
              <a:rPr lang="ru-RU" dirty="0"/>
              <a:t>ключи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1. Что это такое</a:t>
            </a:r>
          </a:p>
          <a:p>
            <a:pPr marL="0" indent="0">
              <a:buNone/>
            </a:pP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SSH-ключ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это пара криптографических ключей:</a:t>
            </a:r>
          </a:p>
          <a:p>
            <a:pPr marL="457200" lvl="1" indent="0">
              <a:buNone/>
            </a:pP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Приватный ключ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private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— хранится только у вас, никому не передаётся.</a:t>
            </a:r>
          </a:p>
          <a:p>
            <a:pPr marL="457200" lvl="1" indent="0">
              <a:buNone/>
            </a:pP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Публичный ключ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public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 — копируется на сервер для аутентификации.</a:t>
            </a:r>
          </a:p>
          <a:p>
            <a:pPr marL="0" indent="0">
              <a:buNone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Используется вместо пароля для входа по SSH.</a:t>
            </a:r>
          </a:p>
          <a:p>
            <a:pPr marL="0" indent="0">
              <a:buNone/>
            </a:pP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Основано на </a:t>
            </a:r>
            <a:r>
              <a:rPr 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асимметричном шифровании</a:t>
            </a:r>
            <a:r>
              <a:rPr 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(одним ключом шифруем, другим — расшифровываем</a:t>
            </a:r>
            <a: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  <a:br>
              <a:rPr 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ru-RU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r>
              <a:rPr lang="ru-RU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2. Как это работает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</a:t>
            </a:r>
            <a:r>
              <a:rPr lang="ru-RU" alt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lang="ru-RU" alt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отправляет запрос на вход.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</a:t>
            </a:r>
            <a:r>
              <a:rPr lang="ru-RU" alt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проверяет, есть ли ваш публичный ключ в ~/.</a:t>
            </a:r>
            <a:r>
              <a:rPr lang="ru-RU" alt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lang="ru-RU" alt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alt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authorized_keys</a:t>
            </a:r>
            <a:r>
              <a:rPr lang="ru-RU" alt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Если есть — сервер шлёт "задачу" (</a:t>
            </a:r>
            <a:r>
              <a:rPr lang="ru-RU" altLang="ru-RU" sz="16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challenge</a:t>
            </a:r>
            <a:r>
              <a:rPr lang="ru-RU" alt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), которую можно решить только с помощью приватного ключа.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 решает задачу → сервер убеждается, что у вас есть приватный ключ.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Доступ открыт — без ввода пароля</a:t>
            </a:r>
            <a:r>
              <a:rPr lang="ru-RU" altLang="ru-RU" sz="1600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u-RU" sz="1600" dirty="0" smtClean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ru-RU" alt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u-RU" sz="1600" dirty="0"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3" name="Rectangle 30"/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ru-RU" altLang="ru-RU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3220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SSH-</a:t>
            </a:r>
            <a:r>
              <a:rPr lang="ru-RU" dirty="0"/>
              <a:t>ключи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>
              <a:buNone/>
            </a:pPr>
            <a:r>
              <a:rPr lang="ru-RU" sz="2000" b="1" dirty="0" smtClean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3</a:t>
            </a:r>
            <a:r>
              <a:rPr lang="ru-RU" sz="20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Преимущества</a:t>
            </a:r>
          </a:p>
          <a:p>
            <a:pPr marL="0" lvl="0" indent="0">
              <a:buNone/>
            </a:pPr>
            <a:r>
              <a:rPr 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Безопаснее, чем пароли (устойчиво к </a:t>
            </a:r>
            <a:r>
              <a:rPr lang="ru-RU" sz="2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брутфорсу</a:t>
            </a:r>
            <a:r>
              <a:rPr 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перебору).</a:t>
            </a:r>
          </a:p>
          <a:p>
            <a:pPr marL="0" lvl="0" indent="0">
              <a:buNone/>
            </a:pPr>
            <a:r>
              <a:rPr 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Можно полностью отключить вход по паролю.</a:t>
            </a:r>
          </a:p>
          <a:p>
            <a:pPr marL="0" lvl="0" indent="0">
              <a:buNone/>
            </a:pPr>
            <a:r>
              <a:rPr 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Удобно для автоматизации (скрипты, CI/CD).</a:t>
            </a:r>
          </a:p>
          <a:p>
            <a:pPr marL="0" lvl="0" indent="0">
              <a:buNone/>
            </a:pPr>
            <a:r>
              <a:rPr 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Возможность защиты ключа </a:t>
            </a:r>
            <a:r>
              <a:rPr lang="ru-RU" sz="2000" b="1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passphrase</a:t>
            </a:r>
            <a:r>
              <a:rPr 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(паролем к ключу).</a:t>
            </a:r>
          </a:p>
          <a:p>
            <a:pPr marL="0" lvl="0" indent="0">
              <a:buNone/>
            </a:pPr>
            <a:r>
              <a:rPr lang="ru-RU" sz="20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4. Форматы ключей</a:t>
            </a:r>
          </a:p>
          <a:p>
            <a:pPr marL="0" lvl="0" indent="0">
              <a:buNone/>
            </a:pPr>
            <a:r>
              <a:rPr lang="ru-RU" sz="20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старый стандарт, всё ещё используется (3072/4096 бит).</a:t>
            </a:r>
          </a:p>
          <a:p>
            <a:pPr marL="0" lvl="0" indent="0">
              <a:buNone/>
            </a:pPr>
            <a:r>
              <a:rPr lang="ru-RU" sz="20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Ed25519</a:t>
            </a:r>
            <a:r>
              <a:rPr 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современный, быстрее, безопаснее, ключи короче.</a:t>
            </a:r>
          </a:p>
          <a:p>
            <a:pPr marL="0" lvl="0" indent="0">
              <a:buNone/>
            </a:pPr>
            <a:r>
              <a:rPr lang="ru-RU" sz="20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ECDSA</a:t>
            </a:r>
            <a:r>
              <a:rPr 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реже используется.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</a:t>
            </a:r>
            <a:r>
              <a:rPr lang="ru-RU" alt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Приватный ключ: ~/.</a:t>
            </a:r>
            <a:r>
              <a:rPr lang="ru-RU" altLang="ru-RU" sz="2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lang="ru-RU" alt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/id_ed25519 (или .</a:t>
            </a:r>
            <a:r>
              <a:rPr lang="ru-RU" altLang="ru-RU" sz="2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id_rsa</a:t>
            </a:r>
            <a:r>
              <a:rPr lang="ru-RU" alt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Публичный ключ: ~/.</a:t>
            </a:r>
            <a:r>
              <a:rPr lang="ru-RU" altLang="ru-RU" sz="2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lang="ru-RU" alt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/id_ed25519.pub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b="1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</a:t>
            </a:r>
            <a:r>
              <a:rPr lang="ru-RU" alt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ru-RU" alt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Разрешённые ключи пользователей: ~/.</a:t>
            </a:r>
            <a:r>
              <a:rPr lang="ru-RU" altLang="ru-RU" sz="2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lang="ru-RU" altLang="ru-RU" sz="2000" dirty="0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lang="ru-RU" altLang="ru-RU" sz="2000" dirty="0" err="1">
                <a:solidFill>
                  <a:prstClr val="black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authorized_keys</a:t>
            </a:r>
            <a:endParaRPr lang="ru-RU" altLang="ru-RU" sz="2000" dirty="0">
              <a:solidFill>
                <a:prstClr val="black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indent="0">
              <a:buNone/>
            </a:pP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1799905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Архитектура и принцип работы</a:t>
            </a: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457201" y="1354803"/>
            <a:ext cx="8108066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Клиент–сервер: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клиент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инициирует TCP-подключение → сервер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sshd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 принимает.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Установка защищённого канала (вкратце):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Соглашение о алгоритмах (KEX, шифры, MAC).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Проверка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-ключа сервера (сравнение с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known_hosts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Обмен ключами → формирование симметричного сеансового ключа.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Шифрование всего трафика симметрично (например, chacha20-poly1305/AES-GCM).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Аутентификация пользователя: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Пароль (не 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рекомендован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для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прод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-сред).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Публичный ключ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recommended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—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authorized_keys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Дополнительно: 2FA (TOTP), аппаратные ключи (FIDO/SSH-SK), PAM.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Каналы внутри SSH: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оболочка, удалённая команда, SFTP, порты (L/R/D), X11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Forwarding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575630" cy="1143000"/>
          </a:xfrm>
        </p:spPr>
        <p:txBody>
          <a:bodyPr>
            <a:normAutofit/>
          </a:bodyPr>
          <a:lstStyle/>
          <a:p>
            <a:r>
              <a:rPr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sz="3200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настройка</a:t>
            </a:r>
            <a:r>
              <a:rPr sz="32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SSH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1" y="1508692"/>
            <a:ext cx="8478456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Проверка установленного пакета: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apt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openssh-server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RHEL/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CentOS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Fedora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dnf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openssh-server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(или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yum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install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Запуск и автозапуск: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Debian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Ubuntu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systemctl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# RHEL/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CentOS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sudo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systemctl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enable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--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Основные файлы: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Сервер: 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sshd_config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etc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ssh_host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_* 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host-keys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Клиент: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_*,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known_hosts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Ключевые параметры в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sshd_config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(что искать/править):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22,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PermitRootLogin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PasswordAuthentication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PubkeyAuthentication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AllowUsers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AllowGroups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Подключение</a:t>
            </a:r>
            <a:r>
              <a:rPr dirty="0"/>
              <a:t> к </a:t>
            </a:r>
            <a:r>
              <a:rPr dirty="0" err="1"/>
              <a:t>удалённому</a:t>
            </a:r>
            <a:r>
              <a:rPr dirty="0"/>
              <a:t> </a:t>
            </a:r>
            <a:r>
              <a:rPr dirty="0" err="1"/>
              <a:t>серверу</a:t>
            </a:r>
            <a:endParaRPr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2124244"/>
            <a:ext cx="8478456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Базовая команда: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Частые опции: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нестандартный порт: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-p 2222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указать ключ: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-i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/id_ed25519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выполнить команду и выйти: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uptime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df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-h"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key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known_hosts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при первом подключении — подтверждаем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fingerprint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; при изменении — предупреждение об изменении ключа (внимание: возможный MITM).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Советы: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использовать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для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алиасов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и опций подключения.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Аутентификация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</a:t>
            </a:r>
            <a:r>
              <a:rPr dirty="0" err="1"/>
              <a:t>ключам</a:t>
            </a:r>
            <a:endParaRPr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970356"/>
            <a:ext cx="847845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Генерация ключа (рекомендуем):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ssh-keygen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-t ed25519 -C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user@laptop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"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(альтернатива: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rsa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с -b 3072/4096 если нужно совместимость).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Установка публичного ключа на сервере: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ssh-copy-id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# или вручную: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/id_ed25519.pub |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'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mkdir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-p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&amp;&amp;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cat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&gt;&gt;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authorized_keys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Права доступа: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chmod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700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chmod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600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authorized_keys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Отключение паролей (в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sshd_config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PasswordAuthentication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PermitRootLogin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no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PubkeyAuthentication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yes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Agent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(чтобы не вводить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passphrase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каждый раз):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eval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"$(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ssh-agent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-s)"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ssh-add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/id_ed25519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Передача</a:t>
            </a:r>
            <a:r>
              <a:rPr dirty="0"/>
              <a:t> </a:t>
            </a:r>
            <a:r>
              <a:rPr dirty="0" err="1"/>
              <a:t>файлов</a:t>
            </a:r>
            <a:r>
              <a:rPr dirty="0"/>
              <a:t> </a:t>
            </a:r>
            <a:r>
              <a:rPr dirty="0" err="1"/>
              <a:t>по</a:t>
            </a:r>
            <a:r>
              <a:rPr dirty="0"/>
              <a:t> SSH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382555" y="2124244"/>
            <a:ext cx="8582628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(простое копирование):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file.txt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-r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endParaRPr kumimoji="0" lang="en-US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-P 2222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path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sftp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(интерактивный режим):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sftp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put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local.file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&gt;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remote.file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rsync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поверх SSH — для синхронизации (рекомендуется для больших наборов):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rsync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avz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-e "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-p 2222" ./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var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www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site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Примечание: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scp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прост, но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rsync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экономит трафик и поддерживает дельту;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sftp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удобен для интерактивной работы.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err="1"/>
              <a:t>Дополнительные</a:t>
            </a:r>
            <a:r>
              <a:rPr dirty="0"/>
              <a:t> </a:t>
            </a:r>
            <a:r>
              <a:rPr dirty="0" err="1"/>
              <a:t>возможности</a:t>
            </a:r>
            <a:endParaRPr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idx="1"/>
          </p:nvPr>
        </p:nvSpPr>
        <p:spPr bwMode="auto">
          <a:xfrm>
            <a:off x="457200" y="1508691"/>
            <a:ext cx="8229600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Локальный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форвардинг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(доступ к удалённому сервису как к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localhost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-L 5432:127.0.0.1:5432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dbuser@db-host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# теперь локально подключаемся к 127.0.0.1:5432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Удалённый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форвардинг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(открыть порт на сервере):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-R 8022:127.0.0.1:22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user@server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Динамический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форвардинг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— SOCKS-прокси: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-D 1080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user@host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# браузер — использовать SOCKS5 localhost:1080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ProxyJump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(мульти-хоп через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bastion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):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-J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bastionuser@bastion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targetuser@target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или в ~/.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ssh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config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Host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target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ProxyJump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bastion</a:t>
            </a:r>
            <a:r>
              <a:rPr kumimoji="0" lang="ru-RU" altLang="ru-RU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ControlMaster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(мультиплексирование соединений) для ускорения </a:t>
            </a:r>
            <a:r>
              <a:rPr kumimoji="0" lang="ru-RU" altLang="ru-RU" sz="2000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множ</a:t>
            </a:r>
            <a:r>
              <a:rPr kumimoji="0" lang="ru-RU" altLang="ru-RU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. подключений.</a:t>
            </a:r>
            <a:endParaRPr kumimoji="0" lang="ru-RU" altLang="ru-RU" sz="20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964</Words>
  <Application>Microsoft Office PowerPoint</Application>
  <PresentationFormat>Экран (4:3)</PresentationFormat>
  <Paragraphs>142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Arial Unicode MS</vt:lpstr>
      <vt:lpstr>Calibri</vt:lpstr>
      <vt:lpstr>Tahoma</vt:lpstr>
      <vt:lpstr>Office Theme</vt:lpstr>
      <vt:lpstr>Введение в SSH</vt:lpstr>
      <vt:lpstr>SSH-ключи</vt:lpstr>
      <vt:lpstr>SSH-ключи</vt:lpstr>
      <vt:lpstr>Архитектура и принцип работы</vt:lpstr>
      <vt:lpstr>Установка и настройка SSH</vt:lpstr>
      <vt:lpstr>Подключение к удалённому серверу</vt:lpstr>
      <vt:lpstr>Аутентификация по ключам</vt:lpstr>
      <vt:lpstr>Передача файлов по SSH</vt:lpstr>
      <vt:lpstr>Дополнительные возможности</vt:lpstr>
      <vt:lpstr>Безопасность и лучшие практики</vt:lpstr>
      <vt:lpstr>Отладка и диагностика</vt:lpstr>
      <vt:lpstr>Практическая демонстрация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Введение в SSH</dc:title>
  <dc:subject/>
  <dc:creator/>
  <cp:keywords/>
  <dc:description>generated using python-pptx</dc:description>
  <cp:lastModifiedBy>Ерзаман Рабимзатов</cp:lastModifiedBy>
  <cp:revision>10</cp:revision>
  <dcterms:created xsi:type="dcterms:W3CDTF">2013-01-27T09:14:16Z</dcterms:created>
  <dcterms:modified xsi:type="dcterms:W3CDTF">2025-09-01T16:42:54Z</dcterms:modified>
  <cp:category/>
</cp:coreProperties>
</file>