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10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9419"/>
            <a:ext cx="8229600" cy="11430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Сети: повторение пройденного</a:t>
            </a:r>
            <a:endParaRPr lang="ru-RU" sz="28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66645" y="868848"/>
            <a:ext cx="8884612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Сетевая модель OSI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Сколько уровней в модели OSI и как они называются?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На каком уровне работает протокол IP?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На каком уровне работает TCP?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IP-адреса, маска подсети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Для чего нужна маска подсети?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Чем отличается частный IP-адрес от публичного?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Как определить, к какой сети относится IP-адрес 192.168.1.5 с маской 255.255.255.0?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TCP/UDP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 чём основное отличие TCP от UDP?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Приведите пример сервиса, который использует TCP, и пример сервиса, который использует UDP.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Локальная и внешняя сеть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Что такое шлюз по умолчанию и зачем он нужен?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Как определить, находится ли хост в локальной или внешней сети?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Для чего используется DNS?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Какая команда в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Linux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позволяет проверить, какой IP соответствует доменному имени?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Что делает NAT и зачем он нужен?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Чем отличается SNAT от DNAT?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Практика: настройка сети в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Linux</a:t>
            </a:r>
            <a:endParaRPr kumimoji="0" lang="ru-RU" alt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Какая команда покажет список всех интерфейсов и их IP-адресов в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Linux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595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Пакетные менеджеры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Определение</a:t>
            </a:r>
            <a:r>
              <a:rPr dirty="0"/>
              <a:t>: </a:t>
            </a:r>
            <a:r>
              <a:rPr dirty="0" err="1"/>
              <a:t>инструмент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установки</a:t>
            </a:r>
            <a:r>
              <a:rPr dirty="0"/>
              <a:t>, </a:t>
            </a:r>
            <a:r>
              <a:rPr dirty="0" err="1"/>
              <a:t>обновления</a:t>
            </a:r>
            <a:r>
              <a:rPr dirty="0"/>
              <a:t> и </a:t>
            </a:r>
            <a:r>
              <a:rPr dirty="0" err="1"/>
              <a:t>удаления</a:t>
            </a:r>
            <a:r>
              <a:rPr dirty="0"/>
              <a:t> ПО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Зачем</a:t>
            </a:r>
            <a:r>
              <a:rPr dirty="0"/>
              <a:t>: </a:t>
            </a:r>
            <a:r>
              <a:rPr dirty="0" err="1"/>
              <a:t>автоматизация</a:t>
            </a:r>
            <a:r>
              <a:rPr dirty="0"/>
              <a:t> </a:t>
            </a:r>
            <a:r>
              <a:rPr dirty="0" err="1"/>
              <a:t>установки</a:t>
            </a:r>
            <a:r>
              <a:rPr dirty="0"/>
              <a:t> </a:t>
            </a:r>
            <a:r>
              <a:rPr dirty="0" err="1"/>
              <a:t>зависимостей</a:t>
            </a:r>
            <a:r>
              <a:rPr dirty="0"/>
              <a:t>, </a:t>
            </a:r>
            <a:r>
              <a:rPr dirty="0" err="1"/>
              <a:t>обновления</a:t>
            </a:r>
            <a:r>
              <a:rPr dirty="0"/>
              <a:t> </a:t>
            </a:r>
            <a:r>
              <a:rPr dirty="0" err="1"/>
              <a:t>систем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Примеры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 Linux: apt, yum, </a:t>
            </a:r>
            <a:r>
              <a:rPr dirty="0" err="1"/>
              <a:t>dnf</a:t>
            </a:r>
            <a:endParaRPr dirty="0"/>
          </a:p>
          <a:p>
            <a:pPr marL="0" indent="0">
              <a:buNone/>
            </a:pPr>
            <a:r>
              <a:rPr dirty="0"/>
              <a:t>  </a:t>
            </a:r>
            <a:r>
              <a:rPr dirty="0" err="1"/>
              <a:t>MacOS</a:t>
            </a:r>
            <a:r>
              <a:rPr dirty="0"/>
              <a:t>: brew</a:t>
            </a:r>
          </a:p>
          <a:p>
            <a:pPr marL="0" indent="0">
              <a:buNone/>
            </a:pPr>
            <a:r>
              <a:rPr dirty="0"/>
              <a:t>  Windows: </a:t>
            </a:r>
            <a:r>
              <a:rPr dirty="0" err="1"/>
              <a:t>choco</a:t>
            </a:r>
            <a:r>
              <a:rPr dirty="0"/>
              <a:t>, </a:t>
            </a:r>
            <a:r>
              <a:rPr dirty="0" err="1"/>
              <a:t>winget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Краткий итог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Виртуализация</a:t>
            </a:r>
            <a:r>
              <a:rPr dirty="0"/>
              <a:t> = </a:t>
            </a:r>
            <a:r>
              <a:rPr dirty="0" err="1"/>
              <a:t>изоляция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уровне</a:t>
            </a:r>
            <a:r>
              <a:rPr dirty="0"/>
              <a:t> </a:t>
            </a:r>
            <a:r>
              <a:rPr dirty="0" err="1"/>
              <a:t>железа</a:t>
            </a:r>
            <a:r>
              <a:rPr dirty="0"/>
              <a:t>/ОС</a:t>
            </a:r>
          </a:p>
          <a:p>
            <a:r>
              <a:rPr dirty="0"/>
              <a:t>- </a:t>
            </a:r>
            <a:r>
              <a:rPr dirty="0" err="1"/>
              <a:t>Контейнеризация</a:t>
            </a:r>
            <a:r>
              <a:rPr dirty="0"/>
              <a:t> = </a:t>
            </a:r>
            <a:r>
              <a:rPr dirty="0" err="1"/>
              <a:t>изоляция</a:t>
            </a:r>
            <a:r>
              <a:rPr dirty="0"/>
              <a:t> </a:t>
            </a:r>
            <a:r>
              <a:rPr dirty="0" err="1"/>
              <a:t>приложений</a:t>
            </a:r>
            <a:r>
              <a:rPr dirty="0"/>
              <a:t>, </a:t>
            </a:r>
            <a:r>
              <a:rPr dirty="0" err="1"/>
              <a:t>легче</a:t>
            </a:r>
            <a:r>
              <a:rPr dirty="0"/>
              <a:t> и </a:t>
            </a:r>
            <a:r>
              <a:rPr dirty="0" err="1" smtClean="0"/>
              <a:t>быстрее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Домашнее 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Поставить</a:t>
            </a:r>
            <a:r>
              <a:rPr dirty="0"/>
              <a:t> </a:t>
            </a:r>
            <a:r>
              <a:rPr dirty="0" err="1"/>
              <a:t>VirtualBox</a:t>
            </a:r>
            <a:r>
              <a:rPr dirty="0"/>
              <a:t> и </a:t>
            </a:r>
            <a:r>
              <a:rPr dirty="0" err="1"/>
              <a:t>развернуть</a:t>
            </a:r>
            <a:r>
              <a:rPr dirty="0"/>
              <a:t> </a:t>
            </a:r>
            <a:r>
              <a:rPr dirty="0" err="1"/>
              <a:t>любую</a:t>
            </a:r>
            <a:r>
              <a:rPr dirty="0"/>
              <a:t> </a:t>
            </a:r>
            <a:r>
              <a:rPr dirty="0" err="1"/>
              <a:t>гостевую</a:t>
            </a:r>
            <a:r>
              <a:rPr dirty="0"/>
              <a:t> </a:t>
            </a:r>
            <a:r>
              <a:rPr dirty="0" smtClean="0"/>
              <a:t>ОС</a:t>
            </a:r>
            <a:r>
              <a:rPr lang="ru-RU" dirty="0" smtClean="0"/>
              <a:t> (другого семейства)</a:t>
            </a:r>
            <a:endParaRPr dirty="0"/>
          </a:p>
          <a:p>
            <a:r>
              <a:rPr lang="ru-RU" dirty="0"/>
              <a:t>2</a:t>
            </a:r>
            <a:r>
              <a:rPr dirty="0" smtClean="0"/>
              <a:t>. </a:t>
            </a:r>
            <a:r>
              <a:rPr dirty="0" err="1"/>
              <a:t>Установить</a:t>
            </a:r>
            <a:r>
              <a:rPr dirty="0"/>
              <a:t> </a:t>
            </a:r>
            <a:r>
              <a:rPr dirty="0" err="1"/>
              <a:t>любое</a:t>
            </a:r>
            <a:r>
              <a:rPr dirty="0"/>
              <a:t> ПО </a:t>
            </a:r>
            <a:r>
              <a:rPr dirty="0" err="1"/>
              <a:t>через</a:t>
            </a:r>
            <a:r>
              <a:rPr dirty="0"/>
              <a:t> </a:t>
            </a:r>
            <a:r>
              <a:rPr dirty="0" err="1"/>
              <a:t>пакетный</a:t>
            </a:r>
            <a:r>
              <a:rPr dirty="0"/>
              <a:t> </a:t>
            </a:r>
            <a:r>
              <a:rPr dirty="0" err="1"/>
              <a:t>менеджер</a:t>
            </a:r>
            <a:r>
              <a:rPr dirty="0"/>
              <a:t> (apt, yum, brew</a:t>
            </a:r>
            <a:r>
              <a:rPr dirty="0" smtClean="0"/>
              <a:t>)</a:t>
            </a:r>
            <a:endParaRPr lang="ru-RU" dirty="0" smtClean="0"/>
          </a:p>
          <a:p>
            <a:r>
              <a:rPr lang="ru-RU" dirty="0" smtClean="0"/>
              <a:t>2.1. вывести список установленных ПО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Виртуализация</a:t>
            </a:r>
            <a:r>
              <a:rPr dirty="0"/>
              <a:t>, </a:t>
            </a:r>
            <a:r>
              <a:rPr dirty="0" err="1"/>
              <a:t>контейнеризация</a:t>
            </a:r>
            <a:r>
              <a:rPr dirty="0"/>
              <a:t> и </a:t>
            </a:r>
            <a:r>
              <a:rPr dirty="0" err="1"/>
              <a:t>пакетные</a:t>
            </a:r>
            <a:r>
              <a:rPr dirty="0"/>
              <a:t> </a:t>
            </a:r>
            <a:r>
              <a:rPr dirty="0" err="1"/>
              <a:t>менеджеры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1" dirty="0" smtClean="0"/>
              <a:t>Цели урока: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- Понять, что такое виртуализация и зачем она нужна.</a:t>
            </a:r>
          </a:p>
          <a:p>
            <a:pPr marL="0" indent="0">
              <a:buNone/>
            </a:pPr>
            <a:r>
              <a:rPr lang="ru-RU" dirty="0"/>
              <a:t>- Разобраться в основных типах виртуализации.</a:t>
            </a:r>
          </a:p>
          <a:p>
            <a:pPr marL="0" indent="0">
              <a:buNone/>
            </a:pPr>
            <a:r>
              <a:rPr lang="ru-RU" dirty="0"/>
              <a:t>- Увидеть разницу между виртуальными машинами и контейнерами.</a:t>
            </a:r>
          </a:p>
          <a:p>
            <a:pPr marL="0" indent="0">
              <a:buNone/>
            </a:pPr>
            <a:r>
              <a:rPr lang="ru-RU" dirty="0"/>
              <a:t>- Познакомиться с пакетными менеджерами и их ролью в </a:t>
            </a:r>
            <a:r>
              <a:rPr lang="ru-RU" dirty="0" err="1"/>
              <a:t>DevOps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такое</a:t>
            </a:r>
            <a:r>
              <a:rPr dirty="0"/>
              <a:t> </a:t>
            </a:r>
            <a:r>
              <a:rPr dirty="0" err="1"/>
              <a:t>виртуализация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396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- </a:t>
            </a:r>
            <a:r>
              <a:rPr sz="2400" dirty="0" err="1"/>
              <a:t>Определение</a:t>
            </a:r>
            <a:r>
              <a:rPr sz="2400" dirty="0"/>
              <a:t>: </a:t>
            </a:r>
            <a:r>
              <a:rPr sz="2400" dirty="0" err="1"/>
              <a:t>создание</a:t>
            </a:r>
            <a:r>
              <a:rPr sz="2400" dirty="0"/>
              <a:t> </a:t>
            </a:r>
            <a:r>
              <a:rPr sz="2400" dirty="0" err="1"/>
              <a:t>виртуальной</a:t>
            </a:r>
            <a:r>
              <a:rPr sz="2400" dirty="0"/>
              <a:t> (</a:t>
            </a:r>
            <a:r>
              <a:rPr sz="2400" dirty="0" err="1"/>
              <a:t>логической</a:t>
            </a:r>
            <a:r>
              <a:rPr sz="2400" dirty="0"/>
              <a:t>) </a:t>
            </a:r>
            <a:r>
              <a:rPr sz="2400" dirty="0" err="1"/>
              <a:t>версии</a:t>
            </a:r>
            <a:r>
              <a:rPr sz="2400" dirty="0"/>
              <a:t> </a:t>
            </a:r>
            <a:r>
              <a:rPr sz="2400" dirty="0" err="1"/>
              <a:t>аппаратных</a:t>
            </a:r>
            <a:r>
              <a:rPr sz="2400" dirty="0"/>
              <a:t> </a:t>
            </a:r>
            <a:r>
              <a:rPr sz="2400" dirty="0" err="1"/>
              <a:t>ресурсов</a:t>
            </a:r>
            <a:r>
              <a:rPr sz="2400" dirty="0"/>
              <a:t>.</a:t>
            </a:r>
          </a:p>
          <a:p>
            <a:pPr marL="0" indent="0">
              <a:buNone/>
            </a:pPr>
            <a:r>
              <a:rPr sz="2400" dirty="0"/>
              <a:t>- </a:t>
            </a:r>
            <a:r>
              <a:rPr sz="2400" dirty="0" err="1"/>
              <a:t>Зачем</a:t>
            </a:r>
            <a:r>
              <a:rPr sz="2400" dirty="0"/>
              <a:t>:</a:t>
            </a:r>
          </a:p>
          <a:p>
            <a:pPr marL="0" indent="0">
              <a:buNone/>
            </a:pPr>
            <a:r>
              <a:rPr sz="2400" dirty="0" smtClean="0"/>
              <a:t> </a:t>
            </a:r>
            <a:r>
              <a:rPr sz="2400" dirty="0"/>
              <a:t>• </a:t>
            </a:r>
            <a:r>
              <a:rPr sz="2400" dirty="0" err="1"/>
              <a:t>Экономия</a:t>
            </a:r>
            <a:r>
              <a:rPr sz="2400" dirty="0"/>
              <a:t> </a:t>
            </a:r>
            <a:r>
              <a:rPr sz="2400" dirty="0" err="1"/>
              <a:t>ресурсов</a:t>
            </a:r>
            <a:endParaRPr sz="2400" dirty="0"/>
          </a:p>
          <a:p>
            <a:pPr marL="0" indent="0">
              <a:buNone/>
            </a:pPr>
            <a:r>
              <a:rPr sz="2400" dirty="0"/>
              <a:t>  • </a:t>
            </a:r>
            <a:r>
              <a:rPr sz="2400" dirty="0" err="1"/>
              <a:t>Изоляция</a:t>
            </a:r>
            <a:r>
              <a:rPr sz="2400" dirty="0"/>
              <a:t> </a:t>
            </a:r>
            <a:r>
              <a:rPr sz="2400" dirty="0" err="1"/>
              <a:t>окружений</a:t>
            </a:r>
            <a:endParaRPr sz="2400" dirty="0"/>
          </a:p>
          <a:p>
            <a:pPr marL="0" indent="0">
              <a:buNone/>
            </a:pPr>
            <a:r>
              <a:rPr sz="2400" dirty="0" smtClean="0"/>
              <a:t>  </a:t>
            </a:r>
            <a:r>
              <a:rPr sz="2400" dirty="0"/>
              <a:t>• </a:t>
            </a:r>
            <a:r>
              <a:rPr sz="2400" dirty="0" err="1"/>
              <a:t>Упрощение</a:t>
            </a:r>
            <a:r>
              <a:rPr sz="2400" dirty="0"/>
              <a:t> </a:t>
            </a:r>
            <a:r>
              <a:rPr sz="2400" dirty="0" err="1"/>
              <a:t>тестирования</a:t>
            </a:r>
            <a:r>
              <a:rPr sz="2400" dirty="0"/>
              <a:t> и </a:t>
            </a:r>
            <a:r>
              <a:rPr sz="2400" dirty="0" err="1"/>
              <a:t>миграций</a:t>
            </a:r>
            <a:endParaRPr sz="2400" dirty="0"/>
          </a:p>
          <a:p>
            <a:pPr marL="0" indent="0">
              <a:buNone/>
            </a:pPr>
            <a:r>
              <a:rPr sz="2400" dirty="0"/>
              <a:t>  • </a:t>
            </a:r>
            <a:r>
              <a:rPr sz="2400" dirty="0" err="1"/>
              <a:t>Гибкость</a:t>
            </a:r>
            <a:r>
              <a:rPr sz="2400" dirty="0"/>
              <a:t> </a:t>
            </a:r>
            <a:r>
              <a:rPr sz="2400" dirty="0" err="1"/>
              <a:t>масштабирования</a:t>
            </a:r>
            <a:endParaRPr sz="2400" dirty="0"/>
          </a:p>
        </p:txBody>
      </p:sp>
      <p:pic>
        <p:nvPicPr>
          <p:cNvPr id="1034" name="Picture 10" descr="Контейнеры и виртуальные машины: В чем ключевые различия?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8" r="49787"/>
          <a:stretch/>
        </p:blipFill>
        <p:spPr bwMode="auto">
          <a:xfrm>
            <a:off x="5379603" y="1592421"/>
            <a:ext cx="3587115" cy="405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Типы виртуализации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1. </a:t>
            </a:r>
            <a:r>
              <a:rPr sz="2400" dirty="0" err="1"/>
              <a:t>Аппаратная</a:t>
            </a:r>
            <a:r>
              <a:rPr sz="2400" dirty="0"/>
              <a:t> (</a:t>
            </a:r>
            <a:r>
              <a:rPr sz="2400" dirty="0" err="1"/>
              <a:t>полная</a:t>
            </a:r>
            <a:r>
              <a:rPr sz="2400" dirty="0"/>
              <a:t>) — </a:t>
            </a:r>
            <a:r>
              <a:rPr sz="2400" dirty="0" err="1"/>
              <a:t>эмуляция</a:t>
            </a:r>
            <a:r>
              <a:rPr sz="2400" dirty="0"/>
              <a:t> </a:t>
            </a:r>
            <a:r>
              <a:rPr sz="2400" dirty="0" err="1"/>
              <a:t>всей</a:t>
            </a:r>
            <a:r>
              <a:rPr sz="2400" dirty="0"/>
              <a:t> </a:t>
            </a:r>
            <a:r>
              <a:rPr sz="2400" dirty="0" err="1"/>
              <a:t>машины</a:t>
            </a:r>
            <a:r>
              <a:rPr sz="2400" dirty="0"/>
              <a:t> (Hyper-V, VMware </a:t>
            </a:r>
            <a:r>
              <a:rPr sz="2400" dirty="0" err="1"/>
              <a:t>ESXi</a:t>
            </a:r>
            <a:r>
              <a:rPr sz="2400" dirty="0"/>
              <a:t>, </a:t>
            </a:r>
            <a:r>
              <a:rPr sz="2400" dirty="0" err="1"/>
              <a:t>VirtualBox</a:t>
            </a:r>
            <a:r>
              <a:rPr sz="2400" dirty="0"/>
              <a:t>)</a:t>
            </a:r>
          </a:p>
          <a:p>
            <a:pPr marL="0" indent="0">
              <a:buNone/>
            </a:pPr>
            <a:r>
              <a:rPr sz="2400" dirty="0"/>
              <a:t>2. </a:t>
            </a:r>
            <a:r>
              <a:rPr sz="2400" dirty="0" err="1"/>
              <a:t>Паравиртуализация</a:t>
            </a:r>
            <a:r>
              <a:rPr sz="2400" dirty="0"/>
              <a:t> — ОС </a:t>
            </a:r>
            <a:r>
              <a:rPr sz="2400" dirty="0" err="1"/>
              <a:t>знает</a:t>
            </a:r>
            <a:r>
              <a:rPr sz="2400" dirty="0"/>
              <a:t>, </a:t>
            </a:r>
            <a:r>
              <a:rPr sz="2400" dirty="0" err="1"/>
              <a:t>что</a:t>
            </a:r>
            <a:r>
              <a:rPr sz="2400" dirty="0"/>
              <a:t> </a:t>
            </a:r>
            <a:r>
              <a:rPr sz="2400" dirty="0" err="1"/>
              <a:t>она</a:t>
            </a:r>
            <a:r>
              <a:rPr sz="2400" dirty="0"/>
              <a:t> в </a:t>
            </a:r>
            <a:r>
              <a:rPr sz="2400" dirty="0" err="1"/>
              <a:t>виртуальной</a:t>
            </a:r>
            <a:r>
              <a:rPr sz="2400" dirty="0"/>
              <a:t> </a:t>
            </a:r>
            <a:r>
              <a:rPr sz="2400" dirty="0" err="1"/>
              <a:t>среде</a:t>
            </a:r>
            <a:r>
              <a:rPr sz="2400" dirty="0"/>
              <a:t> (</a:t>
            </a:r>
            <a:r>
              <a:rPr sz="2400" dirty="0" err="1"/>
              <a:t>Xen</a:t>
            </a:r>
            <a:r>
              <a:rPr sz="2400" dirty="0"/>
              <a:t>)</a:t>
            </a:r>
          </a:p>
          <a:p>
            <a:pPr marL="0" indent="0">
              <a:buNone/>
            </a:pPr>
            <a:r>
              <a:rPr sz="2400" dirty="0"/>
              <a:t>3. </a:t>
            </a:r>
            <a:r>
              <a:rPr sz="2400" dirty="0" err="1"/>
              <a:t>Виртуализация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dirty="0" err="1"/>
              <a:t>уровне</a:t>
            </a:r>
            <a:r>
              <a:rPr sz="2400" dirty="0"/>
              <a:t> ОС — </a:t>
            </a:r>
            <a:r>
              <a:rPr sz="2400" dirty="0" err="1"/>
              <a:t>общая</a:t>
            </a:r>
            <a:r>
              <a:rPr sz="2400" dirty="0"/>
              <a:t> ОС, </a:t>
            </a:r>
            <a:r>
              <a:rPr sz="2400" dirty="0" err="1"/>
              <a:t>но</a:t>
            </a:r>
            <a:r>
              <a:rPr sz="2400" dirty="0"/>
              <a:t> </a:t>
            </a:r>
            <a:r>
              <a:rPr sz="2400" dirty="0" err="1"/>
              <a:t>изолированные</a:t>
            </a:r>
            <a:r>
              <a:rPr sz="2400" dirty="0"/>
              <a:t> </a:t>
            </a:r>
            <a:r>
              <a:rPr sz="2400" dirty="0" err="1"/>
              <a:t>окружения</a:t>
            </a:r>
            <a:r>
              <a:rPr sz="2400" dirty="0"/>
              <a:t> (LXC, </a:t>
            </a:r>
            <a:r>
              <a:rPr sz="2400" dirty="0" err="1"/>
              <a:t>контейнеры</a:t>
            </a:r>
            <a:r>
              <a:rPr sz="2400" dirty="0"/>
              <a:t>)</a:t>
            </a:r>
          </a:p>
        </p:txBody>
      </p:sp>
      <p:pic>
        <p:nvPicPr>
          <p:cNvPr id="4" name="Picture 2" descr="Virtualbox Logo Icons - Customizable Virtual Box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756" y="4807465"/>
            <a:ext cx="1522510" cy="152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VMware Logo PNG Transparent &amp; SVG Vector - Freebie Suppl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13" y="3635860"/>
            <a:ext cx="5154295" cy="386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Гипервизоры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Тип</a:t>
            </a:r>
            <a:r>
              <a:rPr dirty="0"/>
              <a:t> 1 (bare-metal) — </a:t>
            </a:r>
            <a:r>
              <a:rPr dirty="0" err="1"/>
              <a:t>работает</a:t>
            </a:r>
            <a:r>
              <a:rPr dirty="0"/>
              <a:t> </a:t>
            </a:r>
            <a:r>
              <a:rPr dirty="0" err="1"/>
              <a:t>прямо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'</a:t>
            </a:r>
            <a:r>
              <a:rPr dirty="0" err="1"/>
              <a:t>железе</a:t>
            </a:r>
            <a:r>
              <a:rPr dirty="0"/>
              <a:t>' (VMware </a:t>
            </a:r>
            <a:r>
              <a:rPr dirty="0" err="1"/>
              <a:t>ESXi</a:t>
            </a:r>
            <a:r>
              <a:rPr dirty="0"/>
              <a:t>, KVM)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Тип</a:t>
            </a:r>
            <a:r>
              <a:rPr dirty="0"/>
              <a:t> 2 (hosted) — </a:t>
            </a:r>
            <a:r>
              <a:rPr dirty="0" err="1"/>
              <a:t>ставится</a:t>
            </a:r>
            <a:r>
              <a:rPr dirty="0"/>
              <a:t> </a:t>
            </a:r>
            <a:r>
              <a:rPr dirty="0" err="1"/>
              <a:t>поверх</a:t>
            </a:r>
            <a:r>
              <a:rPr dirty="0"/>
              <a:t> ОС (</a:t>
            </a:r>
            <a:r>
              <a:rPr dirty="0" err="1"/>
              <a:t>VirtualBox</a:t>
            </a:r>
            <a:r>
              <a:rPr dirty="0"/>
              <a:t>, VMware Workstation)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Схема</a:t>
            </a:r>
            <a:r>
              <a:rPr dirty="0"/>
              <a:t>: </a:t>
            </a:r>
            <a:r>
              <a:rPr dirty="0" err="1"/>
              <a:t>железо</a:t>
            </a:r>
            <a:r>
              <a:rPr dirty="0"/>
              <a:t> → </a:t>
            </a:r>
            <a:r>
              <a:rPr dirty="0" err="1"/>
              <a:t>гипервизор</a:t>
            </a:r>
            <a:r>
              <a:rPr dirty="0"/>
              <a:t> → </a:t>
            </a:r>
            <a:r>
              <a:rPr dirty="0" err="1"/>
              <a:t>гостевые</a:t>
            </a:r>
            <a:r>
              <a:rPr dirty="0"/>
              <a:t> ОС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Плюсы и минусы виртуальных машин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 err="1"/>
              <a:t>Плюсы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Полная</a:t>
            </a:r>
            <a:r>
              <a:rPr dirty="0"/>
              <a:t> </a:t>
            </a:r>
            <a:r>
              <a:rPr dirty="0" err="1"/>
              <a:t>изоляция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Можно</a:t>
            </a:r>
            <a:r>
              <a:rPr dirty="0"/>
              <a:t> </a:t>
            </a:r>
            <a:r>
              <a:rPr dirty="0" err="1"/>
              <a:t>запускать</a:t>
            </a:r>
            <a:r>
              <a:rPr dirty="0"/>
              <a:t> </a:t>
            </a:r>
            <a:r>
              <a:rPr dirty="0" err="1"/>
              <a:t>разные</a:t>
            </a:r>
            <a:r>
              <a:rPr dirty="0"/>
              <a:t> ОС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Гибкость</a:t>
            </a:r>
            <a:r>
              <a:rPr dirty="0"/>
              <a:t> в </a:t>
            </a:r>
            <a:r>
              <a:rPr dirty="0" err="1"/>
              <a:t>настройке</a:t>
            </a:r>
            <a:r>
              <a:rPr dirty="0"/>
              <a:t> </a:t>
            </a:r>
            <a:r>
              <a:rPr dirty="0" err="1"/>
              <a:t>железа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 err="1"/>
              <a:t>Минусы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Большой</a:t>
            </a:r>
            <a:r>
              <a:rPr dirty="0"/>
              <a:t> overhead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Медленный</a:t>
            </a:r>
            <a:r>
              <a:rPr dirty="0"/>
              <a:t> </a:t>
            </a:r>
            <a:r>
              <a:rPr dirty="0" err="1"/>
              <a:t>старт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Образы</a:t>
            </a:r>
            <a:r>
              <a:rPr dirty="0"/>
              <a:t> </a:t>
            </a:r>
            <a:r>
              <a:rPr dirty="0" err="1"/>
              <a:t>занимают</a:t>
            </a:r>
            <a:r>
              <a:rPr dirty="0"/>
              <a:t> </a:t>
            </a:r>
            <a:r>
              <a:rPr dirty="0" err="1"/>
              <a:t>много</a:t>
            </a:r>
            <a:r>
              <a:rPr dirty="0"/>
              <a:t> </a:t>
            </a:r>
            <a:r>
              <a:rPr dirty="0" err="1"/>
              <a:t>места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Контейнеризация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- </a:t>
            </a:r>
            <a:r>
              <a:rPr sz="2400" dirty="0" err="1"/>
              <a:t>Определение</a:t>
            </a:r>
            <a:r>
              <a:rPr sz="2400" dirty="0"/>
              <a:t>: </a:t>
            </a:r>
            <a:r>
              <a:rPr sz="2400" dirty="0" err="1"/>
              <a:t>технология</a:t>
            </a:r>
            <a:r>
              <a:rPr sz="2400" dirty="0"/>
              <a:t> </a:t>
            </a:r>
            <a:r>
              <a:rPr sz="2400" dirty="0" err="1"/>
              <a:t>упаковки</a:t>
            </a:r>
            <a:r>
              <a:rPr sz="2400" dirty="0"/>
              <a:t> </a:t>
            </a:r>
            <a:r>
              <a:rPr sz="2400" dirty="0" err="1"/>
              <a:t>приложения</a:t>
            </a:r>
            <a:r>
              <a:rPr sz="2400" dirty="0"/>
              <a:t> с </a:t>
            </a:r>
            <a:r>
              <a:rPr sz="2400" dirty="0" err="1"/>
              <a:t>зависимостями</a:t>
            </a:r>
            <a:r>
              <a:rPr sz="2400" dirty="0"/>
              <a:t> в </a:t>
            </a:r>
            <a:r>
              <a:rPr sz="2400" dirty="0" err="1"/>
              <a:t>изолированный</a:t>
            </a:r>
            <a:r>
              <a:rPr sz="2400" dirty="0"/>
              <a:t> </a:t>
            </a:r>
            <a:r>
              <a:rPr sz="2400" dirty="0" err="1"/>
              <a:t>контейнер</a:t>
            </a:r>
            <a:endParaRPr sz="2400" dirty="0"/>
          </a:p>
          <a:p>
            <a:pPr marL="0" indent="0">
              <a:buNone/>
            </a:pPr>
            <a:r>
              <a:rPr sz="2400" dirty="0"/>
              <a:t>- </a:t>
            </a:r>
            <a:r>
              <a:rPr sz="2400" dirty="0" err="1"/>
              <a:t>Отличия</a:t>
            </a:r>
            <a:r>
              <a:rPr sz="2400" dirty="0"/>
              <a:t> </a:t>
            </a:r>
            <a:r>
              <a:rPr sz="2400" dirty="0" err="1"/>
              <a:t>от</a:t>
            </a:r>
            <a:r>
              <a:rPr sz="2400" dirty="0"/>
              <a:t> ВМ:</a:t>
            </a:r>
          </a:p>
          <a:p>
            <a:pPr marL="0" indent="0">
              <a:buNone/>
            </a:pPr>
            <a:r>
              <a:rPr sz="2400" dirty="0"/>
              <a:t>  • </a:t>
            </a:r>
            <a:r>
              <a:rPr sz="2400" dirty="0" err="1"/>
              <a:t>Использует</a:t>
            </a:r>
            <a:r>
              <a:rPr sz="2400" dirty="0"/>
              <a:t> </a:t>
            </a:r>
            <a:r>
              <a:rPr sz="2400" dirty="0" err="1"/>
              <a:t>ядро</a:t>
            </a:r>
            <a:r>
              <a:rPr sz="2400" dirty="0"/>
              <a:t> </a:t>
            </a:r>
            <a:r>
              <a:rPr sz="2400" dirty="0" err="1"/>
              <a:t>хостовой</a:t>
            </a:r>
            <a:r>
              <a:rPr sz="2400" dirty="0"/>
              <a:t> ОС</a:t>
            </a:r>
          </a:p>
          <a:p>
            <a:pPr marL="0" indent="0">
              <a:buNone/>
            </a:pPr>
            <a:r>
              <a:rPr sz="2400" dirty="0"/>
              <a:t>  • </a:t>
            </a:r>
            <a:r>
              <a:rPr sz="2400" dirty="0" err="1"/>
              <a:t>Легче</a:t>
            </a:r>
            <a:r>
              <a:rPr sz="2400" dirty="0"/>
              <a:t> и </a:t>
            </a:r>
            <a:r>
              <a:rPr sz="2400" dirty="0" err="1"/>
              <a:t>быстрее</a:t>
            </a:r>
            <a:endParaRPr sz="2400" dirty="0"/>
          </a:p>
          <a:p>
            <a:pPr marL="0" indent="0">
              <a:buNone/>
            </a:pPr>
            <a:r>
              <a:rPr sz="2400" dirty="0"/>
              <a:t>  • </a:t>
            </a:r>
            <a:r>
              <a:rPr sz="2400" dirty="0" err="1"/>
              <a:t>Меньше</a:t>
            </a:r>
            <a:r>
              <a:rPr sz="2400" dirty="0"/>
              <a:t> </a:t>
            </a:r>
            <a:r>
              <a:rPr sz="2400" dirty="0" err="1"/>
              <a:t>потребление</a:t>
            </a:r>
            <a:r>
              <a:rPr sz="2400" dirty="0"/>
              <a:t> </a:t>
            </a:r>
            <a:r>
              <a:rPr sz="2400" dirty="0" err="1"/>
              <a:t>ресурсов</a:t>
            </a:r>
            <a:endParaRPr sz="2400" dirty="0"/>
          </a:p>
        </p:txBody>
      </p:sp>
      <p:sp>
        <p:nvSpPr>
          <p:cNvPr id="4" name="AutoShape 2" descr="Logo, Icon, and Brand Guidelines | Docker"/>
          <p:cNvSpPr>
            <a:spLocks noChangeAspect="1" noChangeArrowheads="1"/>
          </p:cNvSpPr>
          <p:nvPr/>
        </p:nvSpPr>
        <p:spPr bwMode="auto">
          <a:xfrm>
            <a:off x="155575" y="-144463"/>
            <a:ext cx="2704774" cy="2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Logo, Icon, and Brand Guidelines | Docker"/>
          <p:cNvSpPr>
            <a:spLocks noChangeAspect="1" noChangeArrowheads="1"/>
          </p:cNvSpPr>
          <p:nvPr/>
        </p:nvSpPr>
        <p:spPr bwMode="auto">
          <a:xfrm>
            <a:off x="-1913255" y="745521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8" name="Picture 6" descr="Docker full logo transparent PNG - Stick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" y="426466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ontainerd – An industry-standard container runtime with an emphasis on  simplicity, robustness and por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22" y="4931040"/>
            <a:ext cx="3145155" cy="77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667" y="4806101"/>
            <a:ext cx="2787333" cy="1060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Контейнеры и виртуальные машины: В чем ключевые различия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629920"/>
            <a:ext cx="8412480" cy="560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Зачем DevOps-инженеру контейнеры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Быстрая</a:t>
            </a:r>
            <a:r>
              <a:rPr dirty="0"/>
              <a:t> </a:t>
            </a:r>
            <a:r>
              <a:rPr dirty="0" err="1"/>
              <a:t>доставка</a:t>
            </a:r>
            <a:r>
              <a:rPr dirty="0"/>
              <a:t> </a:t>
            </a:r>
            <a:r>
              <a:rPr dirty="0" err="1"/>
              <a:t>приложений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Предсказуемое</a:t>
            </a:r>
            <a:r>
              <a:rPr dirty="0"/>
              <a:t> </a:t>
            </a:r>
            <a:r>
              <a:rPr dirty="0" err="1"/>
              <a:t>окружение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Масштабируемость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Интеграция</a:t>
            </a:r>
            <a:r>
              <a:rPr dirty="0"/>
              <a:t> с CI/CD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484</Words>
  <Application>Microsoft Office PowerPoint</Application>
  <PresentationFormat>Экран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Сети: повторение пройденного</vt:lpstr>
      <vt:lpstr>Виртуализация, контейнеризация и пакетные менеджеры</vt:lpstr>
      <vt:lpstr>Что такое виртуализация</vt:lpstr>
      <vt:lpstr>Типы виртуализации</vt:lpstr>
      <vt:lpstr>Гипервизоры</vt:lpstr>
      <vt:lpstr>Плюсы и минусы виртуальных машин</vt:lpstr>
      <vt:lpstr>Контейнеризация</vt:lpstr>
      <vt:lpstr>Презентация PowerPoint</vt:lpstr>
      <vt:lpstr>Зачем DevOps-инженеру контейнеры</vt:lpstr>
      <vt:lpstr>Пакетные менеджеры</vt:lpstr>
      <vt:lpstr>Краткий итог</vt:lpstr>
      <vt:lpstr>Домашнее задание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Виртуализация, контейнеризация и пакетные менеджеры</dc:title>
  <dc:subject/>
  <dc:creator/>
  <cp:keywords/>
  <dc:description>generated using python-pptx</dc:description>
  <cp:lastModifiedBy>Ерзаман Рабимзатов</cp:lastModifiedBy>
  <cp:revision>7</cp:revision>
  <dcterms:created xsi:type="dcterms:W3CDTF">2013-01-27T09:14:16Z</dcterms:created>
  <dcterms:modified xsi:type="dcterms:W3CDTF">2025-08-31T12:08:33Z</dcterms:modified>
  <cp:category/>
</cp:coreProperties>
</file>