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69" r:id="rId1"/>
  </p:sldMasterIdLst>
  <p:sldIdLst>
    <p:sldId id="277" r:id="rId2"/>
    <p:sldId id="289" r:id="rId3"/>
    <p:sldId id="290" r:id="rId4"/>
    <p:sldId id="293" r:id="rId5"/>
    <p:sldId id="291" r:id="rId6"/>
    <p:sldId id="292" r:id="rId7"/>
    <p:sldId id="27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67" d="100"/>
          <a:sy n="67" d="100"/>
        </p:scale>
        <p:origin x="452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2295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56763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44936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7801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342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4/21/2019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16461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73823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72406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04979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47892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4AAD347D-5ACD-4C99-B74B-A9C85AD731AF}" type="datetimeFigureOut">
              <a:rPr lang="en-US" smtClean="0"/>
              <a:t>4/21/2019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99981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4/21/2019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690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Target Simple 9240">
            <a:extLst>
              <a:ext uri="{FF2B5EF4-FFF2-40B4-BE49-F238E27FC236}">
                <a16:creationId xmlns:a16="http://schemas.microsoft.com/office/drawing/2014/main" id="{F344B894-C736-4EE9-A2D2-9E7534FA4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227443">
            <a:off x="8682202" y="-366754"/>
            <a:ext cx="2281817" cy="228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134069" y="159424"/>
            <a:ext cx="9923862" cy="1404730"/>
          </a:xfrm>
        </p:spPr>
        <p:txBody>
          <a:bodyPr>
            <a:normAutofit fontScale="90000"/>
          </a:bodyPr>
          <a:lstStyle/>
          <a:p>
            <a:pPr rtl="1"/>
            <a:r>
              <a:rPr lang="he-IL" sz="6000" dirty="0"/>
              <a:t>קורס </a:t>
            </a:r>
            <a:r>
              <a:rPr lang="en-US" sz="6000" dirty="0"/>
              <a:t>JAVA</a:t>
            </a:r>
            <a:br>
              <a:rPr lang="he-IL" sz="6000" dirty="0"/>
            </a:br>
            <a:r>
              <a:rPr lang="he-IL" sz="3600" dirty="0"/>
              <a:t>קלאסים (</a:t>
            </a:r>
            <a:r>
              <a:rPr lang="en-US" sz="3600" dirty="0"/>
              <a:t>classes</a:t>
            </a:r>
            <a:r>
              <a:rPr lang="he-IL" sz="3600" dirty="0"/>
              <a:t>) – מה זה?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0B7923-3853-40F3-AD30-21AAA2A9C52A}"/>
              </a:ext>
            </a:extLst>
          </p:cNvPr>
          <p:cNvSpPr txBox="1"/>
          <p:nvPr/>
        </p:nvSpPr>
        <p:spPr>
          <a:xfrm>
            <a:off x="447675" y="1564154"/>
            <a:ext cx="10558805" cy="300781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sz="2800" dirty="0"/>
              <a:t>לפני שנבין מה זה קלאס,</a:t>
            </a:r>
            <a:br>
              <a:rPr lang="en-US" sz="2800" dirty="0"/>
            </a:br>
            <a:r>
              <a:rPr lang="he-IL" sz="2800" dirty="0"/>
              <a:t>בואו ננסה להבין למה בכלל אנחנו צריכים את כל החוקים וההגדרות האלה שאנחנו לומדים?</a:t>
            </a:r>
          </a:p>
          <a:p>
            <a:pPr algn="ctr" rtl="1">
              <a:lnSpc>
                <a:spcPct val="150000"/>
              </a:lnSpc>
            </a:pPr>
            <a:r>
              <a:rPr lang="he-IL" sz="4800" dirty="0"/>
              <a:t>מה המטרה שלנו בכתיבה של קוד?</a:t>
            </a:r>
            <a:endParaRPr lang="en-US" sz="4800" dirty="0"/>
          </a:p>
        </p:txBody>
      </p:sp>
      <p:pic>
        <p:nvPicPr>
          <p:cNvPr id="7" name="Picture 4" descr="Target Simple 9240">
            <a:extLst>
              <a:ext uri="{FF2B5EF4-FFF2-40B4-BE49-F238E27FC236}">
                <a16:creationId xmlns:a16="http://schemas.microsoft.com/office/drawing/2014/main" id="{E1D2F943-4886-4D73-A440-E8C837033A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227443">
            <a:off x="94384" y="-413889"/>
            <a:ext cx="2281817" cy="228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8DDE59F-CB59-48EB-BB95-31249E0D9C38}"/>
              </a:ext>
            </a:extLst>
          </p:cNvPr>
          <p:cNvSpPr txBox="1"/>
          <p:nvPr/>
        </p:nvSpPr>
        <p:spPr>
          <a:xfrm>
            <a:off x="311432" y="5848865"/>
            <a:ext cx="60076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www.automation.co.il </a:t>
            </a:r>
          </a:p>
        </p:txBody>
      </p:sp>
    </p:spTree>
    <p:extLst>
      <p:ext uri="{BB962C8B-B14F-4D97-AF65-F5344CB8AC3E}">
        <p14:creationId xmlns:p14="http://schemas.microsoft.com/office/powerpoint/2010/main" val="4103328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Target Simple 9240">
            <a:extLst>
              <a:ext uri="{FF2B5EF4-FFF2-40B4-BE49-F238E27FC236}">
                <a16:creationId xmlns:a16="http://schemas.microsoft.com/office/drawing/2014/main" id="{F344B894-C736-4EE9-A2D2-9E7534FA4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227443">
            <a:off x="8682202" y="-366754"/>
            <a:ext cx="2281817" cy="228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134069" y="159424"/>
            <a:ext cx="9923862" cy="1404730"/>
          </a:xfrm>
        </p:spPr>
        <p:txBody>
          <a:bodyPr>
            <a:normAutofit fontScale="90000"/>
          </a:bodyPr>
          <a:lstStyle/>
          <a:p>
            <a:pPr rtl="1"/>
            <a:r>
              <a:rPr lang="he-IL" sz="6000" dirty="0"/>
              <a:t>קורס </a:t>
            </a:r>
            <a:r>
              <a:rPr lang="en-US" sz="6000" dirty="0"/>
              <a:t>JAVA</a:t>
            </a:r>
            <a:br>
              <a:rPr lang="he-IL" sz="6000" dirty="0"/>
            </a:br>
            <a:r>
              <a:rPr lang="he-IL" sz="3600" dirty="0"/>
              <a:t>קלאסים (</a:t>
            </a:r>
            <a:r>
              <a:rPr lang="en-US" sz="3600" dirty="0"/>
              <a:t>classes</a:t>
            </a:r>
            <a:r>
              <a:rPr lang="he-IL" sz="3600" dirty="0"/>
              <a:t>) – מה זה?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0B7923-3853-40F3-AD30-21AAA2A9C52A}"/>
              </a:ext>
            </a:extLst>
          </p:cNvPr>
          <p:cNvSpPr txBox="1"/>
          <p:nvPr/>
        </p:nvSpPr>
        <p:spPr>
          <a:xfrm>
            <a:off x="381001" y="1564154"/>
            <a:ext cx="10625480" cy="32472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sz="2800" dirty="0"/>
              <a:t>אנחנו כותבים קוד ונעזרים בחוקים שבשפה על מנת "להעביר" את העולם האמיתי לתוך עולם התוכנה.</a:t>
            </a:r>
            <a:br>
              <a:rPr lang="en-US" sz="2800" dirty="0"/>
            </a:br>
            <a:r>
              <a:rPr lang="he-IL" sz="2800" dirty="0"/>
              <a:t>לדוגמה:</a:t>
            </a:r>
            <a:br>
              <a:rPr lang="en-US" sz="2800" dirty="0"/>
            </a:br>
            <a:r>
              <a:rPr lang="he-IL" sz="2800" dirty="0"/>
              <a:t>אם אני רוצה לנהל מכללה עם תלמידים, אני צריך להגדיר מה זה תלמיד על מנת שנוכל "לנהל" את התלמידים.</a:t>
            </a:r>
            <a:endParaRPr lang="en-US" sz="2800" dirty="0"/>
          </a:p>
        </p:txBody>
      </p:sp>
      <p:pic>
        <p:nvPicPr>
          <p:cNvPr id="7" name="Picture 4" descr="Target Simple 9240">
            <a:extLst>
              <a:ext uri="{FF2B5EF4-FFF2-40B4-BE49-F238E27FC236}">
                <a16:creationId xmlns:a16="http://schemas.microsoft.com/office/drawing/2014/main" id="{E1D2F943-4886-4D73-A440-E8C837033A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227443">
            <a:off x="94384" y="-413889"/>
            <a:ext cx="2281817" cy="228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8DDE59F-CB59-48EB-BB95-31249E0D9C38}"/>
              </a:ext>
            </a:extLst>
          </p:cNvPr>
          <p:cNvSpPr txBox="1"/>
          <p:nvPr/>
        </p:nvSpPr>
        <p:spPr>
          <a:xfrm>
            <a:off x="311432" y="5848865"/>
            <a:ext cx="60076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www.automation.co.il </a:t>
            </a:r>
          </a:p>
        </p:txBody>
      </p:sp>
    </p:spTree>
    <p:extLst>
      <p:ext uri="{BB962C8B-B14F-4D97-AF65-F5344CB8AC3E}">
        <p14:creationId xmlns:p14="http://schemas.microsoft.com/office/powerpoint/2010/main" val="1857769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Target Simple 9240">
            <a:extLst>
              <a:ext uri="{FF2B5EF4-FFF2-40B4-BE49-F238E27FC236}">
                <a16:creationId xmlns:a16="http://schemas.microsoft.com/office/drawing/2014/main" id="{F344B894-C736-4EE9-A2D2-9E7534FA4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227443">
            <a:off x="8682202" y="-366754"/>
            <a:ext cx="2281817" cy="228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134069" y="159424"/>
            <a:ext cx="9923862" cy="1404730"/>
          </a:xfrm>
        </p:spPr>
        <p:txBody>
          <a:bodyPr>
            <a:normAutofit fontScale="90000"/>
          </a:bodyPr>
          <a:lstStyle/>
          <a:p>
            <a:pPr rtl="1"/>
            <a:r>
              <a:rPr lang="he-IL" sz="6000" dirty="0"/>
              <a:t>קורס </a:t>
            </a:r>
            <a:r>
              <a:rPr lang="en-US" sz="6000" dirty="0"/>
              <a:t>JAVA</a:t>
            </a:r>
            <a:br>
              <a:rPr lang="he-IL" sz="6000" dirty="0"/>
            </a:br>
            <a:r>
              <a:rPr lang="he-IL" sz="3600" dirty="0"/>
              <a:t>קלאסים (</a:t>
            </a:r>
            <a:r>
              <a:rPr lang="en-US" sz="3600" dirty="0"/>
              <a:t>classes</a:t>
            </a:r>
            <a:r>
              <a:rPr lang="he-IL" sz="3600" dirty="0"/>
              <a:t>) – מה זה?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0B7923-3853-40F3-AD30-21AAA2A9C52A}"/>
              </a:ext>
            </a:extLst>
          </p:cNvPr>
          <p:cNvSpPr txBox="1"/>
          <p:nvPr/>
        </p:nvSpPr>
        <p:spPr>
          <a:xfrm>
            <a:off x="1631721" y="1564154"/>
            <a:ext cx="9374759" cy="259782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sz="2800" b="1" dirty="0"/>
              <a:t>איך נוכל להגדיר תלמיד?</a:t>
            </a:r>
            <a:br>
              <a:rPr lang="en-US" sz="2800" dirty="0"/>
            </a:br>
            <a:r>
              <a:rPr lang="he-IL" sz="2800" b="1" dirty="0"/>
              <a:t>לתלמיד יש תכונות</a:t>
            </a:r>
            <a:r>
              <a:rPr lang="he-IL" sz="2800" dirty="0"/>
              <a:t>, כמו: שם, גיל, כתובת, אמייל, טלפון וכו'</a:t>
            </a:r>
          </a:p>
          <a:p>
            <a:pPr algn="r" rtl="1">
              <a:lnSpc>
                <a:spcPct val="150000"/>
              </a:lnSpc>
            </a:pPr>
            <a:r>
              <a:rPr lang="he-IL" sz="2800" b="1" dirty="0"/>
              <a:t>וכמו כן יש לו התנהגות או פעילות </a:t>
            </a:r>
            <a:r>
              <a:rPr lang="he-IL" sz="2800" dirty="0"/>
              <a:t>שאנחנו יכולים לעשות איתו, כמו:</a:t>
            </a:r>
          </a:p>
          <a:p>
            <a:pPr algn="r" rtl="1">
              <a:lnSpc>
                <a:spcPct val="150000"/>
              </a:lnSpc>
            </a:pPr>
            <a:r>
              <a:rPr lang="he-IL" sz="2800" dirty="0"/>
              <a:t>להפוך אותו לפעיל או לא / לבקש את מספר הטלפון שלו וכו'</a:t>
            </a:r>
          </a:p>
        </p:txBody>
      </p:sp>
      <p:pic>
        <p:nvPicPr>
          <p:cNvPr id="7" name="Picture 4" descr="Target Simple 9240">
            <a:extLst>
              <a:ext uri="{FF2B5EF4-FFF2-40B4-BE49-F238E27FC236}">
                <a16:creationId xmlns:a16="http://schemas.microsoft.com/office/drawing/2014/main" id="{E1D2F943-4886-4D73-A440-E8C837033A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227443">
            <a:off x="94384" y="-413889"/>
            <a:ext cx="2281817" cy="228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8DDE59F-CB59-48EB-BB95-31249E0D9C38}"/>
              </a:ext>
            </a:extLst>
          </p:cNvPr>
          <p:cNvSpPr txBox="1"/>
          <p:nvPr/>
        </p:nvSpPr>
        <p:spPr>
          <a:xfrm>
            <a:off x="311432" y="5848865"/>
            <a:ext cx="60076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www.automation.co.il </a:t>
            </a:r>
          </a:p>
        </p:txBody>
      </p:sp>
    </p:spTree>
    <p:extLst>
      <p:ext uri="{BB962C8B-B14F-4D97-AF65-F5344CB8AC3E}">
        <p14:creationId xmlns:p14="http://schemas.microsoft.com/office/powerpoint/2010/main" val="3749209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Target Simple 9240">
            <a:extLst>
              <a:ext uri="{FF2B5EF4-FFF2-40B4-BE49-F238E27FC236}">
                <a16:creationId xmlns:a16="http://schemas.microsoft.com/office/drawing/2014/main" id="{F344B894-C736-4EE9-A2D2-9E7534FA4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227443">
            <a:off x="8682202" y="-366754"/>
            <a:ext cx="2281817" cy="228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134069" y="159424"/>
            <a:ext cx="9923862" cy="1404730"/>
          </a:xfrm>
        </p:spPr>
        <p:txBody>
          <a:bodyPr>
            <a:normAutofit fontScale="90000"/>
          </a:bodyPr>
          <a:lstStyle/>
          <a:p>
            <a:pPr rtl="1"/>
            <a:r>
              <a:rPr lang="he-IL" sz="6000" dirty="0"/>
              <a:t>קורס </a:t>
            </a:r>
            <a:r>
              <a:rPr lang="en-US" sz="6000" dirty="0"/>
              <a:t>JAVA</a:t>
            </a:r>
            <a:br>
              <a:rPr lang="he-IL" sz="6000" dirty="0"/>
            </a:br>
            <a:r>
              <a:rPr lang="he-IL" sz="3600" dirty="0"/>
              <a:t>קלאסים (</a:t>
            </a:r>
            <a:r>
              <a:rPr lang="en-US" sz="3600" dirty="0"/>
              <a:t>classes</a:t>
            </a:r>
            <a:r>
              <a:rPr lang="he-IL" sz="3600" dirty="0"/>
              <a:t>) – מה זה?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0B7923-3853-40F3-AD30-21AAA2A9C52A}"/>
              </a:ext>
            </a:extLst>
          </p:cNvPr>
          <p:cNvSpPr txBox="1"/>
          <p:nvPr/>
        </p:nvSpPr>
        <p:spPr>
          <a:xfrm>
            <a:off x="1631721" y="1564154"/>
            <a:ext cx="9374759" cy="195463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>
              <a:lnSpc>
                <a:spcPct val="150000"/>
              </a:lnSpc>
            </a:pPr>
            <a:r>
              <a:rPr lang="he-IL" sz="2800" b="1" dirty="0"/>
              <a:t>שימו לב!!!</a:t>
            </a:r>
            <a:endParaRPr lang="he-IL" sz="2800" dirty="0"/>
          </a:p>
          <a:p>
            <a:pPr algn="ctr" rtl="1">
              <a:lnSpc>
                <a:spcPct val="150000"/>
              </a:lnSpc>
            </a:pPr>
            <a:r>
              <a:rPr lang="he-IL" sz="2800" b="1" dirty="0"/>
              <a:t>לכל התלמידים יש את אותה תבנית</a:t>
            </a:r>
          </a:p>
          <a:p>
            <a:pPr algn="ctr" rtl="1">
              <a:lnSpc>
                <a:spcPct val="150000"/>
              </a:lnSpc>
            </a:pPr>
            <a:r>
              <a:rPr lang="he-IL" sz="2800" dirty="0"/>
              <a:t>אבל הערכים לכל תלמיד שניצור יהיו שונים.</a:t>
            </a:r>
            <a:endParaRPr lang="en-US" sz="2800" dirty="0"/>
          </a:p>
        </p:txBody>
      </p:sp>
      <p:pic>
        <p:nvPicPr>
          <p:cNvPr id="7" name="Picture 4" descr="Target Simple 9240">
            <a:extLst>
              <a:ext uri="{FF2B5EF4-FFF2-40B4-BE49-F238E27FC236}">
                <a16:creationId xmlns:a16="http://schemas.microsoft.com/office/drawing/2014/main" id="{E1D2F943-4886-4D73-A440-E8C837033A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227443">
            <a:off x="94384" y="-413889"/>
            <a:ext cx="2281817" cy="228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8DDE59F-CB59-48EB-BB95-31249E0D9C38}"/>
              </a:ext>
            </a:extLst>
          </p:cNvPr>
          <p:cNvSpPr txBox="1"/>
          <p:nvPr/>
        </p:nvSpPr>
        <p:spPr>
          <a:xfrm>
            <a:off x="311432" y="5848865"/>
            <a:ext cx="60076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www.automation.co.il </a:t>
            </a:r>
          </a:p>
        </p:txBody>
      </p:sp>
    </p:spTree>
    <p:extLst>
      <p:ext uri="{BB962C8B-B14F-4D97-AF65-F5344CB8AC3E}">
        <p14:creationId xmlns:p14="http://schemas.microsoft.com/office/powerpoint/2010/main" val="312112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Target Simple 9240">
            <a:extLst>
              <a:ext uri="{FF2B5EF4-FFF2-40B4-BE49-F238E27FC236}">
                <a16:creationId xmlns:a16="http://schemas.microsoft.com/office/drawing/2014/main" id="{F344B894-C736-4EE9-A2D2-9E7534FA4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227443">
            <a:off x="8682202" y="-366754"/>
            <a:ext cx="2281817" cy="228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134069" y="159424"/>
            <a:ext cx="9923862" cy="1404730"/>
          </a:xfrm>
        </p:spPr>
        <p:txBody>
          <a:bodyPr>
            <a:normAutofit fontScale="90000"/>
          </a:bodyPr>
          <a:lstStyle/>
          <a:p>
            <a:pPr rtl="1"/>
            <a:r>
              <a:rPr lang="he-IL" sz="6000" dirty="0"/>
              <a:t>קורס </a:t>
            </a:r>
            <a:r>
              <a:rPr lang="en-US" sz="6000" dirty="0"/>
              <a:t>JAVA</a:t>
            </a:r>
            <a:br>
              <a:rPr lang="he-IL" sz="6000" dirty="0"/>
            </a:br>
            <a:r>
              <a:rPr lang="he-IL" sz="3600" dirty="0"/>
              <a:t>קלאסים (</a:t>
            </a:r>
            <a:r>
              <a:rPr lang="en-US" sz="3600" dirty="0"/>
              <a:t>classes</a:t>
            </a:r>
            <a:r>
              <a:rPr lang="he-IL" sz="3600" dirty="0"/>
              <a:t>) – מה זה?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0B7923-3853-40F3-AD30-21AAA2A9C52A}"/>
              </a:ext>
            </a:extLst>
          </p:cNvPr>
          <p:cNvSpPr txBox="1"/>
          <p:nvPr/>
        </p:nvSpPr>
        <p:spPr>
          <a:xfrm>
            <a:off x="1631721" y="1564154"/>
            <a:ext cx="9374759" cy="38936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sz="2800" dirty="0"/>
              <a:t>אז מה זה קלאס? </a:t>
            </a:r>
          </a:p>
          <a:p>
            <a:pPr algn="r" rtl="1">
              <a:lnSpc>
                <a:spcPct val="150000"/>
              </a:lnSpc>
            </a:pPr>
            <a:r>
              <a:rPr lang="he-IL" sz="2800" dirty="0"/>
              <a:t>קלאס זה תבנית. </a:t>
            </a:r>
          </a:p>
          <a:p>
            <a:pPr algn="r" rtl="1">
              <a:lnSpc>
                <a:spcPct val="150000"/>
              </a:lnSpc>
            </a:pPr>
            <a:r>
              <a:rPr lang="he-IL" sz="2800" dirty="0"/>
              <a:t>הוא מכיל </a:t>
            </a:r>
            <a:r>
              <a:rPr lang="he-IL" sz="2800" b="1" dirty="0"/>
              <a:t>מאפיינים (שזה המשתנים) </a:t>
            </a:r>
          </a:p>
          <a:p>
            <a:pPr algn="r" rtl="1">
              <a:lnSpc>
                <a:spcPct val="150000"/>
              </a:lnSpc>
            </a:pPr>
            <a:r>
              <a:rPr lang="he-IL" sz="2800" b="1" dirty="0"/>
              <a:t>והתנהגות (שזה המתודות)</a:t>
            </a:r>
          </a:p>
          <a:p>
            <a:pPr algn="r" rtl="1">
              <a:lnSpc>
                <a:spcPct val="150000"/>
              </a:lnSpc>
            </a:pPr>
            <a:r>
              <a:rPr lang="he-IL" sz="2800" dirty="0"/>
              <a:t>ומהקלאס אנחנו </a:t>
            </a:r>
            <a:r>
              <a:rPr lang="he-IL" sz="2800" b="1" dirty="0"/>
              <a:t>יוצרים אובייקטים שונים </a:t>
            </a:r>
            <a:r>
              <a:rPr lang="he-IL" sz="2800" dirty="0"/>
              <a:t>שלכל אובייקט יש את הערכים שלו. (את האובייקטים אנחנו יוצרים ב-</a:t>
            </a:r>
            <a:r>
              <a:rPr lang="en-US" sz="2800" dirty="0"/>
              <a:t>Main</a:t>
            </a:r>
            <a:r>
              <a:rPr lang="he-IL" sz="2800" dirty="0"/>
              <a:t>)</a:t>
            </a:r>
            <a:endParaRPr lang="en-US" sz="2800" dirty="0"/>
          </a:p>
        </p:txBody>
      </p:sp>
      <p:pic>
        <p:nvPicPr>
          <p:cNvPr id="7" name="Picture 4" descr="Target Simple 9240">
            <a:extLst>
              <a:ext uri="{FF2B5EF4-FFF2-40B4-BE49-F238E27FC236}">
                <a16:creationId xmlns:a16="http://schemas.microsoft.com/office/drawing/2014/main" id="{E1D2F943-4886-4D73-A440-E8C837033A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227443">
            <a:off x="94384" y="-413889"/>
            <a:ext cx="2281817" cy="228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8DDE59F-CB59-48EB-BB95-31249E0D9C38}"/>
              </a:ext>
            </a:extLst>
          </p:cNvPr>
          <p:cNvSpPr txBox="1"/>
          <p:nvPr/>
        </p:nvSpPr>
        <p:spPr>
          <a:xfrm>
            <a:off x="311432" y="5848865"/>
            <a:ext cx="60076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www.automation.co.il </a:t>
            </a:r>
          </a:p>
        </p:txBody>
      </p:sp>
    </p:spTree>
    <p:extLst>
      <p:ext uri="{BB962C8B-B14F-4D97-AF65-F5344CB8AC3E}">
        <p14:creationId xmlns:p14="http://schemas.microsoft.com/office/powerpoint/2010/main" val="2042679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Target Simple 9240">
            <a:extLst>
              <a:ext uri="{FF2B5EF4-FFF2-40B4-BE49-F238E27FC236}">
                <a16:creationId xmlns:a16="http://schemas.microsoft.com/office/drawing/2014/main" id="{F344B894-C736-4EE9-A2D2-9E7534FA4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227443">
            <a:off x="8682202" y="-366754"/>
            <a:ext cx="2281817" cy="228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134069" y="159424"/>
            <a:ext cx="9923862" cy="1404730"/>
          </a:xfrm>
        </p:spPr>
        <p:txBody>
          <a:bodyPr>
            <a:normAutofit fontScale="90000"/>
          </a:bodyPr>
          <a:lstStyle/>
          <a:p>
            <a:pPr rtl="1"/>
            <a:r>
              <a:rPr lang="he-IL" sz="6000" dirty="0"/>
              <a:t>קורס </a:t>
            </a:r>
            <a:r>
              <a:rPr lang="en-US" sz="6000" dirty="0"/>
              <a:t>JAVA</a:t>
            </a:r>
            <a:br>
              <a:rPr lang="he-IL" sz="6000" dirty="0"/>
            </a:br>
            <a:r>
              <a:rPr lang="he-IL" sz="3600" dirty="0"/>
              <a:t>קלאסים (</a:t>
            </a:r>
            <a:r>
              <a:rPr lang="en-US" sz="3600" dirty="0"/>
              <a:t>classes</a:t>
            </a:r>
            <a:r>
              <a:rPr lang="he-IL" sz="3600" dirty="0"/>
              <a:t>) – דוגמה לקלאס</a:t>
            </a:r>
          </a:p>
        </p:txBody>
      </p:sp>
      <p:pic>
        <p:nvPicPr>
          <p:cNvPr id="7" name="Picture 4" descr="Target Simple 9240">
            <a:extLst>
              <a:ext uri="{FF2B5EF4-FFF2-40B4-BE49-F238E27FC236}">
                <a16:creationId xmlns:a16="http://schemas.microsoft.com/office/drawing/2014/main" id="{E1D2F943-4886-4D73-A440-E8C837033A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227443">
            <a:off x="94384" y="-413889"/>
            <a:ext cx="2281817" cy="228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8DDE59F-CB59-48EB-BB95-31249E0D9C38}"/>
              </a:ext>
            </a:extLst>
          </p:cNvPr>
          <p:cNvSpPr txBox="1"/>
          <p:nvPr/>
        </p:nvSpPr>
        <p:spPr>
          <a:xfrm>
            <a:off x="311432" y="5848865"/>
            <a:ext cx="60076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www.automation.co.il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535EF3-11EB-4F34-B3F2-DBF908C756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7462" y="1871662"/>
            <a:ext cx="6567488" cy="3822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080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134069" y="159424"/>
            <a:ext cx="9923862" cy="1404730"/>
          </a:xfrm>
        </p:spPr>
        <p:txBody>
          <a:bodyPr>
            <a:normAutofit fontScale="90000"/>
          </a:bodyPr>
          <a:lstStyle/>
          <a:p>
            <a:pPr algn="ctr" rtl="1"/>
            <a:r>
              <a:rPr lang="he-IL" sz="6000" dirty="0"/>
              <a:t>קורס </a:t>
            </a:r>
            <a:r>
              <a:rPr lang="en-US" sz="6000" dirty="0"/>
              <a:t>JAVA</a:t>
            </a:r>
            <a:br>
              <a:rPr lang="he-IL" sz="6000" dirty="0"/>
            </a:br>
            <a:r>
              <a:rPr lang="he-IL" sz="3600" dirty="0"/>
              <a:t>בואו נתחיל לכתוב קוד...</a:t>
            </a:r>
          </a:p>
        </p:txBody>
      </p:sp>
      <p:pic>
        <p:nvPicPr>
          <p:cNvPr id="6" name="Picture 4" descr="Target Simple 9240">
            <a:extLst>
              <a:ext uri="{FF2B5EF4-FFF2-40B4-BE49-F238E27FC236}">
                <a16:creationId xmlns:a16="http://schemas.microsoft.com/office/drawing/2014/main" id="{787D52C1-A569-4A67-963E-FC029244A3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227443">
            <a:off x="94384" y="-413889"/>
            <a:ext cx="2281817" cy="228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520E577-F3FF-4D87-B94C-0A143EAF5E39}"/>
              </a:ext>
            </a:extLst>
          </p:cNvPr>
          <p:cNvSpPr txBox="1"/>
          <p:nvPr/>
        </p:nvSpPr>
        <p:spPr>
          <a:xfrm>
            <a:off x="311432" y="5848865"/>
            <a:ext cx="60076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www.automation.co.il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C50975-7BAB-49F0-AEB8-4A07949C76B4}"/>
              </a:ext>
            </a:extLst>
          </p:cNvPr>
          <p:cNvSpPr txBox="1"/>
          <p:nvPr/>
        </p:nvSpPr>
        <p:spPr>
          <a:xfrm>
            <a:off x="311433" y="1564154"/>
            <a:ext cx="10695048" cy="453996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sz="2800" dirty="0"/>
              <a:t>בכתיבת קוד תראו איך אני לוקח אתכם מקלאס פשוט...</a:t>
            </a:r>
          </a:p>
          <a:p>
            <a:pPr algn="r" rtl="1">
              <a:lnSpc>
                <a:spcPct val="150000"/>
              </a:lnSpc>
            </a:pPr>
            <a:r>
              <a:rPr lang="he-IL" sz="2800" dirty="0"/>
              <a:t>ועד שאנחנו מגיעים למצב של קלאס שבנוי כמו שצריך (לא חייבים לכתוב)</a:t>
            </a:r>
          </a:p>
          <a:p>
            <a:pPr algn="r" rtl="1">
              <a:lnSpc>
                <a:spcPct val="150000"/>
              </a:lnSpc>
            </a:pPr>
            <a:r>
              <a:rPr lang="he-IL" sz="2800" dirty="0"/>
              <a:t>בסוף התהליך לקלאס יהיה:</a:t>
            </a:r>
            <a:endParaRPr lang="en-US" sz="2800" dirty="0"/>
          </a:p>
          <a:p>
            <a:pPr marL="514350" indent="-514350" algn="r" rtl="1">
              <a:lnSpc>
                <a:spcPct val="150000"/>
              </a:lnSpc>
              <a:buFont typeface="+mj-lt"/>
              <a:buAutoNum type="arabicPeriod"/>
            </a:pPr>
            <a:r>
              <a:rPr lang="he-IL" sz="2800" dirty="0"/>
              <a:t>משתנים שהם </a:t>
            </a:r>
            <a:r>
              <a:rPr lang="en-US" sz="2800" dirty="0"/>
              <a:t>private</a:t>
            </a:r>
            <a:r>
              <a:rPr lang="he-IL" sz="2800" dirty="0"/>
              <a:t> (</a:t>
            </a:r>
            <a:r>
              <a:rPr lang="en-US" sz="2800" dirty="0"/>
              <a:t>encapsulation</a:t>
            </a:r>
            <a:r>
              <a:rPr lang="he-IL" sz="2800" dirty="0"/>
              <a:t>)</a:t>
            </a:r>
            <a:endParaRPr lang="en-US" sz="2800" dirty="0"/>
          </a:p>
          <a:p>
            <a:pPr marL="514350" indent="-514350" algn="r" rtl="1">
              <a:lnSpc>
                <a:spcPct val="150000"/>
              </a:lnSpc>
              <a:buFont typeface="+mj-lt"/>
              <a:buAutoNum type="arabicPeriod"/>
            </a:pPr>
            <a:r>
              <a:rPr lang="en-US" sz="2800" dirty="0"/>
              <a:t>Getters / Setters</a:t>
            </a:r>
          </a:p>
          <a:p>
            <a:pPr marL="514350" indent="-514350" algn="r" rtl="1">
              <a:lnSpc>
                <a:spcPct val="150000"/>
              </a:lnSpc>
              <a:buFont typeface="+mj-lt"/>
              <a:buAutoNum type="arabicPeriod"/>
            </a:pPr>
            <a:r>
              <a:rPr lang="en-US" sz="2800" dirty="0"/>
              <a:t>Constructor</a:t>
            </a:r>
            <a:endParaRPr lang="he-IL" sz="2800" dirty="0"/>
          </a:p>
          <a:p>
            <a:pPr marL="514350" indent="-514350" algn="r" rtl="1">
              <a:lnSpc>
                <a:spcPct val="150000"/>
              </a:lnSpc>
              <a:buFont typeface="+mj-lt"/>
              <a:buAutoNum type="arabicPeriod"/>
            </a:pPr>
            <a:r>
              <a:rPr lang="he-IL" sz="2800" dirty="0"/>
              <a:t>מתודות שלנו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7848001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1883</TotalTime>
  <Words>191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Parcel</vt:lpstr>
      <vt:lpstr>קורס JAVA קלאסים (classes) – מה זה?</vt:lpstr>
      <vt:lpstr>קורס JAVA קלאסים (classes) – מה זה?</vt:lpstr>
      <vt:lpstr>קורס JAVA קלאסים (classes) – מה זה?</vt:lpstr>
      <vt:lpstr>קורס JAVA קלאסים (classes) – מה זה?</vt:lpstr>
      <vt:lpstr>קורס JAVA קלאסים (classes) – מה זה?</vt:lpstr>
      <vt:lpstr>קורס JAVA קלאסים (classes) – דוגמה לקלאס</vt:lpstr>
      <vt:lpstr>קורס JAVA בואו נתחיל לכתוב קוד...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– General Overview</dc:title>
  <dc:creator>jbt</dc:creator>
  <cp:lastModifiedBy>gal matalon</cp:lastModifiedBy>
  <cp:revision>58</cp:revision>
  <dcterms:created xsi:type="dcterms:W3CDTF">2016-05-17T05:43:36Z</dcterms:created>
  <dcterms:modified xsi:type="dcterms:W3CDTF">2019-04-21T16:49:42Z</dcterms:modified>
</cp:coreProperties>
</file>