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  <p:sldMasterId id="2147483672" r:id="rId2"/>
  </p:sldMasterIdLst>
  <p:notesMasterIdLst>
    <p:notesMasterId r:id="rId23"/>
  </p:notesMasterIdLst>
  <p:sldIdLst>
    <p:sldId id="256" r:id="rId3"/>
    <p:sldId id="262" r:id="rId4"/>
    <p:sldId id="265" r:id="rId5"/>
    <p:sldId id="259" r:id="rId6"/>
    <p:sldId id="263" r:id="rId7"/>
    <p:sldId id="279" r:id="rId8"/>
    <p:sldId id="280" r:id="rId9"/>
    <p:sldId id="276" r:id="rId10"/>
    <p:sldId id="257" r:id="rId11"/>
    <p:sldId id="277" r:id="rId12"/>
    <p:sldId id="266" r:id="rId13"/>
    <p:sldId id="272" r:id="rId14"/>
    <p:sldId id="281" r:id="rId15"/>
    <p:sldId id="267" r:id="rId16"/>
    <p:sldId id="268" r:id="rId17"/>
    <p:sldId id="269" r:id="rId18"/>
    <p:sldId id="270" r:id="rId19"/>
    <p:sldId id="258" r:id="rId20"/>
    <p:sldId id="271" r:id="rId21"/>
    <p:sldId id="26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8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gannt%20char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0" i="0">
                <a:effectLst/>
              </a:rPr>
              <a:t>Gantt Chart </a:t>
            </a:r>
          </a:p>
        </c:rich>
      </c:tx>
      <c:layout>
        <c:manualLayout>
          <c:xMode val="edge"/>
          <c:yMode val="edge"/>
          <c:x val="0.43783611592119448"/>
          <c:y val="3.707056607716481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  <a:effectLst/>
            <a:sp3d/>
          </c:spPr>
          <c:invertIfNegative val="0"/>
          <c:cat>
            <c:strRef>
              <c:f>Sheet1!$B$2:$B$8</c:f>
              <c:strCache>
                <c:ptCount val="7"/>
                <c:pt idx="0">
                  <c:v>Requirement Collection</c:v>
                </c:pt>
                <c:pt idx="1">
                  <c:v>Planning</c:v>
                </c:pt>
                <c:pt idx="2">
                  <c:v>Analysis</c:v>
                </c:pt>
                <c:pt idx="3">
                  <c:v>Design</c:v>
                </c:pt>
                <c:pt idx="4">
                  <c:v>Implementation</c:v>
                </c:pt>
                <c:pt idx="5">
                  <c:v>Testing</c:v>
                </c:pt>
                <c:pt idx="6">
                  <c:v>Documentation</c:v>
                </c:pt>
              </c:strCache>
            </c:strRef>
          </c:cat>
          <c:val>
            <c:numRef>
              <c:f>Sheet1!$C$2:$C$8</c:f>
              <c:numCache>
                <c:formatCode>dd\-mm\-yy</c:formatCode>
                <c:ptCount val="7"/>
                <c:pt idx="0">
                  <c:v>43174</c:v>
                </c:pt>
                <c:pt idx="1">
                  <c:v>43180</c:v>
                </c:pt>
                <c:pt idx="2">
                  <c:v>43191</c:v>
                </c:pt>
                <c:pt idx="3">
                  <c:v>43201</c:v>
                </c:pt>
                <c:pt idx="4">
                  <c:v>43212</c:v>
                </c:pt>
                <c:pt idx="5">
                  <c:v>43247</c:v>
                </c:pt>
                <c:pt idx="6">
                  <c:v>43254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EC6-4E26-97B2-17E03D3D3F88}"/>
            </c:ext>
          </c:extLst>
        </c:ser>
        <c:ser>
          <c:idx val="1"/>
          <c:order val="1"/>
          <c:tx>
            <c:strRef>
              <c:f>Sheet1!$E$1</c:f>
              <c:strCache>
                <c:ptCount val="1"/>
                <c:pt idx="0">
                  <c:v>Duration(days)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Sheet1!$B$2:$B$8</c:f>
              <c:strCache>
                <c:ptCount val="7"/>
                <c:pt idx="0">
                  <c:v>Requirement Collection</c:v>
                </c:pt>
                <c:pt idx="1">
                  <c:v>Planning</c:v>
                </c:pt>
                <c:pt idx="2">
                  <c:v>Analysis</c:v>
                </c:pt>
                <c:pt idx="3">
                  <c:v>Design</c:v>
                </c:pt>
                <c:pt idx="4">
                  <c:v>Implementation</c:v>
                </c:pt>
                <c:pt idx="5">
                  <c:v>Testing</c:v>
                </c:pt>
                <c:pt idx="6">
                  <c:v>Documentation</c:v>
                </c:pt>
              </c:strCache>
            </c:strRef>
          </c:cat>
          <c:val>
            <c:numRef>
              <c:f>Sheet1!$E$2:$E$8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10</c:v>
                </c:pt>
                <c:pt idx="3">
                  <c:v>11</c:v>
                </c:pt>
                <c:pt idx="4">
                  <c:v>36</c:v>
                </c:pt>
                <c:pt idx="5">
                  <c:v>7</c:v>
                </c:pt>
                <c:pt idx="6">
                  <c:v>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EC6-4E26-97B2-17E03D3D3F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5"/>
        <c:gapDepth val="95"/>
        <c:shape val="box"/>
        <c:axId val="345045176"/>
        <c:axId val="345043216"/>
        <c:axId val="0"/>
      </c:bar3DChart>
      <c:catAx>
        <c:axId val="34504517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5043216"/>
        <c:crosses val="autoZero"/>
        <c:auto val="1"/>
        <c:lblAlgn val="ctr"/>
        <c:lblOffset val="100"/>
        <c:noMultiLvlLbl val="0"/>
      </c:catAx>
      <c:valAx>
        <c:axId val="345043216"/>
        <c:scaling>
          <c:orientation val="minMax"/>
          <c:min val="43174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dd\-mm\-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504517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4E69DB-2AB5-4474-AFB2-2C0EDE56CBC0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857A7-3F7B-4790-94AE-4316DF8A0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260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B821-F6DA-4A3E-80A4-1E74DD91750E}" type="datetime1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1CEEC-288E-47AF-BC45-FF1FA812C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13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6C86-D361-463E-B3DE-BF9FDB50FD8A}" type="datetime1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1CEEC-288E-47AF-BC45-FF1FA812C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8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E1DB3-0B58-49B4-B494-7EDFD581FDD8}" type="datetime1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1CEEC-288E-47AF-BC45-FF1FA812C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29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B821-F6DA-4A3E-80A4-1E74DD91750E}" type="datetime1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B91CEEC-288E-47AF-BC45-FF1FA812C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02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EEE0-28D4-43BE-8CAF-21A492D87DFD}" type="datetime1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1CEEC-288E-47AF-BC45-FF1FA812C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47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37C0-7BAA-4E30-B7DB-7C93D237D326}" type="datetime1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91CEEC-288E-47AF-BC45-FF1FA812C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43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9D45-9A99-4428-9FE6-1A02F933605E}" type="datetime1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B91CEEC-288E-47AF-BC45-FF1FA812C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52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AEBD-DF2A-4673-A3EF-6FD3E2D111C1}" type="datetime1">
              <a:rPr lang="en-US" smtClean="0"/>
              <a:t>5/17/2018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B91CEEC-288E-47AF-BC45-FF1FA812C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06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D967-3BE8-4BF7-B60A-9FBB80DA79C8}" type="datetime1">
              <a:rPr lang="en-US" smtClean="0"/>
              <a:t>5/17/2018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1CEEC-288E-47AF-BC45-FF1FA812C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98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9B7D-AB48-4969-B71A-DEEF2300BE55}" type="datetime1">
              <a:rPr lang="en-US" smtClean="0"/>
              <a:t>5/17/2018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1CEEC-288E-47AF-BC45-FF1FA812C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470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F3EB7-47F4-4802-BFEE-89F903BEA5B8}" type="datetime1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1CEEC-288E-47AF-BC45-FF1FA812C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6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EEE0-28D4-43BE-8CAF-21A492D87DFD}" type="datetime1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1CEEC-288E-47AF-BC45-FF1FA812C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855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C8A5C-9046-4C0E-8698-27CBE1BCD861}" type="datetime1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91CEEC-288E-47AF-BC45-FF1FA812C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8450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C0DD-DE1C-4C3D-8AB4-D0FD2511E0AB}" type="datetime1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91CEEC-288E-47AF-BC45-FF1FA812C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75568"/>
      </p:ext>
    </p:extLst>
  </p:cSld>
  <p:clrMapOvr>
    <a:masterClrMapping/>
  </p:clrMapOvr>
  <p:hf hdr="0" ft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C0DD-DE1C-4C3D-8AB4-D0FD2511E0AB}" type="datetime1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91CEEC-288E-47AF-BC45-FF1FA812C2C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7928527"/>
      </p:ext>
    </p:extLst>
  </p:cSld>
  <p:clrMapOvr>
    <a:masterClrMapping/>
  </p:clrMapOvr>
  <p:hf hdr="0" ft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C0DD-DE1C-4C3D-8AB4-D0FD2511E0AB}" type="datetime1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91CEEC-288E-47AF-BC45-FF1FA812C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175"/>
      </p:ext>
    </p:extLst>
  </p:cSld>
  <p:clrMapOvr>
    <a:masterClrMapping/>
  </p:clrMapOvr>
  <p:hf hdr="0" ft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C0DD-DE1C-4C3D-8AB4-D0FD2511E0AB}" type="datetime1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91CEEC-288E-47AF-BC45-FF1FA812C2C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9193284"/>
      </p:ext>
    </p:extLst>
  </p:cSld>
  <p:clrMapOvr>
    <a:masterClrMapping/>
  </p:clrMapOvr>
  <p:hf hdr="0" ft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C0DD-DE1C-4C3D-8AB4-D0FD2511E0AB}" type="datetime1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91CEEC-288E-47AF-BC45-FF1FA812C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209868"/>
      </p:ext>
    </p:extLst>
  </p:cSld>
  <p:clrMapOvr>
    <a:masterClrMapping/>
  </p:clrMapOvr>
  <p:hf hdr="0" ft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6C86-D361-463E-B3DE-BF9FDB50FD8A}" type="datetime1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1CEEC-288E-47AF-BC45-FF1FA812C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679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E1DB3-0B58-49B4-B494-7EDFD581FDD8}" type="datetime1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1CEEC-288E-47AF-BC45-FF1FA812C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52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37C0-7BAA-4E30-B7DB-7C93D237D326}" type="datetime1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1CEEC-288E-47AF-BC45-FF1FA812C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99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9D45-9A99-4428-9FE6-1A02F933605E}" type="datetime1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1CEEC-288E-47AF-BC45-FF1FA812C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52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AEBD-DF2A-4673-A3EF-6FD3E2D111C1}" type="datetime1">
              <a:rPr lang="en-US" smtClean="0"/>
              <a:t>5/17/2018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1CEEC-288E-47AF-BC45-FF1FA812C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3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D967-3BE8-4BF7-B60A-9FBB80DA79C8}" type="datetime1">
              <a:rPr lang="en-US" smtClean="0"/>
              <a:t>5/17/2018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1CEEC-288E-47AF-BC45-FF1FA812C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5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9B7D-AB48-4969-B71A-DEEF2300BE55}" type="datetime1">
              <a:rPr lang="en-US" smtClean="0"/>
              <a:t>5/17/2018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1CEEC-288E-47AF-BC45-FF1FA812C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52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F3EB7-47F4-4802-BFEE-89F903BEA5B8}" type="datetime1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1CEEC-288E-47AF-BC45-FF1FA812C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55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C8A5C-9046-4C0E-8698-27CBE1BCD861}" type="datetime1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1CEEC-288E-47AF-BC45-FF1FA812C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04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BC0DD-DE1C-4C3D-8AB4-D0FD2511E0AB}" type="datetime1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1CEEC-288E-47AF-BC45-FF1FA812C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0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BC0DD-DE1C-4C3D-8AB4-D0FD2511E0AB}" type="datetime1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B91CEEC-288E-47AF-BC45-FF1FA812C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5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3597" y="950902"/>
            <a:ext cx="112795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</a:t>
            </a:r>
          </a:p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CHATBOT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13792" y="3789823"/>
            <a:ext cx="107310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       Lasata Tuladhar (5-2-410-12-2014)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Rabina Sthapit(5-2-410-25-2014)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MAY 18</a:t>
            </a:r>
            <a:r>
              <a:rPr lang="en-US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,2018                               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Rabince Shrestha(5-2-410-26-2014)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          BSc. CSIT, 7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Semester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          Prime College, Khusibu</a:t>
            </a:r>
          </a:p>
        </p:txBody>
      </p:sp>
    </p:spTree>
    <p:extLst>
      <p:ext uri="{BB962C8B-B14F-4D97-AF65-F5344CB8AC3E}">
        <p14:creationId xmlns:p14="http://schemas.microsoft.com/office/powerpoint/2010/main" val="3490283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="" xmlns:a16="http://schemas.microsoft.com/office/drawing/2014/main" id="{D38EA03B-F674-46A4-9FD0-E85C646CFB35}"/>
              </a:ext>
            </a:extLst>
          </p:cNvPr>
          <p:cNvGraphicFramePr/>
          <p:nvPr>
            <p:extLst/>
          </p:nvPr>
        </p:nvGraphicFramePr>
        <p:xfrm>
          <a:off x="182880" y="633046"/>
          <a:ext cx="11567160" cy="5836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F3605FD-FF9A-431D-ADF1-84BB1D303597}"/>
              </a:ext>
            </a:extLst>
          </p:cNvPr>
          <p:cNvSpPr txBox="1"/>
          <p:nvPr/>
        </p:nvSpPr>
        <p:spPr>
          <a:xfrm>
            <a:off x="872197" y="0"/>
            <a:ext cx="85390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Gantt Chart </a:t>
            </a:r>
          </a:p>
        </p:txBody>
      </p:sp>
    </p:spTree>
    <p:extLst>
      <p:ext uri="{BB962C8B-B14F-4D97-AF65-F5344CB8AC3E}">
        <p14:creationId xmlns:p14="http://schemas.microsoft.com/office/powerpoint/2010/main" val="506736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4585"/>
          </a:xfrm>
        </p:spPr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 Diagram</a:t>
            </a:r>
          </a:p>
        </p:txBody>
      </p:sp>
      <p:pic>
        <p:nvPicPr>
          <p:cNvPr id="30" name="Content Placeholder 29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79" t="26341" r="25911" b="19061"/>
          <a:stretch/>
        </p:blipFill>
        <p:spPr>
          <a:xfrm>
            <a:off x="2209800" y="1409852"/>
            <a:ext cx="7623748" cy="476635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EEE0-28D4-43BE-8CAF-21A492D87DFD}" type="datetime1">
              <a:rPr lang="en-US" smtClean="0"/>
              <a:t>5/17/2018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1CEEC-288E-47AF-BC45-FF1FA812C2C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83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882978"/>
          </a:xfrm>
        </p:spPr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9504"/>
            <a:ext cx="10515600" cy="515745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EEE0-28D4-43BE-8CAF-21A492D87DFD}" type="datetime1">
              <a:rPr lang="en-US" smtClean="0"/>
              <a:t>5/17/2018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1CEEC-288E-47AF-BC45-FF1FA812C2C7}" type="slidenum">
              <a:rPr lang="en-US" smtClean="0"/>
              <a:t>12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419A598E-6907-4657-879B-77921FD6F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704" y="1443210"/>
            <a:ext cx="9860096" cy="493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548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B932FE-FA94-491B-B9B6-D654BDA2A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3511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DFD Level-1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A197CD12-B9BE-42D8-AE30-C04FE02539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872" y="1190705"/>
            <a:ext cx="9496540" cy="5302170"/>
          </a:xfr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C91B0D2-BA07-4144-9687-DA8A1EDBE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EEE0-28D4-43BE-8CAF-21A492D87DFD}" type="datetime1">
              <a:rPr lang="en-US" smtClean="0"/>
              <a:t>5/17/2018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F3CDA0E-DDE9-471E-9AF7-7A172FC28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1CEEC-288E-47AF-BC45-FF1FA812C2C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3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Implementation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EEE0-28D4-43BE-8CAF-21A492D87DFD}" type="datetime1">
              <a:rPr lang="en-US" smtClean="0"/>
              <a:t>5/17/2018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1CEEC-288E-47AF-BC45-FF1FA812C2C7}" type="slidenum">
              <a:rPr lang="en-US" smtClean="0"/>
              <a:t>14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41" t="31266" r="25294" b="21335"/>
          <a:stretch/>
        </p:blipFill>
        <p:spPr>
          <a:xfrm>
            <a:off x="1745458" y="1719264"/>
            <a:ext cx="8312941" cy="4081929"/>
          </a:xfrm>
        </p:spPr>
      </p:pic>
      <p:sp>
        <p:nvSpPr>
          <p:cNvPr id="3" name="TextBox 2"/>
          <p:cNvSpPr txBox="1"/>
          <p:nvPr/>
        </p:nvSpPr>
        <p:spPr>
          <a:xfrm>
            <a:off x="4686299" y="5929312"/>
            <a:ext cx="318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Agile Method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70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research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reports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EEE0-28D4-43BE-8CAF-21A492D87DFD}" type="datetime1">
              <a:rPr lang="en-US" smtClean="0"/>
              <a:t>5/17/2018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1CEEC-288E-47AF-BC45-FF1FA812C2C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4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 End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, CSS, JavaScript, Adobe Photoshop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lvl="1" indent="34290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End</a:t>
            </a:r>
          </a:p>
          <a:p>
            <a:pPr lvl="1">
              <a:buFont typeface="Wingdings" panose="05000000000000000000" pitchFamily="2" charset="2"/>
              <a:buChar char="Ø"/>
              <a:tabLst>
                <a:tab pos="57150" algn="l"/>
              </a:tabLs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: Django Framework</a:t>
            </a:r>
          </a:p>
          <a:p>
            <a:pPr lvl="1">
              <a:buFont typeface="Wingdings" panose="05000000000000000000" pitchFamily="2" charset="2"/>
              <a:buChar char="Ø"/>
              <a:tabLst>
                <a:tab pos="57150" algn="l"/>
              </a:tabLs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 : Database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EEE0-28D4-43BE-8CAF-21A492D87DFD}" type="datetime1">
              <a:rPr lang="en-US" smtClean="0"/>
              <a:t>5/17/2018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1CEEC-288E-47AF-BC45-FF1FA812C2C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6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interactions with customers and their queries.</a:t>
            </a:r>
          </a:p>
          <a:p>
            <a:r>
              <a:rPr lang="en-US" dirty="0" smtClean="0"/>
              <a:t>Reduce </a:t>
            </a:r>
            <a:r>
              <a:rPr lang="en-US" dirty="0"/>
              <a:t>work load on employees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Flexible working system </a:t>
            </a:r>
          </a:p>
          <a:p>
            <a:r>
              <a:rPr lang="en-US" dirty="0" smtClean="0"/>
              <a:t>Learn from previous working examples.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EEE0-28D4-43BE-8CAF-21A492D87DFD}" type="datetime1">
              <a:rPr lang="en-US" smtClean="0"/>
              <a:t>5/17/2018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1CEEC-288E-47AF-BC45-FF1FA812C2C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7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53814" y="2141537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Chatbots are going to impact the future of marketing.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automations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Familiarize businesses to put them to good use.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from mistakes.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0E0627BB-7ACF-44DE-9882-235FA5CEA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3E1E589-5567-4F48-BE60-F4B97A6D3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77A7-3F27-467D-9758-2B81D1468FDF}" type="datetime1">
              <a:rPr lang="en-US" smtClean="0"/>
              <a:t>5/17/2018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5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b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163" y="1120264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EEE0-28D4-43BE-8CAF-21A492D87DFD}" type="datetime1">
              <a:rPr lang="en-US" smtClean="0"/>
              <a:t>5/17/2018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1CEEC-288E-47AF-BC45-FF1FA812C2C7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8200" y="1825625"/>
            <a:ext cx="82296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Anderson, D. L. (</a:t>
            </a:r>
            <a:r>
              <a:rPr kumimoji="0" lang="en-US" altLang="en-US" sz="280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n.d.</a:t>
            </a:r>
            <a:r>
              <a:rPr kumimoji="0" lang="en-US" altLang="en-US" sz="28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 Intelligence and computers. </a:t>
            </a:r>
            <a:endParaRPr kumimoji="0" lang="en-US" altLang="en-US" sz="280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Ellis Pratt. (</a:t>
            </a:r>
            <a:r>
              <a:rPr kumimoji="0" lang="en-US" altLang="en-US" sz="280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n.d.</a:t>
            </a:r>
            <a:r>
              <a:rPr kumimoji="0" lang="en-US" altLang="en-US" sz="28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 AI and chatbots. </a:t>
            </a:r>
            <a:endParaRPr kumimoji="0" lang="en-US" altLang="en-US" sz="280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Quoc, M. (2016). conversational chatbot. chatbot magazine.</a:t>
            </a:r>
            <a:endParaRPr kumimoji="0" lang="en-US" altLang="en-US" sz="280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80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C484C3-1DB5-46EC-91D9-FE847FF48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380D685-F409-4019-A9F2-BA9D1E97E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chatbot?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service - a chat based interface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Conversation between machine and human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Talk-bot, Chatterbot, or simply bot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kinds of chatbot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based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4F5A8F7-D4BB-49FB-ADD8-6BE578A24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8C135BB-41BA-4EF4-9AA5-12E48ABD4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4E67F-6D1A-4A18-BBD7-1FC129F5B387}" type="datetime1">
              <a:rPr lang="en-US" smtClean="0"/>
              <a:t>5/17/2018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71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F4C3D9E-7772-438E-B8F4-97967F771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C0487C7-A8D1-4804-BF52-863ADC97F3BC}"/>
              </a:ext>
            </a:extLst>
          </p:cNvPr>
          <p:cNvSpPr txBox="1"/>
          <p:nvPr/>
        </p:nvSpPr>
        <p:spPr>
          <a:xfrm>
            <a:off x="3615396" y="2543371"/>
            <a:ext cx="68791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THANK YOU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DC6CB3A6-1A39-4AE7-8854-C7776316B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2A528-A78E-4417-AA79-70426EC82BD1}" type="datetime1">
              <a:rPr lang="en-US" smtClean="0"/>
              <a:t>5/17/2018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9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16087"/>
            <a:ext cx="10515600" cy="416087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 knowledge base and feature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Checks the knowledge base and response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efficient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Connects to a human if specific answer is not in the knowledge base.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EEE0-28D4-43BE-8CAF-21A492D87DFD}" type="datetime1">
              <a:rPr lang="en-US" smtClean="0"/>
              <a:t>5/17/2018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1CEEC-288E-47AF-BC45-FF1FA812C2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21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CB9F34-30A9-4750-919F-EBEA97798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7ED9A80-108E-4CF4-B6B7-741B6B237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To implement the concept of machine learning and its 	application in a computer software</a:t>
            </a:r>
          </a:p>
          <a:p>
            <a:pPr marL="0" indent="0" algn="just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To implement Natural language processing</a:t>
            </a:r>
          </a:p>
          <a:p>
            <a:pPr marL="0" indent="0" algn="just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To provide automated customer services</a:t>
            </a:r>
          </a:p>
          <a:p>
            <a:pPr marL="0" indent="0" algn="just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To reduce operational and service expense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10CE06F-02F7-4A00-89EF-F2EBBD4F9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BA36142-55CD-4312-9711-D0F798892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0DD7-6225-41AA-91B1-50C753A847CD}" type="datetime1">
              <a:rPr lang="en-US" smtClean="0"/>
              <a:t>5/17/2018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39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A5C739-AC29-43E2-966B-086FD0E6C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2867" y="0"/>
            <a:ext cx="8112369" cy="1216929"/>
          </a:xfrm>
        </p:spPr>
        <p:txBody>
          <a:bodyPr>
            <a:normAutofit/>
          </a:bodyPr>
          <a:lstStyle/>
          <a:p>
            <a:r>
              <a:rPr lang="en-US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6755741-A4F3-4B7E-802A-187508808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8593" y="1799872"/>
            <a:ext cx="9144000" cy="4431323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Messenger Bots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Epytom Stylist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 Bot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Meditate Bot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SIRI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CORTANA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984AF30-84A0-4C64-ADE6-1EBA57A2D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49E74C9-0C0D-4D18-B891-BD87373E5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DEF9-8FB4-4486-A767-BF2E988EF229}" type="datetime1">
              <a:rPr lang="en-US" smtClean="0"/>
              <a:t>5/17/2018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18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F4CBE9-1AB3-42B5-AB4E-0166D8D8A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023"/>
            <a:ext cx="10515600" cy="1106322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33B7AE0-FFA5-4354-9716-AD61E6A77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9710"/>
            <a:ext cx="10515600" cy="504496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  <a:p>
            <a:pPr marL="919163" indent="-457200">
              <a:buFont typeface="Wingdings" panose="05000000000000000000" pitchFamily="2" charset="2"/>
              <a:buChar char="§"/>
              <a:tabLst>
                <a:tab pos="346075" algn="l"/>
              </a:tabLst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User-End Requirement</a:t>
            </a:r>
          </a:p>
          <a:p>
            <a:pPr marL="461963" indent="0">
              <a:buNone/>
              <a:tabLst>
                <a:tab pos="346075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text in the textbox to chat</a:t>
            </a:r>
          </a:p>
          <a:p>
            <a:pPr marL="461963" indent="0">
              <a:buNone/>
              <a:tabLst>
                <a:tab pos="346075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English font	</a:t>
            </a:r>
          </a:p>
          <a:p>
            <a:pPr marL="461963" indent="0">
              <a:buNone/>
              <a:tabLst>
                <a:tab pos="346075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proper formatting of sentences</a:t>
            </a:r>
          </a:p>
          <a:p>
            <a:pPr marL="919163" indent="-457200">
              <a:buFont typeface="Wingdings" panose="05000000000000000000" pitchFamily="2" charset="2"/>
              <a:buChar char="§"/>
              <a:tabLst>
                <a:tab pos="346075" algn="l"/>
              </a:tabLst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System-End Requirement</a:t>
            </a:r>
          </a:p>
          <a:p>
            <a:pPr marL="461963" indent="0">
              <a:buNone/>
              <a:tabLst>
                <a:tab pos="346075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-meaningful answer</a:t>
            </a:r>
          </a:p>
          <a:p>
            <a:pPr marL="461963" indent="0">
              <a:buNone/>
              <a:tabLst>
                <a:tab pos="346075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-entertain the user</a:t>
            </a:r>
          </a:p>
          <a:p>
            <a:pPr marL="461963" indent="0">
              <a:buNone/>
              <a:tabLst>
                <a:tab pos="346075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-reply in a polite way</a:t>
            </a:r>
          </a:p>
          <a:p>
            <a:pPr marL="461963" indent="0">
              <a:buNone/>
              <a:tabLst>
                <a:tab pos="346075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-knowledge base related to different topics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F01E1E1-0878-4EB1-B1F3-E90A5D240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EEE0-28D4-43BE-8CAF-21A492D87DFD}" type="datetime1">
              <a:rPr lang="en-US" smtClean="0"/>
              <a:t>5/17/2018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A9670F0-5A47-4F6C-AF31-C0B283B7D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1CEEC-288E-47AF-BC45-FF1FA812C2C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97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820557C-0E4A-453D-B1E2-D1439D7FA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814" y="869731"/>
            <a:ext cx="10515600" cy="5118538"/>
          </a:xfrm>
        </p:spPr>
        <p:txBody>
          <a:bodyPr/>
          <a:lstStyle/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</a:t>
            </a:r>
          </a:p>
          <a:p>
            <a:pPr lvl="1"/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1714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requirement</a:t>
            </a:r>
          </a:p>
          <a:p>
            <a:pPr marL="685800" indent="-1714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requirements</a:t>
            </a:r>
          </a:p>
          <a:p>
            <a:pPr marL="685800" indent="-1714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Flexibility</a:t>
            </a:r>
          </a:p>
          <a:p>
            <a:pPr marL="685800" indent="-1714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Maintainability</a:t>
            </a:r>
          </a:p>
          <a:p>
            <a:pPr marL="685800" indent="-1714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</a:p>
          <a:p>
            <a:pPr marL="685800" indent="-1714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Testability</a:t>
            </a:r>
          </a:p>
          <a:p>
            <a:pPr marL="685800" indent="-457200">
              <a:buFont typeface="Wingdings" panose="05000000000000000000" pitchFamily="2" charset="2"/>
              <a:buChar char="§"/>
            </a:pP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39725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054E768-2394-4B0C-A680-F3A83D328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EEE0-28D4-43BE-8CAF-21A492D87DFD}" type="datetime1">
              <a:rPr lang="en-US" smtClean="0"/>
              <a:t>5/17/2018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0383E94-BC24-4BDA-A1EB-CCCA4BCD0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1CEEC-288E-47AF-BC45-FF1FA812C2C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00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2A5F7A-E8FA-4449-9DD4-AF419D164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827" y="152718"/>
            <a:ext cx="8595360" cy="1045462"/>
          </a:xfrm>
        </p:spPr>
        <p:txBody>
          <a:bodyPr>
            <a:normAutofit/>
          </a:bodyPr>
          <a:lstStyle/>
          <a:p>
            <a:r>
              <a:rPr lang="en-US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A93E842-9EEE-43E9-8FBE-D138DE505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3077" y="1723697"/>
            <a:ext cx="9585434" cy="4739848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Feasibility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Chatbot will help to balance the workload of employees.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do not have to wait long to get a reply.</a:t>
            </a:r>
          </a:p>
          <a:p>
            <a:pPr lvl="1" algn="l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Feasibility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based application that even runs in low bandwidth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Compatible in all browsers </a:t>
            </a:r>
          </a:p>
        </p:txBody>
      </p:sp>
    </p:spTree>
    <p:extLst>
      <p:ext uri="{BB962C8B-B14F-4D97-AF65-F5344CB8AC3E}">
        <p14:creationId xmlns:p14="http://schemas.microsoft.com/office/powerpoint/2010/main" val="100738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ECFC4DBE-407D-436A-834E-EAD92B523B44}"/>
              </a:ext>
            </a:extLst>
          </p:cNvPr>
          <p:cNvSpPr/>
          <p:nvPr/>
        </p:nvSpPr>
        <p:spPr>
          <a:xfrm>
            <a:off x="1173480" y="311556"/>
            <a:ext cx="104622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Feasibility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 Printing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Expenses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Electricity Expenses 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 Feasibility </a:t>
            </a:r>
          </a:p>
          <a:p>
            <a:pPr marL="514350" indent="-514350">
              <a:buFont typeface="+mj-lt"/>
              <a:buAutoNum type="arabicPeriod" startAt="3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="" xmlns:a16="http://schemas.microsoft.com/office/drawing/2014/main" id="{B4CB08F5-8DB1-4C62-A64B-46DAAC1D399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317" y="2972594"/>
          <a:ext cx="9760585" cy="35738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40879">
                  <a:extLst>
                    <a:ext uri="{9D8B030D-6E8A-4147-A177-3AD203B41FA5}">
                      <a16:colId xmlns="" xmlns:a16="http://schemas.microsoft.com/office/drawing/2014/main" val="31350143"/>
                    </a:ext>
                  </a:extLst>
                </a:gridCol>
                <a:gridCol w="2461527">
                  <a:extLst>
                    <a:ext uri="{9D8B030D-6E8A-4147-A177-3AD203B41FA5}">
                      <a16:colId xmlns="" xmlns:a16="http://schemas.microsoft.com/office/drawing/2014/main" val="3130788643"/>
                    </a:ext>
                  </a:extLst>
                </a:gridCol>
                <a:gridCol w="2264167">
                  <a:extLst>
                    <a:ext uri="{9D8B030D-6E8A-4147-A177-3AD203B41FA5}">
                      <a16:colId xmlns="" xmlns:a16="http://schemas.microsoft.com/office/drawing/2014/main" val="2112267476"/>
                    </a:ext>
                  </a:extLst>
                </a:gridCol>
                <a:gridCol w="1694012">
                  <a:extLst>
                    <a:ext uri="{9D8B030D-6E8A-4147-A177-3AD203B41FA5}">
                      <a16:colId xmlns="" xmlns:a16="http://schemas.microsoft.com/office/drawing/2014/main" val="1405422498"/>
                    </a:ext>
                  </a:extLst>
                </a:gridCol>
              </a:tblGrid>
              <a:tr h="8084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Task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Start 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Due 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Duration(days)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="" xmlns:a16="http://schemas.microsoft.com/office/drawing/2014/main" val="4184503138"/>
                  </a:ext>
                </a:extLst>
              </a:tr>
              <a:tr h="3950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Requirement Collection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15-03-18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20-03-18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="" xmlns:a16="http://schemas.microsoft.com/office/drawing/2014/main" val="2399525157"/>
                  </a:ext>
                </a:extLst>
              </a:tr>
              <a:tr h="3950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Planning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21-03-18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31-03-18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="" xmlns:a16="http://schemas.microsoft.com/office/drawing/2014/main" val="4124580002"/>
                  </a:ext>
                </a:extLst>
              </a:tr>
              <a:tr h="3950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Analysis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01-04-18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10-04-18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="" xmlns:a16="http://schemas.microsoft.com/office/drawing/2014/main" val="505188642"/>
                  </a:ext>
                </a:extLst>
              </a:tr>
              <a:tr h="3950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Design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11-04-18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22-04-18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="" xmlns:a16="http://schemas.microsoft.com/office/drawing/2014/main" val="2227575971"/>
                  </a:ext>
                </a:extLst>
              </a:tr>
              <a:tr h="3950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Implementation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22-04-18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26-05-18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="" xmlns:a16="http://schemas.microsoft.com/office/drawing/2014/main" val="2362183038"/>
                  </a:ext>
                </a:extLst>
              </a:tr>
              <a:tr h="3950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Testing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27-05-18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02-06-18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="" xmlns:a16="http://schemas.microsoft.com/office/drawing/2014/main" val="2614774176"/>
                  </a:ext>
                </a:extLst>
              </a:tr>
              <a:tr h="3950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Documentation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03-06-18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10-06-18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="" xmlns:a16="http://schemas.microsoft.com/office/drawing/2014/main" val="155378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5810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is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357</Words>
  <Application>Microsoft Office PowerPoint</Application>
  <PresentationFormat>Widescreen</PresentationFormat>
  <Paragraphs>173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Century Gothic</vt:lpstr>
      <vt:lpstr>Times New Roman</vt:lpstr>
      <vt:lpstr>Wingdings</vt:lpstr>
      <vt:lpstr>Wingdings 3</vt:lpstr>
      <vt:lpstr>Office Theme</vt:lpstr>
      <vt:lpstr>Wisp</vt:lpstr>
      <vt:lpstr>PowerPoint Presentation</vt:lpstr>
      <vt:lpstr>Introduction</vt:lpstr>
      <vt:lpstr>Problem statement</vt:lpstr>
      <vt:lpstr>Objectives</vt:lpstr>
      <vt:lpstr>Literature Review</vt:lpstr>
      <vt:lpstr> Requirement Analysis </vt:lpstr>
      <vt:lpstr>PowerPoint Presentation</vt:lpstr>
      <vt:lpstr>Feasibility Analysis</vt:lpstr>
      <vt:lpstr>PowerPoint Presentation</vt:lpstr>
      <vt:lpstr>PowerPoint Presentation</vt:lpstr>
      <vt:lpstr>System Architecture Diagram</vt:lpstr>
      <vt:lpstr>Context Diagram</vt:lpstr>
      <vt:lpstr>DFD Level-1</vt:lpstr>
      <vt:lpstr>System Implementation</vt:lpstr>
      <vt:lpstr>Data Collection Method</vt:lpstr>
      <vt:lpstr>Tools used</vt:lpstr>
      <vt:lpstr>Expected Outcome</vt:lpstr>
      <vt:lpstr>Conclusion </vt:lpstr>
      <vt:lpstr>References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Rabina Sthapit</dc:creator>
  <cp:lastModifiedBy>Rabina Sthapit</cp:lastModifiedBy>
  <cp:revision>126</cp:revision>
  <dcterms:created xsi:type="dcterms:W3CDTF">2018-04-11T14:27:50Z</dcterms:created>
  <dcterms:modified xsi:type="dcterms:W3CDTF">2018-05-17T15:17:15Z</dcterms:modified>
</cp:coreProperties>
</file>