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71" r:id="rId5"/>
    <p:sldId id="268" r:id="rId6"/>
    <p:sldId id="259" r:id="rId7"/>
    <p:sldId id="272" r:id="rId8"/>
    <p:sldId id="261" r:id="rId9"/>
    <p:sldId id="260" r:id="rId10"/>
    <p:sldId id="263" r:id="rId11"/>
    <p:sldId id="267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6E6C"/>
    <a:srgbClr val="336699"/>
    <a:srgbClr val="567200"/>
    <a:srgbClr val="E6E6E6"/>
    <a:srgbClr val="98C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225" autoAdjust="0"/>
  </p:normalViewPr>
  <p:slideViewPr>
    <p:cSldViewPr snapToGrid="0">
      <p:cViewPr>
        <p:scale>
          <a:sx n="72" d="100"/>
          <a:sy n="72" d="100"/>
        </p:scale>
        <p:origin x="-62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5D16C-F7C8-4146-AB4A-D0EBDEB7E9BC}" type="datetimeFigureOut">
              <a:rPr lang="nl-NL" smtClean="0"/>
              <a:t>7-12-2018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8D046-CF24-479E-8330-C920728E385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74259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wagger.io/tools/swagger-cor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swagger.io/tools/swagger-editor" TargetMode="External"/><Relationship Id="rId5" Type="http://schemas.openxmlformats.org/officeDocument/2006/relationships/hyperlink" Target="http://swagger.io/tools/swagger-ui" TargetMode="External"/><Relationship Id="rId4" Type="http://schemas.openxmlformats.org/officeDocument/2006/relationships/hyperlink" Target="http://swagger.io/tools/swagger-codege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9774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4711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base" latinLnBrk="0" hangingPunct="1"/>
            <a:r>
              <a:rPr lang="nl-N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Swagger </a:t>
            </a:r>
            <a:r>
              <a:rPr lang="nl-N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Core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Java-related libraries for generating and reading Swagger definitions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l-N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Swagger </a:t>
            </a:r>
            <a:r>
              <a:rPr lang="nl-N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Codegen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Command-line tool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Template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driven engine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generating both client and server side code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parsing the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Swagger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definition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l-N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Swagger UI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 based UI for exploring a Swagger defined API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nl-N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Swagger Editor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base" latinLnBrk="0" hangingPunct="1"/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Browser based editor for authoring Swagger definitions in YAML or JSON format</a:t>
            </a:r>
            <a:endParaRPr lang="nl-NL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8242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1637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127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08D046-CF24-479E-8330-C920728E3852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6418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NL" dirty="0"/>
              <a:t>Klik om een titel te maken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7-12-2018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2623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7-12-2018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F6FC7-143F-47AB-AC67-7506332D9BE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64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7-12-2018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F6FC7-143F-47AB-AC67-7506332D9BE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200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90125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7-12-2018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F6FC7-143F-47AB-AC67-7506332D9BE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743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7-12-2018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F6FC7-143F-47AB-AC67-7506332D9BE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2034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7-12-2018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F6FC7-143F-47AB-AC67-7506332D9BE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713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7-12-2018</a:t>
            </a:fld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F6FC7-143F-47AB-AC67-7506332D9BE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0492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7-12-2018</a:t>
            </a:fld>
            <a:endParaRPr lang="nl-NL" dirty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F6FC7-143F-47AB-AC67-7506332D9BE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179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7-12-2018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F6FC7-143F-47AB-AC67-7506332D9BE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1579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B19890B-6F1E-4473-A777-F7A9D5182C65}" type="datetimeFigureOut">
              <a:rPr lang="nl-NL" smtClean="0"/>
              <a:t>7-12-2018</a:t>
            </a:fld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2F6FC7-143F-47AB-AC67-7506332D9BEE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733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/>
          <p:nvPr userDrawn="1"/>
        </p:nvSpPr>
        <p:spPr>
          <a:xfrm>
            <a:off x="0" y="6260757"/>
            <a:ext cx="12192000" cy="59724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6260757"/>
            <a:ext cx="10515600" cy="617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93306"/>
            <a:ext cx="10515600" cy="6083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086133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idratherbewriting.com/learnapidoc/pubapis_swagger.html" TargetMode="External"/><Relationship Id="rId3" Type="http://schemas.openxmlformats.org/officeDocument/2006/relationships/hyperlink" Target="http://swagger.io/" TargetMode="External"/><Relationship Id="rId7" Type="http://schemas.openxmlformats.org/officeDocument/2006/relationships/hyperlink" Target="http://blog.nbostech.com/2015/10/integrate-swagger-ui-with-grails-applicatio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lideshare.net/NexThoughts/grails-with-swagger/1" TargetMode="External"/><Relationship Id="rId5" Type="http://schemas.openxmlformats.org/officeDocument/2006/relationships/hyperlink" Target="https://swagger.io/swagger-ui/" TargetMode="External"/><Relationship Id="rId4" Type="http://schemas.openxmlformats.org/officeDocument/2006/relationships/hyperlink" Target="https://swagger.io/open-source-integrations/" TargetMode="External"/><Relationship Id="rId9" Type="http://schemas.openxmlformats.org/officeDocument/2006/relationships/hyperlink" Target="https://tech.homeaway.com/development/2016/06/02/generating-swagger-spec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wagger.io/specificatio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94522" y="1122363"/>
            <a:ext cx="11308702" cy="2387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rgbClr val="0070C0"/>
                </a:solidFill>
              </a:rPr>
              <a:t>Documenting</a:t>
            </a:r>
            <a:r>
              <a:rPr lang="nl-NL" dirty="0" smtClean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REST </a:t>
            </a:r>
            <a:r>
              <a:rPr lang="nl-NL" dirty="0" smtClean="0">
                <a:solidFill>
                  <a:srgbClr val="0070C0"/>
                </a:solidFill>
              </a:rPr>
              <a:t>API </a:t>
            </a:r>
            <a:r>
              <a:rPr lang="en-US" dirty="0">
                <a:solidFill>
                  <a:srgbClr val="0070C0"/>
                </a:solidFill>
              </a:rPr>
              <a:t>with</a:t>
            </a:r>
            <a:r>
              <a:rPr lang="nl-NL" dirty="0">
                <a:solidFill>
                  <a:srgbClr val="0070C0"/>
                </a:solidFill>
              </a:rPr>
              <a:t> Swagger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3949148" y="3856383"/>
            <a:ext cx="4333461" cy="940904"/>
          </a:xfrm>
        </p:spPr>
        <p:txBody>
          <a:bodyPr>
            <a:normAutofit/>
          </a:bodyPr>
          <a:lstStyle/>
          <a:p>
            <a:endParaRPr lang="nl-NL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nl-NL" dirty="0" smtClean="0">
                <a:solidFill>
                  <a:schemeClr val="accent1">
                    <a:lumMod val="50000"/>
                  </a:schemeClr>
                </a:solidFill>
              </a:rPr>
              <a:t>Rabindra Panigrahy</a:t>
            </a:r>
            <a:endParaRPr lang="nl-NL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771" y="387002"/>
            <a:ext cx="7108547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173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fgeronde rechthoek 10"/>
          <p:cNvSpPr/>
          <p:nvPr/>
        </p:nvSpPr>
        <p:spPr>
          <a:xfrm>
            <a:off x="6866081" y="246563"/>
            <a:ext cx="2492704" cy="4592566"/>
          </a:xfrm>
          <a:prstGeom prst="round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Frontend</a:t>
            </a: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Afgeronde rechthoek 9"/>
          <p:cNvSpPr/>
          <p:nvPr/>
        </p:nvSpPr>
        <p:spPr>
          <a:xfrm>
            <a:off x="1823183" y="246563"/>
            <a:ext cx="2492704" cy="5455594"/>
          </a:xfrm>
          <a:prstGeom prst="round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Backend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</a:t>
            </a:r>
            <a:r>
              <a:rPr lang="en-US" dirty="0" err="1"/>
              <a:t>webservices</a:t>
            </a:r>
            <a:endParaRPr lang="en-US" dirty="0"/>
          </a:p>
        </p:txBody>
      </p:sp>
      <p:sp>
        <p:nvSpPr>
          <p:cNvPr id="4" name="Rechthoek 3"/>
          <p:cNvSpPr/>
          <p:nvPr/>
        </p:nvSpPr>
        <p:spPr>
          <a:xfrm>
            <a:off x="2119966" y="784788"/>
            <a:ext cx="1899138" cy="9144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{specification}</a:t>
            </a:r>
          </a:p>
        </p:txBody>
      </p:sp>
      <p:sp>
        <p:nvSpPr>
          <p:cNvPr id="5" name="Rechthoek met diagonaal twee afgeronde hoeken 4"/>
          <p:cNvSpPr/>
          <p:nvPr/>
        </p:nvSpPr>
        <p:spPr>
          <a:xfrm>
            <a:off x="7220293" y="3104747"/>
            <a:ext cx="1784279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webservices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hthoek met diagonaal twee afgeronde hoeken 6"/>
          <p:cNvSpPr/>
          <p:nvPr/>
        </p:nvSpPr>
        <p:spPr>
          <a:xfrm>
            <a:off x="7220293" y="784788"/>
            <a:ext cx="1784279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api</a:t>
            </a:r>
            <a:r>
              <a:rPr lang="en-US" dirty="0"/>
              <a:t>-docs</a:t>
            </a:r>
            <a:br>
              <a:rPr lang="en-US" dirty="0"/>
            </a:br>
            <a:endParaRPr lang="en-US" dirty="0"/>
          </a:p>
        </p:txBody>
      </p:sp>
      <p:sp>
        <p:nvSpPr>
          <p:cNvPr id="12" name="Rechthoek 11"/>
          <p:cNvSpPr/>
          <p:nvPr/>
        </p:nvSpPr>
        <p:spPr>
          <a:xfrm>
            <a:off x="2119966" y="3104747"/>
            <a:ext cx="1899138" cy="10531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4162448" y="1160981"/>
            <a:ext cx="2936995" cy="5023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>
            <a:off x="4162448" y="1464775"/>
            <a:ext cx="2936995" cy="177158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2"/>
          <p:cNvCxnSpPr/>
          <p:nvPr/>
        </p:nvCxnSpPr>
        <p:spPr>
          <a:xfrm flipH="1">
            <a:off x="4139954" y="3631308"/>
            <a:ext cx="2948851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kstvak 28"/>
          <p:cNvSpPr txBox="1"/>
          <p:nvPr/>
        </p:nvSpPr>
        <p:spPr>
          <a:xfrm>
            <a:off x="5154420" y="3711999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CRUD</a:t>
            </a:r>
          </a:p>
        </p:txBody>
      </p:sp>
      <p:cxnSp>
        <p:nvCxnSpPr>
          <p:cNvPr id="30" name="Rechte verbindingslijn met pijl 29"/>
          <p:cNvCxnSpPr/>
          <p:nvPr/>
        </p:nvCxnSpPr>
        <p:spPr>
          <a:xfrm flipV="1">
            <a:off x="3893906" y="1813094"/>
            <a:ext cx="0" cy="10749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chte verbindingslijn met pijl 38"/>
          <p:cNvCxnSpPr/>
          <p:nvPr/>
        </p:nvCxnSpPr>
        <p:spPr>
          <a:xfrm flipH="1">
            <a:off x="2238354" y="1817071"/>
            <a:ext cx="0" cy="10749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kstvak 44"/>
          <p:cNvSpPr txBox="1"/>
          <p:nvPr/>
        </p:nvSpPr>
        <p:spPr>
          <a:xfrm>
            <a:off x="2320680" y="1883471"/>
            <a:ext cx="1501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Interpretation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Validation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6" name="Stroomdiagram: Magnetische schijf 45"/>
          <p:cNvSpPr/>
          <p:nvPr/>
        </p:nvSpPr>
        <p:spPr>
          <a:xfrm>
            <a:off x="2248628" y="4988076"/>
            <a:ext cx="1593908" cy="575352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48" name="Rechte verbindingslijn met pijl 47"/>
          <p:cNvCxnSpPr/>
          <p:nvPr/>
        </p:nvCxnSpPr>
        <p:spPr>
          <a:xfrm>
            <a:off x="3033368" y="4200806"/>
            <a:ext cx="0" cy="764894"/>
          </a:xfrm>
          <a:prstGeom prst="straightConnector1">
            <a:avLst/>
          </a:prstGeom>
          <a:ln w="76200" cap="flat">
            <a:solidFill>
              <a:schemeClr val="accent1"/>
            </a:solidFill>
            <a:miter lim="800000"/>
            <a:headEnd type="triangle"/>
            <a:tailEnd type="triangle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1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Swagger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://swagger.io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://swagger.io/open-source-integrations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</a:t>
            </a:r>
            <a:r>
              <a:rPr lang="en-US" dirty="0" smtClean="0">
                <a:hlinkClick r:id="rId5"/>
              </a:rPr>
              <a:t>swagger.io/swagger-ui/</a:t>
            </a:r>
            <a:endParaRPr lang="en-US" dirty="0"/>
          </a:p>
          <a:p>
            <a:pPr marL="0" indent="0">
              <a:buNone/>
            </a:pPr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www.slideshare.net/NexThoughts/grails-with-swagger/1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7"/>
              </a:rPr>
              <a:t>http://blog.nbostech.com/2015/10/integrate-swagger-ui-with-grails-application</a:t>
            </a:r>
            <a:r>
              <a:rPr lang="en-US" dirty="0" smtClean="0">
                <a:hlinkClick r:id="rId7"/>
              </a:rPr>
              <a:t>/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8"/>
              </a:rPr>
              <a:t>http://</a:t>
            </a:r>
            <a:r>
              <a:rPr lang="en-US" dirty="0" smtClean="0">
                <a:hlinkClick r:id="rId8"/>
              </a:rPr>
              <a:t>idratherbewriting.com/learnapidoc/pubapis_swagger.html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hlinkClick r:id="rId9"/>
              </a:rPr>
              <a:t>https://</a:t>
            </a:r>
            <a:r>
              <a:rPr lang="en-US" dirty="0" smtClean="0">
                <a:hlinkClick r:id="rId9"/>
              </a:rPr>
              <a:t>tech.homeaway.com/development/2016/06/02/generating-swagger-spec.html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Introducing</a:t>
            </a:r>
            <a:r>
              <a:rPr lang="nl-NL" dirty="0"/>
              <a:t> Swagger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Swagger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is the world’s largest  open source framework of API developer tools for the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OpenAPI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Specification(OAS), enabling development across the entire API lifecycle, from design and documentation, to test and deployment.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Define a standard, language-agnostic interface to a REST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API.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Allow both humans and computers to discover and understand the capabilities of the service without access to source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code.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Consumer can understand and interact with the remote service with a minimal amount of implementation logic.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Swaggydoc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plugin makes it easy to document grails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REST controllers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using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swagger.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Integrate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Swagger with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Jenkins to automate the testing of exposed REST Web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API's.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/>
          </a:p>
          <a:p>
            <a:endParaRPr lang="nl-N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63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5" descr="Afbeeldingsresultaat voor microso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318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</a:t>
            </a:r>
            <a:r>
              <a:rPr lang="nl-NL" dirty="0"/>
              <a:t> </a:t>
            </a:r>
            <a:r>
              <a:rPr lang="en-US" dirty="0" smtClean="0"/>
              <a:t>Open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B050"/>
                </a:solidFill>
              </a:rPr>
              <a:t>What is </a:t>
            </a:r>
            <a:r>
              <a:rPr lang="en-US" sz="2600" dirty="0" smtClean="0">
                <a:solidFill>
                  <a:srgbClr val="00B050"/>
                </a:solidFill>
              </a:rPr>
              <a:t>Open </a:t>
            </a:r>
            <a:r>
              <a:rPr lang="en-US" sz="2600" dirty="0">
                <a:solidFill>
                  <a:srgbClr val="00B050"/>
                </a:solidFill>
              </a:rPr>
              <a:t>API Specification</a:t>
            </a:r>
            <a:r>
              <a:rPr lang="en-US" sz="2600" dirty="0" smtClean="0">
                <a:solidFill>
                  <a:srgbClr val="00B050"/>
                </a:solidFill>
              </a:rPr>
              <a:t>?</a:t>
            </a:r>
          </a:p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pecification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creates the RESTful contract for your API, detailing all of its resources and operations in a human and machine readable format for easy development, discovery, and integration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</a:rPr>
              <a:t>OpenAPI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 Specification follows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</a:rPr>
              <a:t>Json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 data 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format.</a:t>
            </a: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Ref link :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hlinkClick r:id="rId2"/>
              </a:rPr>
              <a:t>https://swagger.io/specification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  <a:hlinkClick r:id="rId2"/>
              </a:rPr>
              <a:t>/</a:t>
            </a:r>
            <a:endParaRPr lang="en-US" sz="26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B050"/>
                </a:solidFill>
              </a:rPr>
              <a:t>What </a:t>
            </a:r>
            <a:r>
              <a:rPr lang="en-US" sz="2600" dirty="0" smtClean="0">
                <a:solidFill>
                  <a:srgbClr val="00B050"/>
                </a:solidFill>
              </a:rPr>
              <a:t>is </a:t>
            </a:r>
            <a:r>
              <a:rPr lang="en-US" sz="2600" dirty="0">
                <a:solidFill>
                  <a:srgbClr val="00B050"/>
                </a:solidFill>
              </a:rPr>
              <a:t>the </a:t>
            </a:r>
            <a:r>
              <a:rPr lang="en-US" sz="2600" dirty="0" smtClean="0">
                <a:solidFill>
                  <a:srgbClr val="00B050"/>
                </a:solidFill>
              </a:rPr>
              <a:t>difference between </a:t>
            </a:r>
            <a:r>
              <a:rPr lang="en-US" sz="2600" dirty="0">
                <a:solidFill>
                  <a:srgbClr val="00B050"/>
                </a:solidFill>
              </a:rPr>
              <a:t>Swagger and </a:t>
            </a:r>
            <a:r>
              <a:rPr lang="en-US" sz="2600" dirty="0" err="1">
                <a:solidFill>
                  <a:srgbClr val="00B050"/>
                </a:solidFill>
              </a:rPr>
              <a:t>OpenAPI</a:t>
            </a:r>
            <a:r>
              <a:rPr lang="en-US" sz="2600" dirty="0" smtClean="0">
                <a:solidFill>
                  <a:srgbClr val="00B050"/>
                </a:solidFill>
              </a:rPr>
              <a:t>?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The easiest way to understand the difference is:</a:t>
            </a:r>
          </a:p>
          <a:p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</a:rPr>
              <a:t>OpenAPI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 = Specification</a:t>
            </a:r>
          </a:p>
          <a:p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Swagger = 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Tools 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</a:rPr>
              <a:t>for implementing the </a:t>
            </a:r>
            <a:r>
              <a:rPr lang="en-US" sz="2600" dirty="0" smtClean="0">
                <a:solidFill>
                  <a:schemeClr val="accent1">
                    <a:lumMod val="50000"/>
                  </a:schemeClr>
                </a:solidFill>
              </a:rPr>
              <a:t>specification</a:t>
            </a:r>
          </a:p>
          <a:p>
            <a:pPr marL="0" indent="0">
              <a:buNone/>
            </a:pPr>
            <a:endParaRPr lang="en-US" sz="2600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19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Is API Documentation </a:t>
            </a:r>
            <a:r>
              <a:rPr lang="en-US" dirty="0">
                <a:solidFill>
                  <a:srgbClr val="00B050"/>
                </a:solidFill>
              </a:rPr>
              <a:t>require</a:t>
            </a:r>
            <a:r>
              <a:rPr lang="en-US" dirty="0" smtClean="0">
                <a:solidFill>
                  <a:srgbClr val="00B050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visualize and interact with the API’s resources without having any of the implementation logic in place. It’s automatically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generate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from your Swagger specification, with the visual documentation making it easy for back end implementation and client side consumption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More Detailed Answer…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Dependency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Free : Host your Swagger UI in any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environment.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Human Friendly : Allow end developers to effortlessly interact and try out every single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operation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your API exposes for easy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consumption.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Easy to Navigate : Quickly find and work with resources and endpoints with neatly categorized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documentation.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527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 descriptions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 ways of writing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Open API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Specification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for REST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Web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API’s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/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Technical </a:t>
            </a:r>
            <a:r>
              <a:rPr lang="en-US" b="1" dirty="0" smtClean="0">
                <a:solidFill>
                  <a:srgbClr val="00B050"/>
                </a:solidFill>
              </a:rPr>
              <a:t>Writer </a:t>
            </a:r>
            <a:r>
              <a:rPr lang="en-US" b="1" dirty="0">
                <a:solidFill>
                  <a:srgbClr val="00B050"/>
                </a:solidFill>
              </a:rPr>
              <a:t>approach </a:t>
            </a:r>
            <a:r>
              <a:rPr lang="en-US" b="1" dirty="0" smtClean="0">
                <a:solidFill>
                  <a:srgbClr val="00B050"/>
                </a:solidFill>
              </a:rPr>
              <a:t>/ Top-Down </a:t>
            </a:r>
            <a:r>
              <a:rPr lang="en-US" b="1" dirty="0">
                <a:solidFill>
                  <a:srgbClr val="00B050"/>
                </a:solidFill>
              </a:rPr>
              <a:t>approach /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Manual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 Need to understand the Open API standards,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keywords, syntax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and then write the spec in Swagger UI Editor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 create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the Swagger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definition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. Once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Swagger definition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is done, the Swagger UI tool (integrated Swagger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Codegen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 tool)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will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generate the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server implementations and spec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language into human readable document format(backed by html5 syntax and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semantics)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 Make sense for smaller no of API's / already exposed API's (if API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rewrite/development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effort option is restricted)</a:t>
            </a:r>
          </a:p>
          <a:p>
            <a:pPr marL="0" indent="0">
              <a:buNone/>
            </a:pPr>
            <a:endParaRPr lang="en-US" b="1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Developer </a:t>
            </a:r>
            <a:r>
              <a:rPr lang="en-US" b="1" dirty="0">
                <a:solidFill>
                  <a:srgbClr val="00B050"/>
                </a:solidFill>
              </a:rPr>
              <a:t>Centric approach </a:t>
            </a:r>
            <a:r>
              <a:rPr lang="en-US" b="1" dirty="0" smtClean="0">
                <a:solidFill>
                  <a:srgbClr val="00B050"/>
                </a:solidFill>
              </a:rPr>
              <a:t>/ </a:t>
            </a:r>
            <a:r>
              <a:rPr lang="en-US" dirty="0"/>
              <a:t> </a:t>
            </a:r>
            <a:r>
              <a:rPr lang="en-US" b="1" dirty="0">
                <a:solidFill>
                  <a:srgbClr val="00B050"/>
                </a:solidFill>
              </a:rPr>
              <a:t>Bottom-Up approach </a:t>
            </a:r>
            <a:r>
              <a:rPr lang="en-US" b="1" dirty="0" smtClean="0">
                <a:solidFill>
                  <a:srgbClr val="00B050"/>
                </a:solidFill>
              </a:rPr>
              <a:t>/ Automate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 Need to understand the Open API standards, keywords,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Annotations, syntax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and then design/write the Web API by applying the Open API Spec annotations.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 Make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sense in case of design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larger no of Web API's.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 Integration of Swagger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Codegen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utility tool is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require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 auto-generate the Open API Spec documents.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63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5" descr="Afbeeldingsresultaat voor microsof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4920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Swagger Modules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63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nl-NL" altLang="nl-N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NL" altLang="nl-N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5146431" y="2180972"/>
            <a:ext cx="1899138" cy="10531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{specification}</a:t>
            </a:r>
          </a:p>
          <a:p>
            <a:pPr algn="ctr"/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yaml</a:t>
            </a:r>
            <a:endParaRPr lang="en-US" dirty="0"/>
          </a:p>
        </p:txBody>
      </p:sp>
      <p:sp>
        <p:nvSpPr>
          <p:cNvPr id="7" name="Rechthoek 6"/>
          <p:cNvSpPr/>
          <p:nvPr/>
        </p:nvSpPr>
        <p:spPr>
          <a:xfrm>
            <a:off x="2042747" y="3652406"/>
            <a:ext cx="1899138" cy="1053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</a:t>
            </a:r>
            <a:r>
              <a:rPr lang="en-US" dirty="0" err="1"/>
              <a:t>Codegen</a:t>
            </a:r>
            <a:endParaRPr lang="en-US" dirty="0"/>
          </a:p>
        </p:txBody>
      </p:sp>
      <p:sp>
        <p:nvSpPr>
          <p:cNvPr id="8" name="Rechthoek 7"/>
          <p:cNvSpPr/>
          <p:nvPr/>
        </p:nvSpPr>
        <p:spPr>
          <a:xfrm>
            <a:off x="2042747" y="610577"/>
            <a:ext cx="1899138" cy="1053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Core</a:t>
            </a:r>
          </a:p>
        </p:txBody>
      </p:sp>
      <p:sp>
        <p:nvSpPr>
          <p:cNvPr id="22" name="Rechthoek 21"/>
          <p:cNvSpPr/>
          <p:nvPr/>
        </p:nvSpPr>
        <p:spPr>
          <a:xfrm>
            <a:off x="8250115" y="610577"/>
            <a:ext cx="1899138" cy="1053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Editor</a:t>
            </a:r>
          </a:p>
        </p:txBody>
      </p:sp>
      <p:sp>
        <p:nvSpPr>
          <p:cNvPr id="28" name="Rechthoek 27"/>
          <p:cNvSpPr/>
          <p:nvPr/>
        </p:nvSpPr>
        <p:spPr>
          <a:xfrm>
            <a:off x="8250115" y="3652406"/>
            <a:ext cx="1899138" cy="10531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UI</a:t>
            </a:r>
          </a:p>
        </p:txBody>
      </p:sp>
      <p:cxnSp>
        <p:nvCxnSpPr>
          <p:cNvPr id="30" name="Rechte verbindingslijn met pijl 29"/>
          <p:cNvCxnSpPr/>
          <p:nvPr/>
        </p:nvCxnSpPr>
        <p:spPr>
          <a:xfrm flipH="1" flipV="1">
            <a:off x="4185138" y="1579906"/>
            <a:ext cx="816070" cy="528812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met pijl 31"/>
          <p:cNvCxnSpPr/>
          <p:nvPr/>
        </p:nvCxnSpPr>
        <p:spPr>
          <a:xfrm flipH="1">
            <a:off x="4136124" y="3317889"/>
            <a:ext cx="865084" cy="560545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/>
          <p:cNvCxnSpPr/>
          <p:nvPr/>
        </p:nvCxnSpPr>
        <p:spPr>
          <a:xfrm>
            <a:off x="7239808" y="3317889"/>
            <a:ext cx="859163" cy="684944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met pijl 36"/>
          <p:cNvCxnSpPr/>
          <p:nvPr/>
        </p:nvCxnSpPr>
        <p:spPr>
          <a:xfrm flipV="1">
            <a:off x="7190792" y="1526412"/>
            <a:ext cx="908179" cy="582306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70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Swagger Implementation High Level Design Diagram</a:t>
            </a:r>
            <a:endParaRPr lang="en-US" dirty="0"/>
          </a:p>
        </p:txBody>
      </p:sp>
      <p:pic>
        <p:nvPicPr>
          <p:cNvPr id="2050" name="Picture 2" descr="C:\Users\siddiqus\Desktop\swagger-blog-diagram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34" y="93662"/>
            <a:ext cx="9276523" cy="6187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82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fgeronde rechthoek 22"/>
          <p:cNvSpPr/>
          <p:nvPr/>
        </p:nvSpPr>
        <p:spPr>
          <a:xfrm>
            <a:off x="8861096" y="1220666"/>
            <a:ext cx="2492704" cy="2838810"/>
          </a:xfrm>
          <a:prstGeom prst="roundRect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Webserver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api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-docs</a:t>
            </a:r>
          </a:p>
        </p:txBody>
      </p:sp>
      <p:sp>
        <p:nvSpPr>
          <p:cNvPr id="10" name="Afgeronde rechthoek 9"/>
          <p:cNvSpPr/>
          <p:nvPr/>
        </p:nvSpPr>
        <p:spPr>
          <a:xfrm>
            <a:off x="4390982" y="1220666"/>
            <a:ext cx="2492704" cy="2838810"/>
          </a:xfrm>
          <a:prstGeom prst="round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Swagger UI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Swagger UI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65827" y="197339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hthoek met diagonaal twee afgeronde hoeken 3"/>
          <p:cNvSpPr/>
          <p:nvPr/>
        </p:nvSpPr>
        <p:spPr>
          <a:xfrm>
            <a:off x="5013789" y="1908349"/>
            <a:ext cx="914400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6" name="Rechthoek met diagonaal twee afgeronde hoeken 5"/>
          <p:cNvSpPr/>
          <p:nvPr/>
        </p:nvSpPr>
        <p:spPr>
          <a:xfrm>
            <a:off x="5248382" y="2285238"/>
            <a:ext cx="914400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CSS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7" name="Rechthoek met diagonaal twee afgeronde hoeken 6"/>
          <p:cNvSpPr/>
          <p:nvPr/>
        </p:nvSpPr>
        <p:spPr>
          <a:xfrm>
            <a:off x="5482975" y="2640071"/>
            <a:ext cx="914400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JS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9" name="Rechthoek 8"/>
          <p:cNvSpPr/>
          <p:nvPr/>
        </p:nvSpPr>
        <p:spPr>
          <a:xfrm>
            <a:off x="594978" y="2180972"/>
            <a:ext cx="1899138" cy="10531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{specification}</a:t>
            </a:r>
          </a:p>
          <a:p>
            <a:pPr algn="ctr"/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yaml</a:t>
            </a:r>
            <a:endParaRPr lang="en-US" dirty="0"/>
          </a:p>
        </p:txBody>
      </p:sp>
      <p:pic>
        <p:nvPicPr>
          <p:cNvPr id="7170" name="Picture 2" descr="Servo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185" y="1774260"/>
            <a:ext cx="1590524" cy="39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9085" y="2190046"/>
            <a:ext cx="943252" cy="629621"/>
          </a:xfrm>
          <a:prstGeom prst="rect">
            <a:avLst/>
          </a:prstGeom>
        </p:spPr>
      </p:pic>
      <p:cxnSp>
        <p:nvCxnSpPr>
          <p:cNvPr id="16" name="Rechte verbindingslijn met pijl 15"/>
          <p:cNvCxnSpPr/>
          <p:nvPr/>
        </p:nvCxnSpPr>
        <p:spPr>
          <a:xfrm>
            <a:off x="2578814" y="2743201"/>
            <a:ext cx="1740249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Rechte verbindingslijn met pijl 18"/>
          <p:cNvCxnSpPr/>
          <p:nvPr/>
        </p:nvCxnSpPr>
        <p:spPr>
          <a:xfrm>
            <a:off x="7019755" y="2743201"/>
            <a:ext cx="1740249" cy="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Afbeelding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8777" y="2877850"/>
            <a:ext cx="1108785" cy="488784"/>
          </a:xfrm>
          <a:prstGeom prst="rect">
            <a:avLst/>
          </a:prstGeom>
        </p:spPr>
      </p:pic>
      <p:pic>
        <p:nvPicPr>
          <p:cNvPr id="21" name="Afbeelding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0929" y="2143486"/>
            <a:ext cx="517769" cy="95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53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Specification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1663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nl-NL" altLang="nl-N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hthoek 6"/>
          <p:cNvSpPr/>
          <p:nvPr/>
        </p:nvSpPr>
        <p:spPr>
          <a:xfrm>
            <a:off x="2534291" y="821221"/>
            <a:ext cx="2434974" cy="10531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{specification 1.2}</a:t>
            </a:r>
          </a:p>
          <a:p>
            <a:pPr algn="ctr"/>
            <a:r>
              <a:rPr lang="en-US" dirty="0" err="1"/>
              <a:t>json</a:t>
            </a:r>
            <a:endParaRPr lang="en-US" dirty="0"/>
          </a:p>
        </p:txBody>
      </p:sp>
      <p:sp>
        <p:nvSpPr>
          <p:cNvPr id="8" name="Rechthoek met diagonaal twee afgeronde hoeken 7"/>
          <p:cNvSpPr/>
          <p:nvPr/>
        </p:nvSpPr>
        <p:spPr>
          <a:xfrm>
            <a:off x="2859639" y="1969690"/>
            <a:ext cx="1784279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Resource listing</a:t>
            </a:r>
          </a:p>
        </p:txBody>
      </p:sp>
      <p:sp>
        <p:nvSpPr>
          <p:cNvPr id="9" name="Rechthoek met diagonaal twee afgeronde hoeken 8"/>
          <p:cNvSpPr/>
          <p:nvPr/>
        </p:nvSpPr>
        <p:spPr>
          <a:xfrm>
            <a:off x="2859639" y="3688504"/>
            <a:ext cx="1784278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declaration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4" name="Rechthoek met diagonaal twee afgeronde hoeken 13"/>
          <p:cNvSpPr/>
          <p:nvPr/>
        </p:nvSpPr>
        <p:spPr>
          <a:xfrm>
            <a:off x="3013752" y="4072283"/>
            <a:ext cx="1784278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declaration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15" name="Rechthoek 14"/>
          <p:cNvSpPr/>
          <p:nvPr/>
        </p:nvSpPr>
        <p:spPr>
          <a:xfrm>
            <a:off x="7001837" y="821220"/>
            <a:ext cx="2434974" cy="105312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{specification 2.0}</a:t>
            </a:r>
          </a:p>
          <a:p>
            <a:pPr algn="ctr"/>
            <a:r>
              <a:rPr lang="en-US" dirty="0" err="1"/>
              <a:t>json</a:t>
            </a:r>
            <a:r>
              <a:rPr lang="en-US" dirty="0"/>
              <a:t>, </a:t>
            </a:r>
            <a:r>
              <a:rPr lang="en-US" dirty="0" err="1"/>
              <a:t>yaml</a:t>
            </a:r>
            <a:endParaRPr lang="en-US" dirty="0"/>
          </a:p>
        </p:txBody>
      </p:sp>
      <p:sp>
        <p:nvSpPr>
          <p:cNvPr id="16" name="Rechthoek met diagonaal twee afgeronde hoeken 15"/>
          <p:cNvSpPr/>
          <p:nvPr/>
        </p:nvSpPr>
        <p:spPr>
          <a:xfrm>
            <a:off x="7327185" y="1969690"/>
            <a:ext cx="1784278" cy="914400"/>
          </a:xfrm>
          <a:prstGeom prst="round2Diag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swagger.json</a:t>
            </a:r>
            <a:endParaRPr lang="en-US" dirty="0"/>
          </a:p>
        </p:txBody>
      </p:sp>
      <p:cxnSp>
        <p:nvCxnSpPr>
          <p:cNvPr id="10" name="Rechte verbindingslijn met pijl 9"/>
          <p:cNvCxnSpPr/>
          <p:nvPr/>
        </p:nvCxnSpPr>
        <p:spPr>
          <a:xfrm flipH="1">
            <a:off x="3760342" y="2979508"/>
            <a:ext cx="10274" cy="661180"/>
          </a:xfrm>
          <a:prstGeom prst="straightConnector1">
            <a:avLst/>
          </a:prstGeom>
          <a:ln w="1143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366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36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2342</TotalTime>
  <Words>435</Words>
  <Application>Microsoft Office PowerPoint</Application>
  <PresentationFormat>Custom</PresentationFormat>
  <Paragraphs>148</Paragraphs>
  <Slides>11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Kantoorthema</vt:lpstr>
      <vt:lpstr> Documenting REST API with Swagger</vt:lpstr>
      <vt:lpstr>Introducing Swagger</vt:lpstr>
      <vt:lpstr>Introducing Open API</vt:lpstr>
      <vt:lpstr>Detail descriptions</vt:lpstr>
      <vt:lpstr>Detail descriptions</vt:lpstr>
      <vt:lpstr>Swagger Modules</vt:lpstr>
      <vt:lpstr>Swagger Implementation High Level Design Diagram</vt:lpstr>
      <vt:lpstr>Swagger UI</vt:lpstr>
      <vt:lpstr>Specification</vt:lpstr>
      <vt:lpstr>Specification webservices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Ruben de Jong</dc:creator>
  <cp:lastModifiedBy>Rabindra Kumar Panigrahy</cp:lastModifiedBy>
  <cp:revision>152</cp:revision>
  <dcterms:created xsi:type="dcterms:W3CDTF">2016-04-14T11:06:24Z</dcterms:created>
  <dcterms:modified xsi:type="dcterms:W3CDTF">2018-12-07T12:11:27Z</dcterms:modified>
</cp:coreProperties>
</file>