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7" r:id="rId2"/>
    <p:sldId id="293" r:id="rId3"/>
    <p:sldId id="265" r:id="rId4"/>
    <p:sldId id="281" r:id="rId5"/>
    <p:sldId id="308" r:id="rId6"/>
    <p:sldId id="309" r:id="rId7"/>
    <p:sldId id="299" r:id="rId8"/>
    <p:sldId id="312" r:id="rId9"/>
    <p:sldId id="301" r:id="rId10"/>
    <p:sldId id="303" r:id="rId11"/>
    <p:sldId id="310" r:id="rId12"/>
    <p:sldId id="302" r:id="rId13"/>
    <p:sldId id="311" r:id="rId14"/>
    <p:sldId id="307" r:id="rId15"/>
    <p:sldId id="285" r:id="rId16"/>
    <p:sldId id="306"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226" y="82"/>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74C5B-2672-4ECF-B860-8DE1329C16C1}"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EDAC842-54C1-4E7F-9C98-8C5BC48DF79C}">
      <dgm:prSet/>
      <dgm:spPr/>
      <dgm:t>
        <a:bodyPr/>
        <a:lstStyle/>
        <a:p>
          <a:pPr>
            <a:lnSpc>
              <a:spcPct val="100000"/>
            </a:lnSpc>
          </a:pPr>
          <a:r>
            <a:rPr lang="en-US"/>
            <a:t>Introduction</a:t>
          </a:r>
        </a:p>
      </dgm:t>
    </dgm:pt>
    <dgm:pt modelId="{8A9768EE-D4B5-4877-8945-04D7A6F873D0}" type="parTrans" cxnId="{0FC86AA2-0CF8-4CBE-B00F-D2424F4AD4D9}">
      <dgm:prSet/>
      <dgm:spPr/>
      <dgm:t>
        <a:bodyPr/>
        <a:lstStyle/>
        <a:p>
          <a:endParaRPr lang="en-US"/>
        </a:p>
      </dgm:t>
    </dgm:pt>
    <dgm:pt modelId="{0961DAFC-C41B-4379-B2B8-0BD3DC46A803}" type="sibTrans" cxnId="{0FC86AA2-0CF8-4CBE-B00F-D2424F4AD4D9}">
      <dgm:prSet/>
      <dgm:spPr/>
      <dgm:t>
        <a:bodyPr/>
        <a:lstStyle/>
        <a:p>
          <a:endParaRPr lang="en-US"/>
        </a:p>
      </dgm:t>
    </dgm:pt>
    <dgm:pt modelId="{647BFA5B-F7D8-4C05-9BA8-13920309D771}">
      <dgm:prSet/>
      <dgm:spPr/>
      <dgm:t>
        <a:bodyPr/>
        <a:lstStyle/>
        <a:p>
          <a:pPr>
            <a:lnSpc>
              <a:spcPct val="100000"/>
            </a:lnSpc>
          </a:pPr>
          <a:r>
            <a:rPr lang="en-US"/>
            <a:t>Methodology</a:t>
          </a:r>
        </a:p>
      </dgm:t>
    </dgm:pt>
    <dgm:pt modelId="{4954730A-600D-44CD-B842-1B8E3CF0DE17}" type="parTrans" cxnId="{D281C8D0-F024-42F8-A930-C0EF5082DD38}">
      <dgm:prSet/>
      <dgm:spPr/>
      <dgm:t>
        <a:bodyPr/>
        <a:lstStyle/>
        <a:p>
          <a:endParaRPr lang="en-US"/>
        </a:p>
      </dgm:t>
    </dgm:pt>
    <dgm:pt modelId="{15F1B1B3-C3AA-4F28-8C57-641B81DC8069}" type="sibTrans" cxnId="{D281C8D0-F024-42F8-A930-C0EF5082DD38}">
      <dgm:prSet/>
      <dgm:spPr/>
      <dgm:t>
        <a:bodyPr/>
        <a:lstStyle/>
        <a:p>
          <a:endParaRPr lang="en-US"/>
        </a:p>
      </dgm:t>
    </dgm:pt>
    <dgm:pt modelId="{B905B68A-066B-4908-B61F-6B62477006D9}">
      <dgm:prSet/>
      <dgm:spPr/>
      <dgm:t>
        <a:bodyPr/>
        <a:lstStyle/>
        <a:p>
          <a:pPr>
            <a:lnSpc>
              <a:spcPct val="100000"/>
            </a:lnSpc>
          </a:pPr>
          <a:r>
            <a:rPr lang="en-US"/>
            <a:t>Results</a:t>
          </a:r>
        </a:p>
      </dgm:t>
    </dgm:pt>
    <dgm:pt modelId="{BB2520BC-3753-41D2-952B-A1749C2A13F0}" type="parTrans" cxnId="{2BB80D96-CF72-4E11-8F60-352E5EFD92C1}">
      <dgm:prSet/>
      <dgm:spPr/>
      <dgm:t>
        <a:bodyPr/>
        <a:lstStyle/>
        <a:p>
          <a:endParaRPr lang="en-US"/>
        </a:p>
      </dgm:t>
    </dgm:pt>
    <dgm:pt modelId="{175A182C-321A-4246-8514-93951525A4A3}" type="sibTrans" cxnId="{2BB80D96-CF72-4E11-8F60-352E5EFD92C1}">
      <dgm:prSet/>
      <dgm:spPr/>
      <dgm:t>
        <a:bodyPr/>
        <a:lstStyle/>
        <a:p>
          <a:endParaRPr lang="en-US"/>
        </a:p>
      </dgm:t>
    </dgm:pt>
    <dgm:pt modelId="{5A19F727-4738-442F-83D9-2FDDC0F75051}">
      <dgm:prSet/>
      <dgm:spPr/>
      <dgm:t>
        <a:bodyPr/>
        <a:lstStyle/>
        <a:p>
          <a:pPr>
            <a:lnSpc>
              <a:spcPct val="100000"/>
            </a:lnSpc>
          </a:pPr>
          <a:r>
            <a:rPr lang="en-US"/>
            <a:t>Project Goal Analysis</a:t>
          </a:r>
        </a:p>
      </dgm:t>
    </dgm:pt>
    <dgm:pt modelId="{9B8EC6F4-DB26-43A7-9DE0-A537D3B68238}" type="parTrans" cxnId="{CB0D042A-FF1A-4358-9F2C-CC6206505483}">
      <dgm:prSet/>
      <dgm:spPr/>
      <dgm:t>
        <a:bodyPr/>
        <a:lstStyle/>
        <a:p>
          <a:endParaRPr lang="en-US"/>
        </a:p>
      </dgm:t>
    </dgm:pt>
    <dgm:pt modelId="{0DDFDB83-6158-4D05-ABFA-9AE4FC0BEEBE}" type="sibTrans" cxnId="{CB0D042A-FF1A-4358-9F2C-CC6206505483}">
      <dgm:prSet/>
      <dgm:spPr/>
      <dgm:t>
        <a:bodyPr/>
        <a:lstStyle/>
        <a:p>
          <a:endParaRPr lang="en-US"/>
        </a:p>
      </dgm:t>
    </dgm:pt>
    <dgm:pt modelId="{DE61E1BE-3107-4AF5-85D6-2010DA115631}">
      <dgm:prSet/>
      <dgm:spPr/>
      <dgm:t>
        <a:bodyPr/>
        <a:lstStyle/>
        <a:p>
          <a:pPr>
            <a:lnSpc>
              <a:spcPct val="100000"/>
            </a:lnSpc>
          </a:pPr>
          <a:r>
            <a:rPr lang="en-US"/>
            <a:t>Conclusion</a:t>
          </a:r>
        </a:p>
      </dgm:t>
    </dgm:pt>
    <dgm:pt modelId="{E7309761-06F3-48A5-8ED7-4063BDB48E0A}" type="parTrans" cxnId="{1CEF58B7-4319-45B5-8B96-D532DD5516E6}">
      <dgm:prSet/>
      <dgm:spPr/>
      <dgm:t>
        <a:bodyPr/>
        <a:lstStyle/>
        <a:p>
          <a:endParaRPr lang="en-US"/>
        </a:p>
      </dgm:t>
    </dgm:pt>
    <dgm:pt modelId="{D189DA1F-5CB5-4B59-9F16-9C0AA45FE0B6}" type="sibTrans" cxnId="{1CEF58B7-4319-45B5-8B96-D532DD5516E6}">
      <dgm:prSet/>
      <dgm:spPr/>
      <dgm:t>
        <a:bodyPr/>
        <a:lstStyle/>
        <a:p>
          <a:endParaRPr lang="en-US"/>
        </a:p>
      </dgm:t>
    </dgm:pt>
    <dgm:pt modelId="{1C327870-1BEC-49D2-891F-A2C61E4221D7}">
      <dgm:prSet/>
      <dgm:spPr/>
      <dgm:t>
        <a:bodyPr/>
        <a:lstStyle/>
        <a:p>
          <a:pPr>
            <a:lnSpc>
              <a:spcPct val="100000"/>
            </a:lnSpc>
          </a:pPr>
          <a:r>
            <a:rPr lang="en-US"/>
            <a:t>References</a:t>
          </a:r>
        </a:p>
      </dgm:t>
    </dgm:pt>
    <dgm:pt modelId="{D7F31CE7-E852-4CCC-86CB-87C3CB0755B5}" type="parTrans" cxnId="{BC137CA9-F8DA-4602-B882-270EC46523B5}">
      <dgm:prSet/>
      <dgm:spPr/>
      <dgm:t>
        <a:bodyPr/>
        <a:lstStyle/>
        <a:p>
          <a:endParaRPr lang="en-US"/>
        </a:p>
      </dgm:t>
    </dgm:pt>
    <dgm:pt modelId="{0B580D40-5283-48AA-A081-0CCE0E718FC1}" type="sibTrans" cxnId="{BC137CA9-F8DA-4602-B882-270EC46523B5}">
      <dgm:prSet/>
      <dgm:spPr/>
      <dgm:t>
        <a:bodyPr/>
        <a:lstStyle/>
        <a:p>
          <a:endParaRPr lang="en-US"/>
        </a:p>
      </dgm:t>
    </dgm:pt>
    <dgm:pt modelId="{555B8B5B-EF9B-4E72-A1BF-690C8541687B}">
      <dgm:prSet/>
      <dgm:spPr/>
      <dgm:t>
        <a:bodyPr/>
        <a:lstStyle/>
        <a:p>
          <a:pPr>
            <a:lnSpc>
              <a:spcPct val="100000"/>
            </a:lnSpc>
          </a:pPr>
          <a:r>
            <a:rPr lang="en-US" dirty="0"/>
            <a:t>Project Description</a:t>
          </a:r>
        </a:p>
      </dgm:t>
    </dgm:pt>
    <dgm:pt modelId="{247DBD04-D25A-487D-96A2-F0504FD4DEB9}" type="parTrans" cxnId="{B79BE8E6-3E35-47A2-B14D-4C905CB2E8CF}">
      <dgm:prSet/>
      <dgm:spPr/>
      <dgm:t>
        <a:bodyPr/>
        <a:lstStyle/>
        <a:p>
          <a:endParaRPr lang="en-US"/>
        </a:p>
      </dgm:t>
    </dgm:pt>
    <dgm:pt modelId="{567852B4-1E10-42B4-BD3E-93F3BA689CD8}" type="sibTrans" cxnId="{B79BE8E6-3E35-47A2-B14D-4C905CB2E8CF}">
      <dgm:prSet/>
      <dgm:spPr/>
      <dgm:t>
        <a:bodyPr/>
        <a:lstStyle/>
        <a:p>
          <a:endParaRPr lang="en-US"/>
        </a:p>
      </dgm:t>
    </dgm:pt>
    <dgm:pt modelId="{304C74C4-7F63-466D-81AB-68CF38E391E9}" type="pres">
      <dgm:prSet presAssocID="{25E74C5B-2672-4ECF-B860-8DE1329C16C1}" presName="root" presStyleCnt="0">
        <dgm:presLayoutVars>
          <dgm:dir/>
          <dgm:resizeHandles val="exact"/>
        </dgm:presLayoutVars>
      </dgm:prSet>
      <dgm:spPr/>
      <dgm:t>
        <a:bodyPr/>
        <a:lstStyle/>
        <a:p>
          <a:endParaRPr lang="en-US"/>
        </a:p>
      </dgm:t>
    </dgm:pt>
    <dgm:pt modelId="{81784343-788E-41CB-B4EC-4AC10468D5D3}" type="pres">
      <dgm:prSet presAssocID="{4EDAC842-54C1-4E7F-9C98-8C5BC48DF79C}" presName="compNode" presStyleCnt="0"/>
      <dgm:spPr/>
    </dgm:pt>
    <dgm:pt modelId="{9482CFC1-1339-487B-B9B2-7316F7A06163}" type="pres">
      <dgm:prSet presAssocID="{4EDAC842-54C1-4E7F-9C98-8C5BC48DF79C}"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Document"/>
        </a:ext>
      </dgm:extLst>
    </dgm:pt>
    <dgm:pt modelId="{4F0565A6-5A56-447C-A7D6-AAD9CA675252}" type="pres">
      <dgm:prSet presAssocID="{4EDAC842-54C1-4E7F-9C98-8C5BC48DF79C}" presName="spaceRect" presStyleCnt="0"/>
      <dgm:spPr/>
    </dgm:pt>
    <dgm:pt modelId="{14189B67-782B-454A-AB4F-539B0F1DF49E}" type="pres">
      <dgm:prSet presAssocID="{4EDAC842-54C1-4E7F-9C98-8C5BC48DF79C}" presName="textRect" presStyleLbl="revTx" presStyleIdx="0" presStyleCnt="7">
        <dgm:presLayoutVars>
          <dgm:chMax val="1"/>
          <dgm:chPref val="1"/>
        </dgm:presLayoutVars>
      </dgm:prSet>
      <dgm:spPr/>
      <dgm:t>
        <a:bodyPr/>
        <a:lstStyle/>
        <a:p>
          <a:endParaRPr lang="en-US"/>
        </a:p>
      </dgm:t>
    </dgm:pt>
    <dgm:pt modelId="{64BEFC8C-05C6-4D1F-AB35-DBAD2164D84A}" type="pres">
      <dgm:prSet presAssocID="{0961DAFC-C41B-4379-B2B8-0BD3DC46A803}" presName="sibTrans" presStyleCnt="0"/>
      <dgm:spPr/>
    </dgm:pt>
    <dgm:pt modelId="{AA1827F2-ECFD-4054-82FC-2F910E199964}" type="pres">
      <dgm:prSet presAssocID="{555B8B5B-EF9B-4E72-A1BF-690C8541687B}" presName="compNode" presStyleCnt="0"/>
      <dgm:spPr/>
    </dgm:pt>
    <dgm:pt modelId="{EECE7CBE-338D-46DA-BE3D-3B73DCF84996}" type="pres">
      <dgm:prSet presAssocID="{555B8B5B-EF9B-4E72-A1BF-690C8541687B}"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Bar chart"/>
        </a:ext>
      </dgm:extLst>
    </dgm:pt>
    <dgm:pt modelId="{64DB3D1D-F746-4132-9E04-1B6391001C1F}" type="pres">
      <dgm:prSet presAssocID="{555B8B5B-EF9B-4E72-A1BF-690C8541687B}" presName="spaceRect" presStyleCnt="0"/>
      <dgm:spPr/>
    </dgm:pt>
    <dgm:pt modelId="{A549B15F-4E9A-4B58-8F61-8AE7255B9D15}" type="pres">
      <dgm:prSet presAssocID="{555B8B5B-EF9B-4E72-A1BF-690C8541687B}" presName="textRect" presStyleLbl="revTx" presStyleIdx="1" presStyleCnt="7">
        <dgm:presLayoutVars>
          <dgm:chMax val="1"/>
          <dgm:chPref val="1"/>
        </dgm:presLayoutVars>
      </dgm:prSet>
      <dgm:spPr/>
      <dgm:t>
        <a:bodyPr/>
        <a:lstStyle/>
        <a:p>
          <a:endParaRPr lang="en-US"/>
        </a:p>
      </dgm:t>
    </dgm:pt>
    <dgm:pt modelId="{54667BFA-16DA-425D-B05B-BF97227F7192}" type="pres">
      <dgm:prSet presAssocID="{567852B4-1E10-42B4-BD3E-93F3BA689CD8}" presName="sibTrans" presStyleCnt="0"/>
      <dgm:spPr/>
    </dgm:pt>
    <dgm:pt modelId="{3E7E61F2-8323-4FDB-A815-2BEC8BD36734}" type="pres">
      <dgm:prSet presAssocID="{647BFA5B-F7D8-4C05-9BA8-13920309D771}" presName="compNode" presStyleCnt="0"/>
      <dgm:spPr/>
    </dgm:pt>
    <dgm:pt modelId="{ECF03F46-F5D7-4C1B-98D3-4D76E9F06C06}" type="pres">
      <dgm:prSet presAssocID="{647BFA5B-F7D8-4C05-9BA8-13920309D771}"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Checkmark"/>
        </a:ext>
      </dgm:extLst>
    </dgm:pt>
    <dgm:pt modelId="{68158ABF-62DE-4D88-8C7D-70DA3644447F}" type="pres">
      <dgm:prSet presAssocID="{647BFA5B-F7D8-4C05-9BA8-13920309D771}" presName="spaceRect" presStyleCnt="0"/>
      <dgm:spPr/>
    </dgm:pt>
    <dgm:pt modelId="{1F807767-40A8-413F-889B-B5039E41FB50}" type="pres">
      <dgm:prSet presAssocID="{647BFA5B-F7D8-4C05-9BA8-13920309D771}" presName="textRect" presStyleLbl="revTx" presStyleIdx="2" presStyleCnt="7">
        <dgm:presLayoutVars>
          <dgm:chMax val="1"/>
          <dgm:chPref val="1"/>
        </dgm:presLayoutVars>
      </dgm:prSet>
      <dgm:spPr/>
      <dgm:t>
        <a:bodyPr/>
        <a:lstStyle/>
        <a:p>
          <a:endParaRPr lang="en-US"/>
        </a:p>
      </dgm:t>
    </dgm:pt>
    <dgm:pt modelId="{4215AEA0-04B1-492E-80A8-5331BF7730C5}" type="pres">
      <dgm:prSet presAssocID="{15F1B1B3-C3AA-4F28-8C57-641B81DC8069}" presName="sibTrans" presStyleCnt="0"/>
      <dgm:spPr/>
    </dgm:pt>
    <dgm:pt modelId="{E6036417-89BD-4157-8120-4970E2B39F6B}" type="pres">
      <dgm:prSet presAssocID="{B905B68A-066B-4908-B61F-6B62477006D9}" presName="compNode" presStyleCnt="0"/>
      <dgm:spPr/>
    </dgm:pt>
    <dgm:pt modelId="{1FD52781-51D7-4270-93BE-0B5A1646882B}" type="pres">
      <dgm:prSet presAssocID="{B905B68A-066B-4908-B61F-6B62477006D9}" presName="iconRect" presStyleLbl="node1" presStyleIdx="3"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Checkmark"/>
        </a:ext>
      </dgm:extLst>
    </dgm:pt>
    <dgm:pt modelId="{681BEFDD-CB5A-48BE-B8BF-B7CCFC879DC4}" type="pres">
      <dgm:prSet presAssocID="{B905B68A-066B-4908-B61F-6B62477006D9}" presName="spaceRect" presStyleCnt="0"/>
      <dgm:spPr/>
    </dgm:pt>
    <dgm:pt modelId="{2F3064E7-8078-4B0E-8356-51AD90E234CA}" type="pres">
      <dgm:prSet presAssocID="{B905B68A-066B-4908-B61F-6B62477006D9}" presName="textRect" presStyleLbl="revTx" presStyleIdx="3" presStyleCnt="7">
        <dgm:presLayoutVars>
          <dgm:chMax val="1"/>
          <dgm:chPref val="1"/>
        </dgm:presLayoutVars>
      </dgm:prSet>
      <dgm:spPr/>
      <dgm:t>
        <a:bodyPr/>
        <a:lstStyle/>
        <a:p>
          <a:endParaRPr lang="en-US"/>
        </a:p>
      </dgm:t>
    </dgm:pt>
    <dgm:pt modelId="{DE7DAB89-BE69-47BB-9C76-449CFF2DFA71}" type="pres">
      <dgm:prSet presAssocID="{175A182C-321A-4246-8514-93951525A4A3}" presName="sibTrans" presStyleCnt="0"/>
      <dgm:spPr/>
    </dgm:pt>
    <dgm:pt modelId="{CED69008-1C28-4866-BFDB-3B0A1B7DBA4B}" type="pres">
      <dgm:prSet presAssocID="{5A19F727-4738-442F-83D9-2FDDC0F75051}" presName="compNode" presStyleCnt="0"/>
      <dgm:spPr/>
    </dgm:pt>
    <dgm:pt modelId="{DBA18BFF-C22E-42DF-ABCA-603C31AC7595}" type="pres">
      <dgm:prSet presAssocID="{5A19F727-4738-442F-83D9-2FDDC0F75051}" presName="iconRect" presStyleLbl="node1" presStyleIdx="4"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Gavel"/>
        </a:ext>
      </dgm:extLst>
    </dgm:pt>
    <dgm:pt modelId="{E816385A-7905-4AA7-919F-3814FC571578}" type="pres">
      <dgm:prSet presAssocID="{5A19F727-4738-442F-83D9-2FDDC0F75051}" presName="spaceRect" presStyleCnt="0"/>
      <dgm:spPr/>
    </dgm:pt>
    <dgm:pt modelId="{60B24C95-C777-42C5-95A2-029726F985BE}" type="pres">
      <dgm:prSet presAssocID="{5A19F727-4738-442F-83D9-2FDDC0F75051}" presName="textRect" presStyleLbl="revTx" presStyleIdx="4" presStyleCnt="7">
        <dgm:presLayoutVars>
          <dgm:chMax val="1"/>
          <dgm:chPref val="1"/>
        </dgm:presLayoutVars>
      </dgm:prSet>
      <dgm:spPr/>
      <dgm:t>
        <a:bodyPr/>
        <a:lstStyle/>
        <a:p>
          <a:endParaRPr lang="en-US"/>
        </a:p>
      </dgm:t>
    </dgm:pt>
    <dgm:pt modelId="{9AE7FBA4-3E0F-42A6-B8BD-FD17891FAA0C}" type="pres">
      <dgm:prSet presAssocID="{0DDFDB83-6158-4D05-ABFA-9AE4FC0BEEBE}" presName="sibTrans" presStyleCnt="0"/>
      <dgm:spPr/>
    </dgm:pt>
    <dgm:pt modelId="{4310CBA7-615E-4F01-BBFB-71242C61567F}" type="pres">
      <dgm:prSet presAssocID="{DE61E1BE-3107-4AF5-85D6-2010DA115631}" presName="compNode" presStyleCnt="0"/>
      <dgm:spPr/>
    </dgm:pt>
    <dgm:pt modelId="{6B6D8941-B195-4E45-908B-7DB08470161E}" type="pres">
      <dgm:prSet presAssocID="{DE61E1BE-3107-4AF5-85D6-2010DA115631}" presName="iconRect" presStyleLbl="node1" presStyleIdx="5"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Books"/>
        </a:ext>
      </dgm:extLst>
    </dgm:pt>
    <dgm:pt modelId="{D5EDA747-343B-4B8B-B552-CBD8E26CDA4E}" type="pres">
      <dgm:prSet presAssocID="{DE61E1BE-3107-4AF5-85D6-2010DA115631}" presName="spaceRect" presStyleCnt="0"/>
      <dgm:spPr/>
    </dgm:pt>
    <dgm:pt modelId="{7AE32A8A-B008-459B-9A12-792F91A5CCB5}" type="pres">
      <dgm:prSet presAssocID="{DE61E1BE-3107-4AF5-85D6-2010DA115631}" presName="textRect" presStyleLbl="revTx" presStyleIdx="5" presStyleCnt="7">
        <dgm:presLayoutVars>
          <dgm:chMax val="1"/>
          <dgm:chPref val="1"/>
        </dgm:presLayoutVars>
      </dgm:prSet>
      <dgm:spPr/>
      <dgm:t>
        <a:bodyPr/>
        <a:lstStyle/>
        <a:p>
          <a:endParaRPr lang="en-US"/>
        </a:p>
      </dgm:t>
    </dgm:pt>
    <dgm:pt modelId="{21BBB4E9-707A-4BE6-8349-82916E11F5E5}" type="pres">
      <dgm:prSet presAssocID="{D189DA1F-5CB5-4B59-9F16-9C0AA45FE0B6}" presName="sibTrans" presStyleCnt="0"/>
      <dgm:spPr/>
    </dgm:pt>
    <dgm:pt modelId="{818EC85B-C1F4-4464-A7A2-C48F244E4E81}" type="pres">
      <dgm:prSet presAssocID="{1C327870-1BEC-49D2-891F-A2C61E4221D7}" presName="compNode" presStyleCnt="0"/>
      <dgm:spPr/>
    </dgm:pt>
    <dgm:pt modelId="{BDB7D374-8EE5-4BB4-BBBE-05C250E11468}" type="pres">
      <dgm:prSet presAssocID="{1C327870-1BEC-49D2-891F-A2C61E4221D7}" presName="iconRect" presStyleLbl="node1" presStyleIdx="6"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t>
        <a:bodyPr/>
        <a:lstStyle/>
        <a:p>
          <a:endParaRPr lang="en-US"/>
        </a:p>
      </dgm:t>
      <dgm:extLst>
        <a:ext uri="{E40237B7-FDA0-4F09-8148-C483321AD2D9}">
          <dgm14:cNvPr xmlns:dgm14="http://schemas.microsoft.com/office/drawing/2010/diagram" id="0" name="" descr="Check List"/>
        </a:ext>
      </dgm:extLst>
    </dgm:pt>
    <dgm:pt modelId="{B270B150-7C2B-4A2C-9823-8769CF2F7DD0}" type="pres">
      <dgm:prSet presAssocID="{1C327870-1BEC-49D2-891F-A2C61E4221D7}" presName="spaceRect" presStyleCnt="0"/>
      <dgm:spPr/>
    </dgm:pt>
    <dgm:pt modelId="{0D69C5E4-0A3C-4832-A770-A8184C370919}" type="pres">
      <dgm:prSet presAssocID="{1C327870-1BEC-49D2-891F-A2C61E4221D7}" presName="textRect" presStyleLbl="revTx" presStyleIdx="6" presStyleCnt="7">
        <dgm:presLayoutVars>
          <dgm:chMax val="1"/>
          <dgm:chPref val="1"/>
        </dgm:presLayoutVars>
      </dgm:prSet>
      <dgm:spPr/>
      <dgm:t>
        <a:bodyPr/>
        <a:lstStyle/>
        <a:p>
          <a:endParaRPr lang="en-US"/>
        </a:p>
      </dgm:t>
    </dgm:pt>
  </dgm:ptLst>
  <dgm:cxnLst>
    <dgm:cxn modelId="{0EBD8D0D-C11D-42C6-973C-1A2CD9ED6E7D}" type="presOf" srcId="{B905B68A-066B-4908-B61F-6B62477006D9}" destId="{2F3064E7-8078-4B0E-8356-51AD90E234CA}" srcOrd="0" destOrd="0" presId="urn:microsoft.com/office/officeart/2018/2/layout/IconLabelList"/>
    <dgm:cxn modelId="{D281C8D0-F024-42F8-A930-C0EF5082DD38}" srcId="{25E74C5B-2672-4ECF-B860-8DE1329C16C1}" destId="{647BFA5B-F7D8-4C05-9BA8-13920309D771}" srcOrd="2" destOrd="0" parTransId="{4954730A-600D-44CD-B842-1B8E3CF0DE17}" sibTransId="{15F1B1B3-C3AA-4F28-8C57-641B81DC8069}"/>
    <dgm:cxn modelId="{0FC86AA2-0CF8-4CBE-B00F-D2424F4AD4D9}" srcId="{25E74C5B-2672-4ECF-B860-8DE1329C16C1}" destId="{4EDAC842-54C1-4E7F-9C98-8C5BC48DF79C}" srcOrd="0" destOrd="0" parTransId="{8A9768EE-D4B5-4877-8945-04D7A6F873D0}" sibTransId="{0961DAFC-C41B-4379-B2B8-0BD3DC46A803}"/>
    <dgm:cxn modelId="{CB0D042A-FF1A-4358-9F2C-CC6206505483}" srcId="{25E74C5B-2672-4ECF-B860-8DE1329C16C1}" destId="{5A19F727-4738-442F-83D9-2FDDC0F75051}" srcOrd="4" destOrd="0" parTransId="{9B8EC6F4-DB26-43A7-9DE0-A537D3B68238}" sibTransId="{0DDFDB83-6158-4D05-ABFA-9AE4FC0BEEBE}"/>
    <dgm:cxn modelId="{2F078A9B-7D08-4978-9926-8281461330C6}" type="presOf" srcId="{1C327870-1BEC-49D2-891F-A2C61E4221D7}" destId="{0D69C5E4-0A3C-4832-A770-A8184C370919}" srcOrd="0" destOrd="0" presId="urn:microsoft.com/office/officeart/2018/2/layout/IconLabelList"/>
    <dgm:cxn modelId="{C77924D4-13DC-4508-847C-708EC8427E77}" type="presOf" srcId="{5A19F727-4738-442F-83D9-2FDDC0F75051}" destId="{60B24C95-C777-42C5-95A2-029726F985BE}" srcOrd="0" destOrd="0" presId="urn:microsoft.com/office/officeart/2018/2/layout/IconLabelList"/>
    <dgm:cxn modelId="{8841656A-0F07-4665-9B79-F874A87CF7B7}" type="presOf" srcId="{4EDAC842-54C1-4E7F-9C98-8C5BC48DF79C}" destId="{14189B67-782B-454A-AB4F-539B0F1DF49E}" srcOrd="0" destOrd="0" presId="urn:microsoft.com/office/officeart/2018/2/layout/IconLabelList"/>
    <dgm:cxn modelId="{332F43A7-0328-4B3A-A1FC-F6DB5F19DD4A}" type="presOf" srcId="{DE61E1BE-3107-4AF5-85D6-2010DA115631}" destId="{7AE32A8A-B008-459B-9A12-792F91A5CCB5}" srcOrd="0" destOrd="0" presId="urn:microsoft.com/office/officeart/2018/2/layout/IconLabelList"/>
    <dgm:cxn modelId="{A58AAF0A-62BB-4467-83E1-D8C35D60B3A8}" type="presOf" srcId="{555B8B5B-EF9B-4E72-A1BF-690C8541687B}" destId="{A549B15F-4E9A-4B58-8F61-8AE7255B9D15}" srcOrd="0" destOrd="0" presId="urn:microsoft.com/office/officeart/2018/2/layout/IconLabelList"/>
    <dgm:cxn modelId="{B79BE8E6-3E35-47A2-B14D-4C905CB2E8CF}" srcId="{25E74C5B-2672-4ECF-B860-8DE1329C16C1}" destId="{555B8B5B-EF9B-4E72-A1BF-690C8541687B}" srcOrd="1" destOrd="0" parTransId="{247DBD04-D25A-487D-96A2-F0504FD4DEB9}" sibTransId="{567852B4-1E10-42B4-BD3E-93F3BA689CD8}"/>
    <dgm:cxn modelId="{1CEF58B7-4319-45B5-8B96-D532DD5516E6}" srcId="{25E74C5B-2672-4ECF-B860-8DE1329C16C1}" destId="{DE61E1BE-3107-4AF5-85D6-2010DA115631}" srcOrd="5" destOrd="0" parTransId="{E7309761-06F3-48A5-8ED7-4063BDB48E0A}" sibTransId="{D189DA1F-5CB5-4B59-9F16-9C0AA45FE0B6}"/>
    <dgm:cxn modelId="{BBE9A326-B5A3-43B4-8047-13F5BAE7BB46}" type="presOf" srcId="{25E74C5B-2672-4ECF-B860-8DE1329C16C1}" destId="{304C74C4-7F63-466D-81AB-68CF38E391E9}" srcOrd="0" destOrd="0" presId="urn:microsoft.com/office/officeart/2018/2/layout/IconLabelList"/>
    <dgm:cxn modelId="{BC137CA9-F8DA-4602-B882-270EC46523B5}" srcId="{25E74C5B-2672-4ECF-B860-8DE1329C16C1}" destId="{1C327870-1BEC-49D2-891F-A2C61E4221D7}" srcOrd="6" destOrd="0" parTransId="{D7F31CE7-E852-4CCC-86CB-87C3CB0755B5}" sibTransId="{0B580D40-5283-48AA-A081-0CCE0E718FC1}"/>
    <dgm:cxn modelId="{2BB80D96-CF72-4E11-8F60-352E5EFD92C1}" srcId="{25E74C5B-2672-4ECF-B860-8DE1329C16C1}" destId="{B905B68A-066B-4908-B61F-6B62477006D9}" srcOrd="3" destOrd="0" parTransId="{BB2520BC-3753-41D2-952B-A1749C2A13F0}" sibTransId="{175A182C-321A-4246-8514-93951525A4A3}"/>
    <dgm:cxn modelId="{853B1BB0-3D64-4656-BCF6-360FAE694240}" type="presOf" srcId="{647BFA5B-F7D8-4C05-9BA8-13920309D771}" destId="{1F807767-40A8-413F-889B-B5039E41FB50}" srcOrd="0" destOrd="0" presId="urn:microsoft.com/office/officeart/2018/2/layout/IconLabelList"/>
    <dgm:cxn modelId="{A9475288-A395-413E-A010-A5386C75136E}" type="presParOf" srcId="{304C74C4-7F63-466D-81AB-68CF38E391E9}" destId="{81784343-788E-41CB-B4EC-4AC10468D5D3}" srcOrd="0" destOrd="0" presId="urn:microsoft.com/office/officeart/2018/2/layout/IconLabelList"/>
    <dgm:cxn modelId="{878565F1-597C-4BFA-BC6C-B1A2E1E5F65F}" type="presParOf" srcId="{81784343-788E-41CB-B4EC-4AC10468D5D3}" destId="{9482CFC1-1339-487B-B9B2-7316F7A06163}" srcOrd="0" destOrd="0" presId="urn:microsoft.com/office/officeart/2018/2/layout/IconLabelList"/>
    <dgm:cxn modelId="{64D2DE3B-2A8F-4F21-B542-1AFF56E8E825}" type="presParOf" srcId="{81784343-788E-41CB-B4EC-4AC10468D5D3}" destId="{4F0565A6-5A56-447C-A7D6-AAD9CA675252}" srcOrd="1" destOrd="0" presId="urn:microsoft.com/office/officeart/2018/2/layout/IconLabelList"/>
    <dgm:cxn modelId="{8558C078-3FF1-439E-9400-4FA0B81537E9}" type="presParOf" srcId="{81784343-788E-41CB-B4EC-4AC10468D5D3}" destId="{14189B67-782B-454A-AB4F-539B0F1DF49E}" srcOrd="2" destOrd="0" presId="urn:microsoft.com/office/officeart/2018/2/layout/IconLabelList"/>
    <dgm:cxn modelId="{D083823A-857E-43D5-942A-58A576884745}" type="presParOf" srcId="{304C74C4-7F63-466D-81AB-68CF38E391E9}" destId="{64BEFC8C-05C6-4D1F-AB35-DBAD2164D84A}" srcOrd="1" destOrd="0" presId="urn:microsoft.com/office/officeart/2018/2/layout/IconLabelList"/>
    <dgm:cxn modelId="{28077434-0B8F-4026-B1AF-51DC975E5B7F}" type="presParOf" srcId="{304C74C4-7F63-466D-81AB-68CF38E391E9}" destId="{AA1827F2-ECFD-4054-82FC-2F910E199964}" srcOrd="2" destOrd="0" presId="urn:microsoft.com/office/officeart/2018/2/layout/IconLabelList"/>
    <dgm:cxn modelId="{49EAEB87-D68A-4E51-A9EC-99B9F37F4232}" type="presParOf" srcId="{AA1827F2-ECFD-4054-82FC-2F910E199964}" destId="{EECE7CBE-338D-46DA-BE3D-3B73DCF84996}" srcOrd="0" destOrd="0" presId="urn:microsoft.com/office/officeart/2018/2/layout/IconLabelList"/>
    <dgm:cxn modelId="{0757E76F-E99A-4BE0-97B0-557631DDE4C2}" type="presParOf" srcId="{AA1827F2-ECFD-4054-82FC-2F910E199964}" destId="{64DB3D1D-F746-4132-9E04-1B6391001C1F}" srcOrd="1" destOrd="0" presId="urn:microsoft.com/office/officeart/2018/2/layout/IconLabelList"/>
    <dgm:cxn modelId="{51A09CF8-BD04-4C12-9ACA-6BF726E21539}" type="presParOf" srcId="{AA1827F2-ECFD-4054-82FC-2F910E199964}" destId="{A549B15F-4E9A-4B58-8F61-8AE7255B9D15}" srcOrd="2" destOrd="0" presId="urn:microsoft.com/office/officeart/2018/2/layout/IconLabelList"/>
    <dgm:cxn modelId="{AB4D2A95-68D4-4617-8635-A782194ACB87}" type="presParOf" srcId="{304C74C4-7F63-466D-81AB-68CF38E391E9}" destId="{54667BFA-16DA-425D-B05B-BF97227F7192}" srcOrd="3" destOrd="0" presId="urn:microsoft.com/office/officeart/2018/2/layout/IconLabelList"/>
    <dgm:cxn modelId="{69D54F23-906E-4D9D-9CD1-E397BAECA6B3}" type="presParOf" srcId="{304C74C4-7F63-466D-81AB-68CF38E391E9}" destId="{3E7E61F2-8323-4FDB-A815-2BEC8BD36734}" srcOrd="4" destOrd="0" presId="urn:microsoft.com/office/officeart/2018/2/layout/IconLabelList"/>
    <dgm:cxn modelId="{10F933B5-C647-4461-A64D-4C8B32F7C024}" type="presParOf" srcId="{3E7E61F2-8323-4FDB-A815-2BEC8BD36734}" destId="{ECF03F46-F5D7-4C1B-98D3-4D76E9F06C06}" srcOrd="0" destOrd="0" presId="urn:microsoft.com/office/officeart/2018/2/layout/IconLabelList"/>
    <dgm:cxn modelId="{99FCB9F3-8453-4208-9506-0C748AE90B88}" type="presParOf" srcId="{3E7E61F2-8323-4FDB-A815-2BEC8BD36734}" destId="{68158ABF-62DE-4D88-8C7D-70DA3644447F}" srcOrd="1" destOrd="0" presId="urn:microsoft.com/office/officeart/2018/2/layout/IconLabelList"/>
    <dgm:cxn modelId="{34A88993-D20F-4C50-9F60-091FBABF358A}" type="presParOf" srcId="{3E7E61F2-8323-4FDB-A815-2BEC8BD36734}" destId="{1F807767-40A8-413F-889B-B5039E41FB50}" srcOrd="2" destOrd="0" presId="urn:microsoft.com/office/officeart/2018/2/layout/IconLabelList"/>
    <dgm:cxn modelId="{B2ACADD4-F159-4C46-BF77-C0DBAAD9439F}" type="presParOf" srcId="{304C74C4-7F63-466D-81AB-68CF38E391E9}" destId="{4215AEA0-04B1-492E-80A8-5331BF7730C5}" srcOrd="5" destOrd="0" presId="urn:microsoft.com/office/officeart/2018/2/layout/IconLabelList"/>
    <dgm:cxn modelId="{D6CE1758-2616-4836-A4DB-9E20A9913367}" type="presParOf" srcId="{304C74C4-7F63-466D-81AB-68CF38E391E9}" destId="{E6036417-89BD-4157-8120-4970E2B39F6B}" srcOrd="6" destOrd="0" presId="urn:microsoft.com/office/officeart/2018/2/layout/IconLabelList"/>
    <dgm:cxn modelId="{ECA1F9DD-0A95-47E8-A42F-927DC52E192D}" type="presParOf" srcId="{E6036417-89BD-4157-8120-4970E2B39F6B}" destId="{1FD52781-51D7-4270-93BE-0B5A1646882B}" srcOrd="0" destOrd="0" presId="urn:microsoft.com/office/officeart/2018/2/layout/IconLabelList"/>
    <dgm:cxn modelId="{FF6F9E40-FEF4-456D-A583-7811E030E15D}" type="presParOf" srcId="{E6036417-89BD-4157-8120-4970E2B39F6B}" destId="{681BEFDD-CB5A-48BE-B8BF-B7CCFC879DC4}" srcOrd="1" destOrd="0" presId="urn:microsoft.com/office/officeart/2018/2/layout/IconLabelList"/>
    <dgm:cxn modelId="{32BFED5F-69EF-4025-90CB-04CEBD83B42E}" type="presParOf" srcId="{E6036417-89BD-4157-8120-4970E2B39F6B}" destId="{2F3064E7-8078-4B0E-8356-51AD90E234CA}" srcOrd="2" destOrd="0" presId="urn:microsoft.com/office/officeart/2018/2/layout/IconLabelList"/>
    <dgm:cxn modelId="{C171C3C0-6EF4-4D93-88F5-4703D654B54D}" type="presParOf" srcId="{304C74C4-7F63-466D-81AB-68CF38E391E9}" destId="{DE7DAB89-BE69-47BB-9C76-449CFF2DFA71}" srcOrd="7" destOrd="0" presId="urn:microsoft.com/office/officeart/2018/2/layout/IconLabelList"/>
    <dgm:cxn modelId="{1E2E6199-F93D-4453-8171-7330C7E08B51}" type="presParOf" srcId="{304C74C4-7F63-466D-81AB-68CF38E391E9}" destId="{CED69008-1C28-4866-BFDB-3B0A1B7DBA4B}" srcOrd="8" destOrd="0" presId="urn:microsoft.com/office/officeart/2018/2/layout/IconLabelList"/>
    <dgm:cxn modelId="{F54B56D9-B6AB-4DC0-B56F-F32AC2451E67}" type="presParOf" srcId="{CED69008-1C28-4866-BFDB-3B0A1B7DBA4B}" destId="{DBA18BFF-C22E-42DF-ABCA-603C31AC7595}" srcOrd="0" destOrd="0" presId="urn:microsoft.com/office/officeart/2018/2/layout/IconLabelList"/>
    <dgm:cxn modelId="{063D0BFF-4E03-46C1-9E1D-F84928252893}" type="presParOf" srcId="{CED69008-1C28-4866-BFDB-3B0A1B7DBA4B}" destId="{E816385A-7905-4AA7-919F-3814FC571578}" srcOrd="1" destOrd="0" presId="urn:microsoft.com/office/officeart/2018/2/layout/IconLabelList"/>
    <dgm:cxn modelId="{FC07596E-B521-44D9-86AA-0F44FB15D140}" type="presParOf" srcId="{CED69008-1C28-4866-BFDB-3B0A1B7DBA4B}" destId="{60B24C95-C777-42C5-95A2-029726F985BE}" srcOrd="2" destOrd="0" presId="urn:microsoft.com/office/officeart/2018/2/layout/IconLabelList"/>
    <dgm:cxn modelId="{0719D372-CCC5-4F9A-B30B-E4901BAB7431}" type="presParOf" srcId="{304C74C4-7F63-466D-81AB-68CF38E391E9}" destId="{9AE7FBA4-3E0F-42A6-B8BD-FD17891FAA0C}" srcOrd="9" destOrd="0" presId="urn:microsoft.com/office/officeart/2018/2/layout/IconLabelList"/>
    <dgm:cxn modelId="{2540A44E-C264-4A8A-B92E-419A54911156}" type="presParOf" srcId="{304C74C4-7F63-466D-81AB-68CF38E391E9}" destId="{4310CBA7-615E-4F01-BBFB-71242C61567F}" srcOrd="10" destOrd="0" presId="urn:microsoft.com/office/officeart/2018/2/layout/IconLabelList"/>
    <dgm:cxn modelId="{43535C1E-183E-4E9C-8285-CC07DC7A693B}" type="presParOf" srcId="{4310CBA7-615E-4F01-BBFB-71242C61567F}" destId="{6B6D8941-B195-4E45-908B-7DB08470161E}" srcOrd="0" destOrd="0" presId="urn:microsoft.com/office/officeart/2018/2/layout/IconLabelList"/>
    <dgm:cxn modelId="{74690800-E160-421C-9D12-AFB61E143EF2}" type="presParOf" srcId="{4310CBA7-615E-4F01-BBFB-71242C61567F}" destId="{D5EDA747-343B-4B8B-B552-CBD8E26CDA4E}" srcOrd="1" destOrd="0" presId="urn:microsoft.com/office/officeart/2018/2/layout/IconLabelList"/>
    <dgm:cxn modelId="{66AF7E32-7AA4-46A5-8AAB-FBCDEFC79A6A}" type="presParOf" srcId="{4310CBA7-615E-4F01-BBFB-71242C61567F}" destId="{7AE32A8A-B008-459B-9A12-792F91A5CCB5}" srcOrd="2" destOrd="0" presId="urn:microsoft.com/office/officeart/2018/2/layout/IconLabelList"/>
    <dgm:cxn modelId="{668250D1-F593-4C47-8081-0B832C685C0C}" type="presParOf" srcId="{304C74C4-7F63-466D-81AB-68CF38E391E9}" destId="{21BBB4E9-707A-4BE6-8349-82916E11F5E5}" srcOrd="11" destOrd="0" presId="urn:microsoft.com/office/officeart/2018/2/layout/IconLabelList"/>
    <dgm:cxn modelId="{C512B5C5-3BC1-4AC9-A341-33E94310EFBA}" type="presParOf" srcId="{304C74C4-7F63-466D-81AB-68CF38E391E9}" destId="{818EC85B-C1F4-4464-A7A2-C48F244E4E81}" srcOrd="12" destOrd="0" presId="urn:microsoft.com/office/officeart/2018/2/layout/IconLabelList"/>
    <dgm:cxn modelId="{1561AEA2-1B05-403B-8C5A-2D26F825EAE9}" type="presParOf" srcId="{818EC85B-C1F4-4464-A7A2-C48F244E4E81}" destId="{BDB7D374-8EE5-4BB4-BBBE-05C250E11468}" srcOrd="0" destOrd="0" presId="urn:microsoft.com/office/officeart/2018/2/layout/IconLabelList"/>
    <dgm:cxn modelId="{745DCE59-76C8-4039-8EDB-3C4F46B5DB9F}" type="presParOf" srcId="{818EC85B-C1F4-4464-A7A2-C48F244E4E81}" destId="{B270B150-7C2B-4A2C-9823-8769CF2F7DD0}" srcOrd="1" destOrd="0" presId="urn:microsoft.com/office/officeart/2018/2/layout/IconLabelList"/>
    <dgm:cxn modelId="{19BF2D90-4401-4B40-8148-746819CB3A96}" type="presParOf" srcId="{818EC85B-C1F4-4464-A7A2-C48F244E4E81}" destId="{0D69C5E4-0A3C-4832-A770-A8184C370919}" srcOrd="2" destOrd="0" presId="urn:microsoft.com/office/officeart/2018/2/layout/IconLabelList"/>
  </dgm:cxnLst>
  <dgm:bg>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2CFC1-1339-487B-B9B2-7316F7A06163}">
      <dsp:nvSpPr>
        <dsp:cNvPr id="0" name=""/>
        <dsp:cNvSpPr/>
      </dsp:nvSpPr>
      <dsp:spPr>
        <a:xfrm>
          <a:off x="704911" y="510931"/>
          <a:ext cx="647841" cy="64784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89B67-782B-454A-AB4F-539B0F1DF49E}">
      <dsp:nvSpPr>
        <dsp:cNvPr id="0" name=""/>
        <dsp:cNvSpPr/>
      </dsp:nvSpPr>
      <dsp:spPr>
        <a:xfrm>
          <a:off x="309008"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pPr>
          <a:r>
            <a:rPr lang="en-US" sz="1800" kern="1200"/>
            <a:t>Introduction</a:t>
          </a:r>
        </a:p>
      </dsp:txBody>
      <dsp:txXfrm>
        <a:off x="309008" y="1419853"/>
        <a:ext cx="1439648" cy="575859"/>
      </dsp:txXfrm>
    </dsp:sp>
    <dsp:sp modelId="{EECE7CBE-338D-46DA-BE3D-3B73DCF84996}">
      <dsp:nvSpPr>
        <dsp:cNvPr id="0" name=""/>
        <dsp:cNvSpPr/>
      </dsp:nvSpPr>
      <dsp:spPr>
        <a:xfrm>
          <a:off x="2396498" y="510931"/>
          <a:ext cx="647841" cy="64784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9B15F-4E9A-4B58-8F61-8AE7255B9D15}">
      <dsp:nvSpPr>
        <dsp:cNvPr id="0" name=""/>
        <dsp:cNvSpPr/>
      </dsp:nvSpPr>
      <dsp:spPr>
        <a:xfrm>
          <a:off x="2000595"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pPr>
          <a:r>
            <a:rPr lang="en-US" sz="1800" kern="1200" dirty="0"/>
            <a:t>Project Description</a:t>
          </a:r>
        </a:p>
      </dsp:txBody>
      <dsp:txXfrm>
        <a:off x="2000595" y="1419853"/>
        <a:ext cx="1439648" cy="575859"/>
      </dsp:txXfrm>
    </dsp:sp>
    <dsp:sp modelId="{ECF03F46-F5D7-4C1B-98D3-4D76E9F06C06}">
      <dsp:nvSpPr>
        <dsp:cNvPr id="0" name=""/>
        <dsp:cNvSpPr/>
      </dsp:nvSpPr>
      <dsp:spPr>
        <a:xfrm>
          <a:off x="4088085" y="510931"/>
          <a:ext cx="647841" cy="64784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807767-40A8-413F-889B-B5039E41FB50}">
      <dsp:nvSpPr>
        <dsp:cNvPr id="0" name=""/>
        <dsp:cNvSpPr/>
      </dsp:nvSpPr>
      <dsp:spPr>
        <a:xfrm>
          <a:off x="3692182"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pPr>
          <a:r>
            <a:rPr lang="en-US" sz="1800" kern="1200"/>
            <a:t>Methodology</a:t>
          </a:r>
        </a:p>
      </dsp:txBody>
      <dsp:txXfrm>
        <a:off x="3692182" y="1419853"/>
        <a:ext cx="1439648" cy="575859"/>
      </dsp:txXfrm>
    </dsp:sp>
    <dsp:sp modelId="{1FD52781-51D7-4270-93BE-0B5A1646882B}">
      <dsp:nvSpPr>
        <dsp:cNvPr id="0" name=""/>
        <dsp:cNvSpPr/>
      </dsp:nvSpPr>
      <dsp:spPr>
        <a:xfrm>
          <a:off x="5779672" y="510931"/>
          <a:ext cx="647841" cy="64784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3064E7-8078-4B0E-8356-51AD90E234CA}">
      <dsp:nvSpPr>
        <dsp:cNvPr id="0" name=""/>
        <dsp:cNvSpPr/>
      </dsp:nvSpPr>
      <dsp:spPr>
        <a:xfrm>
          <a:off x="5383769"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pPr>
          <a:r>
            <a:rPr lang="en-US" sz="1800" kern="1200"/>
            <a:t>Results</a:t>
          </a:r>
        </a:p>
      </dsp:txBody>
      <dsp:txXfrm>
        <a:off x="5383769" y="1419853"/>
        <a:ext cx="1439648" cy="575859"/>
      </dsp:txXfrm>
    </dsp:sp>
    <dsp:sp modelId="{DBA18BFF-C22E-42DF-ABCA-603C31AC7595}">
      <dsp:nvSpPr>
        <dsp:cNvPr id="0" name=""/>
        <dsp:cNvSpPr/>
      </dsp:nvSpPr>
      <dsp:spPr>
        <a:xfrm>
          <a:off x="7471259" y="510931"/>
          <a:ext cx="647841" cy="64784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B24C95-C777-42C5-95A2-029726F985BE}">
      <dsp:nvSpPr>
        <dsp:cNvPr id="0" name=""/>
        <dsp:cNvSpPr/>
      </dsp:nvSpPr>
      <dsp:spPr>
        <a:xfrm>
          <a:off x="7075356"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pPr>
          <a:r>
            <a:rPr lang="en-US" sz="1800" kern="1200"/>
            <a:t>Project Goal Analysis</a:t>
          </a:r>
        </a:p>
      </dsp:txBody>
      <dsp:txXfrm>
        <a:off x="7075356" y="1419853"/>
        <a:ext cx="1439648" cy="575859"/>
      </dsp:txXfrm>
    </dsp:sp>
    <dsp:sp modelId="{6B6D8941-B195-4E45-908B-7DB08470161E}">
      <dsp:nvSpPr>
        <dsp:cNvPr id="0" name=""/>
        <dsp:cNvSpPr/>
      </dsp:nvSpPr>
      <dsp:spPr>
        <a:xfrm>
          <a:off x="9162846" y="510931"/>
          <a:ext cx="647841" cy="64784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32A8A-B008-459B-9A12-792F91A5CCB5}">
      <dsp:nvSpPr>
        <dsp:cNvPr id="0" name=""/>
        <dsp:cNvSpPr/>
      </dsp:nvSpPr>
      <dsp:spPr>
        <a:xfrm>
          <a:off x="8766943"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pPr>
          <a:r>
            <a:rPr lang="en-US" sz="1800" kern="1200"/>
            <a:t>Conclusion</a:t>
          </a:r>
        </a:p>
      </dsp:txBody>
      <dsp:txXfrm>
        <a:off x="8766943" y="1419853"/>
        <a:ext cx="1439648" cy="575859"/>
      </dsp:txXfrm>
    </dsp:sp>
    <dsp:sp modelId="{BDB7D374-8EE5-4BB4-BBBE-05C250E11468}">
      <dsp:nvSpPr>
        <dsp:cNvPr id="0" name=""/>
        <dsp:cNvSpPr/>
      </dsp:nvSpPr>
      <dsp:spPr>
        <a:xfrm>
          <a:off x="4933879" y="2355625"/>
          <a:ext cx="647841" cy="647841"/>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9C5E4-0A3C-4832-A770-A8184C370919}">
      <dsp:nvSpPr>
        <dsp:cNvPr id="0" name=""/>
        <dsp:cNvSpPr/>
      </dsp:nvSpPr>
      <dsp:spPr>
        <a:xfrm>
          <a:off x="4537975" y="3264547"/>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100000"/>
            </a:lnSpc>
            <a:spcBef>
              <a:spcPct val="0"/>
            </a:spcBef>
            <a:spcAft>
              <a:spcPct val="35000"/>
            </a:spcAft>
          </a:pPr>
          <a:r>
            <a:rPr lang="en-US" sz="1800" kern="1200"/>
            <a:t>References</a:t>
          </a:r>
        </a:p>
      </dsp:txBody>
      <dsp:txXfrm>
        <a:off x="4537975" y="3264547"/>
        <a:ext cx="1439648" cy="57585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E0E63-545D-45BD-B356-D0D9B8F54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8FE6D7D-D214-488B-BC68-627D526EB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0E8EB15-6400-48D9-B90D-3BBF31CA532F}"/>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5" name="Footer Placeholder 4">
            <a:extLst>
              <a:ext uri="{FF2B5EF4-FFF2-40B4-BE49-F238E27FC236}">
                <a16:creationId xmlns:a16="http://schemas.microsoft.com/office/drawing/2014/main" xmlns="" id="{DDE1A2ED-1BA7-408D-9954-BE4A10F57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2519E8-1DB5-4CA8-9D5F-1A66B2C990D1}"/>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15593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7A824-ED28-423A-ACAB-C7C196A0C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D09D2CC-B8DE-4CB5-A082-3E7A320F6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EDC099-8A84-467E-B474-74EEDB51A52C}"/>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5" name="Footer Placeholder 4">
            <a:extLst>
              <a:ext uri="{FF2B5EF4-FFF2-40B4-BE49-F238E27FC236}">
                <a16:creationId xmlns:a16="http://schemas.microsoft.com/office/drawing/2014/main" xmlns="" id="{60C3D03F-D4A0-4443-89A2-60EC4CBCF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9C46507-30FE-4E1B-A76F-658AC11628F3}"/>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414566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9E7EF26-F52A-4DD6-8B4B-BCCA6A9C1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9863C2-B7DC-4EB3-ACCC-A7B7BB6DA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17FEEE-28C7-40DB-AC33-21022AD920E0}"/>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5" name="Footer Placeholder 4">
            <a:extLst>
              <a:ext uri="{FF2B5EF4-FFF2-40B4-BE49-F238E27FC236}">
                <a16:creationId xmlns:a16="http://schemas.microsoft.com/office/drawing/2014/main" xmlns="" id="{062C89A6-FD1A-4220-A7B8-757FAF83F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3F6CE0-24A0-417B-9782-F27A8B8A8360}"/>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26595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810DD-966F-4804-9CD4-31A58412F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73ACAE1-C321-4D2B-8FC4-38E316527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86D2372-8325-4485-A1F9-654444B100DA}"/>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5" name="Footer Placeholder 4">
            <a:extLst>
              <a:ext uri="{FF2B5EF4-FFF2-40B4-BE49-F238E27FC236}">
                <a16:creationId xmlns:a16="http://schemas.microsoft.com/office/drawing/2014/main" xmlns="" id="{92BA4230-2999-455E-AC4F-0FCDAF335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75AC24-426B-4FB6-8986-046F8E4F4755}"/>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89946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21E78-3E12-447E-A577-6E3B86B58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9704F8C-CFC0-4C9A-98D5-EEFD60B07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8F5A0DC-8F0B-4AE2-B5F3-924D4151EBAD}"/>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5" name="Footer Placeholder 4">
            <a:extLst>
              <a:ext uri="{FF2B5EF4-FFF2-40B4-BE49-F238E27FC236}">
                <a16:creationId xmlns:a16="http://schemas.microsoft.com/office/drawing/2014/main" xmlns="" id="{8ABBFB50-4DB7-4C8D-8398-B0FCE26E9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F35977-3525-4E42-A125-3985ACC4201A}"/>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30423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FC130-9768-4E29-A1EC-18D52587B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3F17A82-F7A9-4A12-B214-4C9169AE0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3EC5B61-7349-4F27-8FE0-557A959FB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04DE9B0-0872-451A-859B-2CE2DD874CCF}"/>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6" name="Footer Placeholder 5">
            <a:extLst>
              <a:ext uri="{FF2B5EF4-FFF2-40B4-BE49-F238E27FC236}">
                <a16:creationId xmlns:a16="http://schemas.microsoft.com/office/drawing/2014/main" xmlns="" id="{EFE1E2D3-9E06-4F2B-9543-6EF08ED45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AA0056-BA12-4D6E-A4FA-8B225062DB77}"/>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295634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7CC81-3DAA-4B5E-BB6B-606264DAA0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593AB6E-90FC-4BC4-ABCE-688CFFEFF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4731652-2916-4013-833E-46DFB885E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3999521-D84E-4DF9-840E-4E9AA3A78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D961108-6F1B-47AE-A0EA-3D15D2578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AB80CBB-2368-4B60-A0C1-3A97B88DB70D}"/>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8" name="Footer Placeholder 7">
            <a:extLst>
              <a:ext uri="{FF2B5EF4-FFF2-40B4-BE49-F238E27FC236}">
                <a16:creationId xmlns:a16="http://schemas.microsoft.com/office/drawing/2014/main" xmlns="" id="{3D129FEA-764F-42AA-B571-188C26A03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0C3AAED-0959-4791-93DC-153D8F996AFE}"/>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48746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DE744-3497-4C4D-B23C-C732D67A3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4C5D416-6042-43F6-BCC7-8EAB3D0BE0EC}"/>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4" name="Footer Placeholder 3">
            <a:extLst>
              <a:ext uri="{FF2B5EF4-FFF2-40B4-BE49-F238E27FC236}">
                <a16:creationId xmlns:a16="http://schemas.microsoft.com/office/drawing/2014/main" xmlns="" id="{479A44D2-F48A-430F-813F-9BAB5EF996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30FDBFF-929E-4AFA-BDB9-D4D59635AB75}"/>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31133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1460B3-FA40-4BDC-B6F5-DB2B87D09059}"/>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3" name="Footer Placeholder 2">
            <a:extLst>
              <a:ext uri="{FF2B5EF4-FFF2-40B4-BE49-F238E27FC236}">
                <a16:creationId xmlns:a16="http://schemas.microsoft.com/office/drawing/2014/main" xmlns="" id="{3F382104-2C0C-4AFA-AB64-A114FD4C2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9EBEBA8-BF9B-4947-810B-3C6C8A4CA34A}"/>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300938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0DC98-2E1F-4F5A-9D09-F7A779579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035C022-A193-4E6F-92D0-FFD097A0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37F3B98-C37B-4DD3-873D-0730F7971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6E8DC56-0950-4FF1-9384-69D76BE20BEC}"/>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6" name="Footer Placeholder 5">
            <a:extLst>
              <a:ext uri="{FF2B5EF4-FFF2-40B4-BE49-F238E27FC236}">
                <a16:creationId xmlns:a16="http://schemas.microsoft.com/office/drawing/2014/main" xmlns="" id="{D0229E5B-BCE0-4471-94C0-1F5547237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280E788-5257-437B-800F-44578967FF6E}"/>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143212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7B217-75CD-44EE-AB71-4E4FAEA4E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A94A9EF-7E8A-4A90-AF0C-920245737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FB14DD1-C41F-43DB-ABF0-567D38B5E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BD5CE3-1CFD-4AA7-8998-6DC4E860089B}"/>
              </a:ext>
            </a:extLst>
          </p:cNvPr>
          <p:cNvSpPr>
            <a:spLocks noGrp="1"/>
          </p:cNvSpPr>
          <p:nvPr>
            <p:ph type="dt" sz="half" idx="10"/>
          </p:nvPr>
        </p:nvSpPr>
        <p:spPr/>
        <p:txBody>
          <a:bodyPr/>
          <a:lstStyle/>
          <a:p>
            <a:fld id="{672A33CF-3CD6-4BF6-9652-92EE052783A5}" type="datetimeFigureOut">
              <a:rPr lang="en-US" smtClean="0"/>
              <a:t>31-Mar-22</a:t>
            </a:fld>
            <a:endParaRPr lang="en-US"/>
          </a:p>
        </p:txBody>
      </p:sp>
      <p:sp>
        <p:nvSpPr>
          <p:cNvPr id="6" name="Footer Placeholder 5">
            <a:extLst>
              <a:ext uri="{FF2B5EF4-FFF2-40B4-BE49-F238E27FC236}">
                <a16:creationId xmlns:a16="http://schemas.microsoft.com/office/drawing/2014/main" xmlns="" id="{28C99BEA-01F4-44B7-BC03-3A294E4AA5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DF877F3-73DC-4552-9B07-96CE399B4E5A}"/>
              </a:ext>
            </a:extLst>
          </p:cNvPr>
          <p:cNvSpPr>
            <a:spLocks noGrp="1"/>
          </p:cNvSpPr>
          <p:nvPr>
            <p:ph type="sldNum" sz="quarter" idx="12"/>
          </p:nvPr>
        </p:nvSpPr>
        <p:spPr/>
        <p:txBody>
          <a:bodyPr/>
          <a:lstStyle/>
          <a:p>
            <a:fld id="{94F44DDE-5BE2-48FF-A438-8D8CB0ED863B}" type="slidenum">
              <a:rPr lang="en-US" smtClean="0"/>
              <a:t>‹#›</a:t>
            </a:fld>
            <a:endParaRPr lang="en-US"/>
          </a:p>
        </p:txBody>
      </p:sp>
    </p:spTree>
    <p:extLst>
      <p:ext uri="{BB962C8B-B14F-4D97-AF65-F5344CB8AC3E}">
        <p14:creationId xmlns:p14="http://schemas.microsoft.com/office/powerpoint/2010/main" val="406983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0F66136-7D30-4CAD-B3F3-81D5AFF8F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922EA7E-A863-4C0A-B9BB-781CBECE8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879505-8A1E-4CE8-83C4-9C47BE93F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A33CF-3CD6-4BF6-9652-92EE052783A5}" type="datetimeFigureOut">
              <a:rPr lang="en-US" smtClean="0"/>
              <a:t>31-Mar-22</a:t>
            </a:fld>
            <a:endParaRPr lang="en-US"/>
          </a:p>
        </p:txBody>
      </p:sp>
      <p:sp>
        <p:nvSpPr>
          <p:cNvPr id="5" name="Footer Placeholder 4">
            <a:extLst>
              <a:ext uri="{FF2B5EF4-FFF2-40B4-BE49-F238E27FC236}">
                <a16:creationId xmlns:a16="http://schemas.microsoft.com/office/drawing/2014/main" xmlns="" id="{FB449CFC-EDAE-49F3-B5C4-6E1E3B635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B6C1578-B9A4-4A33-8F51-C9834B2F5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44DDE-5BE2-48FF-A438-8D8CB0ED863B}" type="slidenum">
              <a:rPr lang="en-US" smtClean="0"/>
              <a:t>‹#›</a:t>
            </a:fld>
            <a:endParaRPr lang="en-US"/>
          </a:p>
        </p:txBody>
      </p:sp>
    </p:spTree>
    <p:extLst>
      <p:ext uri="{BB962C8B-B14F-4D97-AF65-F5344CB8AC3E}">
        <p14:creationId xmlns:p14="http://schemas.microsoft.com/office/powerpoint/2010/main" val="62598254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abiul64/neocortexapi/blob/master/source/MySEProject/TimeSeriesSequence/TrainingLogs/TaxiPassangerPredictionExperiment637835742529422044.txt" TargetMode="External"/><Relationship Id="rId2" Type="http://schemas.openxmlformats.org/officeDocument/2006/relationships/hyperlink" Target="https://github.com/rabiul64/neocortexapi/blob/e24f6621929634a3a2e770ca10f553210cd0b1d8/source/MySEProject/TimeSeriesSequence/DataSet/2021_Green_Processed.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dobric/neocortexap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0A35E3FB-06CF-45B1-88CA-AFEA48EE13B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effectLst/>
                <a:latin typeface="+mj-lt"/>
                <a:ea typeface="+mj-ea"/>
                <a:cs typeface="+mj-cs"/>
              </a:rPr>
              <a:t>Software Engineering</a:t>
            </a:r>
            <a:endParaRPr lang="en-US" sz="3600" b="1" i="0" kern="1200" spc="-50">
              <a:solidFill>
                <a:schemeClr val="tx1"/>
              </a:solidFill>
              <a:effectLst/>
              <a:latin typeface="+mj-lt"/>
              <a:ea typeface="+mj-ea"/>
              <a:cs typeface="+mj-cs"/>
            </a:endParaRPr>
          </a:p>
        </p:txBody>
      </p:sp>
      <p:sp>
        <p:nvSpPr>
          <p:cNvPr id="6" name="TextBox 5">
            <a:extLst>
              <a:ext uri="{FF2B5EF4-FFF2-40B4-BE49-F238E27FC236}">
                <a16:creationId xmlns:a16="http://schemas.microsoft.com/office/drawing/2014/main" xmlns="" id="{93C439E7-CC61-4B55-835E-A9087C9E441E}"/>
              </a:ext>
            </a:extLst>
          </p:cNvPr>
          <p:cNvSpPr txBox="1"/>
          <p:nvPr/>
        </p:nvSpPr>
        <p:spPr>
          <a:xfrm>
            <a:off x="643468" y="1782981"/>
            <a:ext cx="5452532" cy="4393982"/>
          </a:xfrm>
          <a:prstGeom prst="rect">
            <a:avLst/>
          </a:prstGeom>
        </p:spPr>
        <p:txBody>
          <a:bodyPr vert="horz" lIns="91440" tIns="45720" rIns="91440" bIns="45720" rtlCol="0">
            <a:normAutofit/>
          </a:bodyPr>
          <a:lstStyle/>
          <a:p>
            <a:pPr indent="-228600">
              <a:lnSpc>
                <a:spcPct val="90000"/>
              </a:lnSpc>
              <a:spcAft>
                <a:spcPts val="600"/>
              </a:spcAft>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 Damir </a:t>
            </a:r>
            <a:r>
              <a:rPr lang="en-US" dirty="0" err="1">
                <a:latin typeface="Times New Roman" panose="02020603050405020304" pitchFamily="18" charset="0"/>
                <a:cs typeface="Times New Roman" panose="02020603050405020304" pitchFamily="18" charset="0"/>
              </a:rPr>
              <a:t>Dobric</a:t>
            </a:r>
            <a:r>
              <a:rPr lang="en-US" dirty="0">
                <a:latin typeface="Times New Roman" panose="02020603050405020304" pitchFamily="18" charset="0"/>
                <a:cs typeface="Times New Roman" panose="02020603050405020304" pitchFamily="18" charset="0"/>
              </a:rPr>
              <a:t> / Prof. Dr.    Andreas </a:t>
            </a:r>
            <a:r>
              <a:rPr lang="en-US" dirty="0" err="1">
                <a:latin typeface="Times New Roman" panose="02020603050405020304" pitchFamily="18" charset="0"/>
                <a:cs typeface="Times New Roman" panose="02020603050405020304" pitchFamily="18" charset="0"/>
              </a:rPr>
              <a:t>Pech</a:t>
            </a: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Group	 : </a:t>
            </a:r>
            <a:r>
              <a:rPr lang="en-US" dirty="0" err="1" smtClean="0">
                <a:latin typeface="Times New Roman" panose="02020603050405020304" pitchFamily="18" charset="0"/>
                <a:cs typeface="Times New Roman" panose="02020603050405020304" pitchFamily="18" charset="0"/>
              </a:rPr>
              <a:t>Team_CodeWarriors</a:t>
            </a:r>
            <a:endParaRPr lang="en-US" dirty="0" smtClean="0">
              <a:latin typeface="Times New Roman" panose="02020603050405020304" pitchFamily="18" charset="0"/>
              <a:cs typeface="Times New Roman" panose="02020603050405020304" pitchFamily="18" charset="0"/>
            </a:endParaRPr>
          </a:p>
          <a:p>
            <a:pPr>
              <a:lnSpc>
                <a:spcPct val="90000"/>
              </a:lnSpc>
              <a:spcAft>
                <a:spcPts val="600"/>
              </a:spcAft>
              <a:buClr>
                <a:schemeClr val="accent1"/>
              </a:buCl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buClr>
                <a:schemeClr val="accent1"/>
              </a:buClr>
            </a:pPr>
            <a:r>
              <a:rPr lang="en-US" dirty="0">
                <a:latin typeface="Times New Roman" panose="02020603050405020304" pitchFamily="18" charset="0"/>
                <a:cs typeface="Times New Roman" panose="02020603050405020304" pitchFamily="18" charset="0"/>
              </a:rPr>
              <a:t>Members	</a:t>
            </a:r>
          </a:p>
          <a:p>
            <a:pPr marL="228600" indent="-228600">
              <a:lnSpc>
                <a:spcPct val="90000"/>
              </a:lnSpc>
              <a:spcAft>
                <a:spcPts val="600"/>
              </a:spcAft>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Rizwanul</a:t>
            </a:r>
            <a:r>
              <a:rPr lang="en-US" dirty="0">
                <a:latin typeface="Times New Roman" panose="02020603050405020304" pitchFamily="18" charset="0"/>
                <a:cs typeface="Times New Roman" panose="02020603050405020304" pitchFamily="18" charset="0"/>
              </a:rPr>
              <a:t> Islam</a:t>
            </a:r>
          </a:p>
          <a:p>
            <a:pPr marL="228600" indent="-228600">
              <a:lnSpc>
                <a:spcPct val="90000"/>
              </a:lnSpc>
              <a:spcAft>
                <a:spcPts val="600"/>
              </a:spcAft>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Md Rabiul Islam</a:t>
            </a:r>
          </a:p>
          <a:p>
            <a:pPr marL="228600" indent="-228600">
              <a:lnSpc>
                <a:spcPct val="90000"/>
              </a:lnSpc>
              <a:spcAft>
                <a:spcPts val="600"/>
              </a:spcAft>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Jubayar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Hosan</a:t>
            </a:r>
            <a:endParaRPr lang="en-US" dirty="0">
              <a:latin typeface="Times New Roman" panose="02020603050405020304" pitchFamily="18" charset="0"/>
              <a:cs typeface="Times New Roman" panose="02020603050405020304" pitchFamily="18" charset="0"/>
            </a:endParaRPr>
          </a:p>
        </p:txBody>
      </p:sp>
      <p:grpSp>
        <p:nvGrpSpPr>
          <p:cNvPr id="85" name="Group 84">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6" name="Isosceles Triangle 8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xmlns="" id="{D9C61272-236D-45FC-870E-7E9F9FE49512}"/>
              </a:ext>
            </a:extLst>
          </p:cNvPr>
          <p:cNvPicPr>
            <a:picLocks noChangeAspect="1"/>
          </p:cNvPicPr>
          <p:nvPr/>
        </p:nvPicPr>
        <p:blipFill>
          <a:blip r:embed="rId2"/>
          <a:stretch>
            <a:fillRect/>
          </a:stretch>
        </p:blipFill>
        <p:spPr>
          <a:xfrm>
            <a:off x="5295320" y="2472776"/>
            <a:ext cx="6253212" cy="2982301"/>
          </a:xfrm>
          <a:prstGeom prst="rect">
            <a:avLst/>
          </a:prstGeom>
        </p:spPr>
      </p:pic>
      <p:grpSp>
        <p:nvGrpSpPr>
          <p:cNvPr id="89" name="Group 88">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90" name="Rectangle 89">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3149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4E1A3EC-83D7-4151-B93F-82BBFA31E161}"/>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Methodology (Cont.)</a:t>
            </a:r>
            <a:endParaRPr lang="en-US" sz="3600"/>
          </a:p>
        </p:txBody>
      </p:sp>
      <p:sp>
        <p:nvSpPr>
          <p:cNvPr id="3" name="Content Placeholder 2">
            <a:extLst>
              <a:ext uri="{FF2B5EF4-FFF2-40B4-BE49-F238E27FC236}">
                <a16:creationId xmlns:a16="http://schemas.microsoft.com/office/drawing/2014/main" xmlns="" id="{A35D3310-2CBE-4CD6-9565-03A1B3B046FC}"/>
              </a:ext>
            </a:extLst>
          </p:cNvPr>
          <p:cNvSpPr>
            <a:spLocks noGrp="1"/>
          </p:cNvSpPr>
          <p:nvPr>
            <p:ph idx="1"/>
          </p:nvPr>
        </p:nvSpPr>
        <p:spPr>
          <a:xfrm>
            <a:off x="588433" y="1457471"/>
            <a:ext cx="11015133" cy="4699462"/>
          </a:xfrm>
        </p:spPr>
        <p:txBody>
          <a:bodyPr>
            <a:noAutofit/>
          </a:bodyPr>
          <a:lstStyle/>
          <a:p>
            <a:pPr marL="0" indent="0">
              <a:buNone/>
            </a:pPr>
            <a:r>
              <a:rPr lang="en-US" sz="1400" b="0" i="0" dirty="0" smtClean="0">
                <a:effectLst/>
                <a:latin typeface="Times New Roman" panose="02020603050405020304" pitchFamily="18" charset="0"/>
                <a:cs typeface="Times New Roman" panose="02020603050405020304" pitchFamily="18" charset="0"/>
              </a:rPr>
              <a:t>The following HTM </a:t>
            </a:r>
            <a:r>
              <a:rPr lang="en-US" sz="1400" b="0" i="0" dirty="0" err="1" smtClean="0">
                <a:effectLst/>
                <a:latin typeface="Times New Roman" panose="02020603050405020304" pitchFamily="18" charset="0"/>
                <a:cs typeface="Times New Roman" panose="02020603050405020304" pitchFamily="18" charset="0"/>
              </a:rPr>
              <a:t>Config</a:t>
            </a:r>
            <a:r>
              <a:rPr lang="en-US" sz="1400" b="0" i="0" dirty="0" smtClean="0">
                <a:effectLst/>
                <a:latin typeface="Times New Roman" panose="02020603050405020304" pitchFamily="18" charset="0"/>
                <a:cs typeface="Times New Roman" panose="02020603050405020304" pitchFamily="18" charset="0"/>
              </a:rPr>
              <a:t> was used: Algorithm for Multi-sequence Learning</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01. Get HTM </a:t>
            </a:r>
            <a:r>
              <a:rPr lang="en-US" sz="1400" dirty="0" err="1" smtClean="0">
                <a:latin typeface="Times New Roman" panose="02020603050405020304" pitchFamily="18" charset="0"/>
                <a:cs typeface="Times New Roman" panose="02020603050405020304" pitchFamily="18" charset="0"/>
              </a:rPr>
              <a:t>Config</a:t>
            </a:r>
            <a:r>
              <a:rPr lang="en-US" sz="1400" dirty="0" smtClean="0">
                <a:latin typeface="Times New Roman" panose="02020603050405020304" pitchFamily="18" charset="0"/>
                <a:cs typeface="Times New Roman" panose="02020603050405020304" pitchFamily="18" charset="0"/>
              </a:rPr>
              <a:t> and initialize memory of Connections </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02. Initialize HTM Classifier and Cortex Layer</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03. Initialize </a:t>
            </a:r>
            <a:r>
              <a:rPr lang="en-US" sz="1400" dirty="0" err="1" smtClean="0">
                <a:latin typeface="Times New Roman" panose="02020603050405020304" pitchFamily="18" charset="0"/>
                <a:cs typeface="Times New Roman" panose="02020603050405020304" pitchFamily="18" charset="0"/>
              </a:rPr>
              <a:t>HomeostaticPlasticityController</a:t>
            </a: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04. Initialize memory for Spatial Pooler and Temporal Memory</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05. Add Spatial Pooler memory to Cortex Layer</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	05.01 Compute the SDR of all encoded segment for Multi-sequences using Spatial Pooler</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	05.02 Continue for the maximum number of cycles</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06. Add Temporal Memory to Cortex Layer</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    06.01 Compute the SDR as Compute Cycle and get Active Cells</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	06.02 Learn the Label with Active Cells</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	06.03 Get the input predicted values and update the last predicted value depending upon the similarity</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	06.04 Reset the Temporal Memory</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	06.05 Continue all the above steps for sequences of Multi-sequences for maximum cycles</a:t>
            </a:r>
          </a:p>
          <a:p>
            <a:pPr>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07. Get the trained Cortex Layer and HTM Classifier</a:t>
            </a:r>
            <a:endParaRPr lang="en-US" sz="14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307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8B4B981-D746-44DE-A604-34471E37D50F}"/>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Methodology (Cont.)</a:t>
            </a:r>
            <a:endParaRPr lang="en-US" sz="3600"/>
          </a:p>
        </p:txBody>
      </p:sp>
      <p:sp>
        <p:nvSpPr>
          <p:cNvPr id="3" name="Content Placeholder 2">
            <a:extLst>
              <a:ext uri="{FF2B5EF4-FFF2-40B4-BE49-F238E27FC236}">
                <a16:creationId xmlns:a16="http://schemas.microsoft.com/office/drawing/2014/main" xmlns="" id="{0C6F63E5-E751-4C73-B09F-B1BDBE65CDA5}"/>
              </a:ext>
            </a:extLst>
          </p:cNvPr>
          <p:cNvSpPr>
            <a:spLocks noGrp="1"/>
          </p:cNvSpPr>
          <p:nvPr>
            <p:ph idx="1"/>
          </p:nvPr>
        </p:nvSpPr>
        <p:spPr>
          <a:xfrm>
            <a:off x="643467" y="1782981"/>
            <a:ext cx="10905066" cy="4393982"/>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4</a:t>
            </a:r>
            <a:r>
              <a:rPr lang="en-US" sz="1800" b="0" i="0" dirty="0">
                <a:effectLst/>
                <a:latin typeface="Times New Roman" panose="02020603050405020304" pitchFamily="18" charset="0"/>
                <a:cs typeface="Times New Roman" panose="02020603050405020304" pitchFamily="18" charset="0"/>
              </a:rPr>
              <a:t>. Encode the processed taxi passenger data. We have used 4 </a:t>
            </a:r>
            <a:r>
              <a:rPr lang="en-US" sz="1800" b="0" i="0" dirty="0" err="1">
                <a:effectLst/>
                <a:latin typeface="Times New Roman" panose="02020603050405020304" pitchFamily="18" charset="0"/>
                <a:cs typeface="Times New Roman" panose="02020603050405020304" pitchFamily="18" charset="0"/>
              </a:rPr>
              <a:t>endcoder</a:t>
            </a:r>
            <a:endParaRPr lang="en-US" sz="1800" b="0" i="0" dirty="0">
              <a:effectLst/>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DayEncoder</a:t>
            </a:r>
            <a:endParaRPr lang="en-US" sz="1800" dirty="0">
              <a:latin typeface="Times New Roman" panose="02020603050405020304" pitchFamily="18" charset="0"/>
              <a:cs typeface="Times New Roman" panose="02020603050405020304" pitchFamily="18" charset="0"/>
            </a:endParaRPr>
          </a:p>
          <a:p>
            <a:pPr lvl="1"/>
            <a:r>
              <a:rPr lang="en-US" sz="1800" b="0" i="0" dirty="0" err="1">
                <a:effectLst/>
                <a:latin typeface="Times New Roman" panose="02020603050405020304" pitchFamily="18" charset="0"/>
                <a:cs typeface="Times New Roman" panose="02020603050405020304" pitchFamily="18" charset="0"/>
              </a:rPr>
              <a:t>MonthEncoder</a:t>
            </a:r>
            <a:endParaRPr lang="en-US" sz="1800" b="0" i="0" dirty="0">
              <a:effectLst/>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SegmentEncoder</a:t>
            </a:r>
            <a:endParaRPr lang="en-US" sz="1800" dirty="0">
              <a:latin typeface="Times New Roman" panose="02020603050405020304" pitchFamily="18" charset="0"/>
              <a:cs typeface="Times New Roman" panose="02020603050405020304" pitchFamily="18" charset="0"/>
            </a:endParaRPr>
          </a:p>
          <a:p>
            <a:pPr lvl="1"/>
            <a:r>
              <a:rPr lang="en-US" sz="1800" b="0" i="0" dirty="0" err="1">
                <a:effectLst/>
                <a:latin typeface="Times New Roman" panose="02020603050405020304" pitchFamily="18" charset="0"/>
                <a:cs typeface="Times New Roman" panose="02020603050405020304" pitchFamily="18" charset="0"/>
              </a:rPr>
              <a:t>DayOf</a:t>
            </a:r>
            <a:r>
              <a:rPr lang="en-US" sz="1800" dirty="0" err="1">
                <a:latin typeface="Times New Roman" panose="02020603050405020304" pitchFamily="18" charset="0"/>
                <a:cs typeface="Times New Roman" panose="02020603050405020304" pitchFamily="18" charset="0"/>
              </a:rPr>
              <a:t>WeekEncoder</a:t>
            </a: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5. Read the encoded data with spatial pooler algorithm for newborn cycle and after that with temporal memory</a:t>
            </a:r>
          </a:p>
          <a:p>
            <a:pPr marL="0" indent="0">
              <a:buNone/>
            </a:pPr>
            <a:r>
              <a:rPr lang="en-US" sz="1800" dirty="0">
                <a:latin typeface="Times New Roman" panose="02020603050405020304" pitchFamily="18" charset="0"/>
                <a:cs typeface="Times New Roman" panose="02020603050405020304" pitchFamily="18" charset="0"/>
              </a:rPr>
              <a:t>7</a:t>
            </a:r>
            <a:r>
              <a:rPr lang="en-US" sz="1800" b="0" i="0" dirty="0">
                <a:effectLst/>
                <a:latin typeface="Times New Roman" panose="02020603050405020304" pitchFamily="18" charset="0"/>
                <a:cs typeface="Times New Roman" panose="02020603050405020304" pitchFamily="18" charset="0"/>
              </a:rPr>
              <a:t>. Then learn with </a:t>
            </a:r>
            <a:r>
              <a:rPr lang="en-US" sz="1800" b="0" i="0" dirty="0" err="1">
                <a:effectLst/>
                <a:latin typeface="Times New Roman" panose="02020603050405020304" pitchFamily="18" charset="0"/>
                <a:cs typeface="Times New Roman" panose="02020603050405020304" pitchFamily="18" charset="0"/>
              </a:rPr>
              <a:t>HTMclassifier</a:t>
            </a:r>
            <a:r>
              <a:rPr lang="en-US" sz="1800" b="0" i="0" dirty="0">
                <a:effectLst/>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lyrOut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 layer1.Compute(</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Elements.Value</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learn);</a:t>
            </a:r>
            <a:endParaRPr lang="en-US" sz="18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lvl="1" indent="0">
              <a:buNone/>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cls.Learn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observationLabel</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actCells.ToArray</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i="1" dirty="0">
              <a:latin typeface="Times New Roman" panose="02020603050405020304" pitchFamily="18" charset="0"/>
              <a:ea typeface="SimSun" panose="02010600030101010101" pitchFamily="2" charset="-122"/>
              <a:cs typeface="Times New Roman" panose="02020603050405020304" pitchFamily="18" charset="0"/>
            </a:endParaRPr>
          </a:p>
          <a:p>
            <a:pPr marL="457200" lvl="1"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8. </a:t>
            </a:r>
            <a:r>
              <a:rPr lang="en-US" sz="1800" b="0" i="0" dirty="0">
                <a:effectLst/>
                <a:latin typeface="Times New Roman" panose="02020603050405020304" pitchFamily="18" charset="0"/>
                <a:cs typeface="Times New Roman" panose="02020603050405020304" pitchFamily="18" charset="0"/>
              </a:rPr>
              <a:t>Return the </a:t>
            </a:r>
            <a:r>
              <a:rPr lang="en-US" sz="1800" b="0" i="0" dirty="0" err="1">
                <a:effectLst/>
                <a:latin typeface="Times New Roman" panose="02020603050405020304" pitchFamily="18" charset="0"/>
                <a:cs typeface="Times New Roman" panose="02020603050405020304" pitchFamily="18" charset="0"/>
              </a:rPr>
              <a:t>the</a:t>
            </a:r>
            <a:r>
              <a:rPr lang="en-US" sz="1800" b="0" i="0" dirty="0">
                <a:effectLst/>
                <a:latin typeface="Times New Roman" panose="02020603050405020304" pitchFamily="18" charset="0"/>
                <a:cs typeface="Times New Roman" panose="02020603050405020304" pitchFamily="18" charset="0"/>
              </a:rPr>
              <a:t> learn data with </a:t>
            </a:r>
            <a:r>
              <a:rPr lang="en-US" sz="1800" b="0" i="0" dirty="0" err="1">
                <a:effectLst/>
                <a:latin typeface="Times New Roman" panose="02020603050405020304" pitchFamily="18" charset="0"/>
                <a:cs typeface="Times New Roman" panose="02020603050405020304" pitchFamily="18" charset="0"/>
              </a:rPr>
              <a:t>HTMPredictEngine</a:t>
            </a:r>
            <a:endParaRPr lang="en-US" sz="1800" dirty="0">
              <a:latin typeface="Times New Roman" panose="02020603050405020304" pitchFamily="18" charset="0"/>
              <a:cs typeface="Times New Roman" panose="02020603050405020304" pitchFamily="18" charset="0"/>
            </a:endParaRPr>
          </a:p>
          <a:p>
            <a:pPr marL="0" indent="0">
              <a:buNone/>
            </a:pPr>
            <a:endParaRPr lang="en-US" sz="1400" dirty="0">
              <a:latin typeface="-apple-system"/>
              <a:cs typeface="Times New Roman" panose="02020603050405020304" pitchFamily="18" charset="0"/>
            </a:endParaRPr>
          </a:p>
          <a:p>
            <a:pPr marL="0" indent="0">
              <a:buNone/>
            </a:pPr>
            <a:endParaRPr lang="en-US" sz="1400" dirty="0">
              <a:latin typeface="-apple-system"/>
              <a:cs typeface="Times New Roman" panose="02020603050405020304" pitchFamily="18" charset="0"/>
            </a:endParaRPr>
          </a:p>
          <a:p>
            <a:pPr marL="0" indent="0">
              <a:buNone/>
            </a:pPr>
            <a:r>
              <a:rPr lang="en-US" sz="1400" b="0" i="0" dirty="0">
                <a:effectLst/>
                <a:latin typeface="-apple-system"/>
                <a:cs typeface="Times New Roman" panose="02020603050405020304" pitchFamily="18" charset="0"/>
              </a:rPr>
              <a:t>    </a:t>
            </a:r>
            <a:endParaRPr lang="en-US" sz="1400" b="0" i="0" dirty="0">
              <a:effectLst/>
              <a:latin typeface="Times New Roman" panose="02020603050405020304" pitchFamily="18" charset="0"/>
              <a:cs typeface="Times New Roman" panose="02020603050405020304" pitchFamily="18" charset="0"/>
            </a:endParaRPr>
          </a:p>
          <a:p>
            <a:pPr marL="0" indent="0">
              <a:buNone/>
            </a:pPr>
            <a:endParaRPr lang="en-US" sz="1400" b="0" i="0" dirty="0">
              <a:effectLst/>
              <a:latin typeface="-apple-system"/>
            </a:endParaRPr>
          </a:p>
          <a:p>
            <a:endParaRPr lang="en-US" sz="1400" dirty="0"/>
          </a:p>
        </p:txBody>
      </p:sp>
      <p:sp>
        <p:nvSpPr>
          <p:cNvPr id="41" name="Rectangle 40">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506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2D85F4B-9E4F-45AC-A4FB-982E6AD021EB}"/>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Results</a:t>
            </a:r>
            <a:endParaRPr lang="en-US" sz="3600"/>
          </a:p>
        </p:txBody>
      </p:sp>
      <p:sp>
        <p:nvSpPr>
          <p:cNvPr id="3" name="Content Placeholder 2">
            <a:extLst>
              <a:ext uri="{FF2B5EF4-FFF2-40B4-BE49-F238E27FC236}">
                <a16:creationId xmlns:a16="http://schemas.microsoft.com/office/drawing/2014/main" xmlns="" id="{CF2F0825-DFFA-4C0F-B122-54FFB037AEF8}"/>
              </a:ext>
            </a:extLst>
          </p:cNvPr>
          <p:cNvSpPr>
            <a:spLocks noGrp="1"/>
          </p:cNvSpPr>
          <p:nvPr>
            <p:ph idx="1"/>
          </p:nvPr>
        </p:nvSpPr>
        <p:spPr>
          <a:xfrm>
            <a:off x="643467" y="1782981"/>
            <a:ext cx="10905066" cy="4393982"/>
          </a:xfrm>
        </p:spPr>
        <p:txBody>
          <a:bodyPr>
            <a:normAutofit/>
          </a:bodyPr>
          <a:lstStyle/>
          <a:p>
            <a:pPr marL="0" indent="0">
              <a:buNone/>
            </a:pPr>
            <a:r>
              <a:rPr lang="en-US" sz="2000">
                <a:effectLst/>
                <a:latin typeface="Times New Roman" panose="02020603050405020304" pitchFamily="18" charset="0"/>
                <a:ea typeface="SimSun" panose="02010600030101010101" pitchFamily="2" charset="-122"/>
              </a:rPr>
              <a:t>After Processing the data from </a:t>
            </a:r>
            <a:r>
              <a:rPr lang="en-US" sz="2000" u="sng">
                <a:effectLst/>
                <a:latin typeface="Times New Roman" panose="02020603050405020304" pitchFamily="18" charset="0"/>
                <a:ea typeface="SimSun" panose="02010600030101010101" pitchFamily="2" charset="-122"/>
                <a:hlinkClick r:id="rId2"/>
              </a:rPr>
              <a:t>2021_Green_Processed CSV</a:t>
            </a:r>
            <a:r>
              <a:rPr lang="en-US" sz="2000">
                <a:effectLst/>
                <a:latin typeface="Times New Roman" panose="02020603050405020304" pitchFamily="18" charset="0"/>
                <a:ea typeface="SimSun" panose="02010600030101010101" pitchFamily="2" charset="-122"/>
              </a:rPr>
              <a:t> and creating the sequences from we have found 216 sequences where every date is a sequence, and every date has 24 segments. As working with 216 sequences are very time consuming, so we consider 50 sequences with 50 cycles for learning and predicting the user input. </a:t>
            </a:r>
          </a:p>
          <a:p>
            <a:pPr marL="0" indent="0">
              <a:buNone/>
            </a:pPr>
            <a:endParaRPr lang="en-US" sz="2000" b="0" i="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a:effectLst/>
                <a:latin typeface="Times New Roman" panose="02020603050405020304" pitchFamily="18" charset="0"/>
                <a:ea typeface="SimSun" panose="02010600030101010101" pitchFamily="2" charset="-122"/>
              </a:rPr>
              <a:t>Accuracy results: </a:t>
            </a:r>
          </a:p>
          <a:p>
            <a:pPr marL="0" indent="0">
              <a:buNone/>
            </a:pPr>
            <a:r>
              <a:rPr lang="en-US" sz="2000">
                <a:effectLst/>
                <a:latin typeface="Times New Roman" panose="02020603050405020304" pitchFamily="18" charset="0"/>
                <a:ea typeface="SimSun" panose="02010600030101010101" pitchFamily="2" charset="-122"/>
              </a:rPr>
              <a:t>After learning the sequences, we have tracked the accuracy in a log file. The Output Accuracy Logs for </a:t>
            </a:r>
            <a:r>
              <a:rPr lang="en-US" sz="2000" u="sng">
                <a:effectLst/>
                <a:latin typeface="Times New Roman" panose="02020603050405020304" pitchFamily="18" charset="0"/>
                <a:ea typeface="SimSun" panose="02010600030101010101" pitchFamily="2" charset="-122"/>
                <a:hlinkClick r:id="rId3"/>
              </a:rPr>
              <a:t>maxCycles50</a:t>
            </a:r>
            <a:r>
              <a:rPr lang="en-US" sz="2000">
                <a:effectLst/>
                <a:latin typeface="Times New Roman" panose="02020603050405020304" pitchFamily="18" charset="0"/>
                <a:ea typeface="SimSun" panose="02010600030101010101" pitchFamily="2" charset="-122"/>
              </a:rPr>
              <a:t>. We found maximum of 95% accuracy.</a:t>
            </a:r>
          </a:p>
          <a:p>
            <a:pPr marL="0" indent="0">
              <a:buNone/>
            </a:pPr>
            <a:endParaRPr lang="en-US" sz="2000" b="0" i="0" dirty="0">
              <a:effectLst/>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6457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2D85F4B-9E4F-45AC-A4FB-982E6AD021EB}"/>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Results (Continue)</a:t>
            </a:r>
            <a:endParaRPr lang="en-US" sz="3600"/>
          </a:p>
        </p:txBody>
      </p:sp>
      <p:sp>
        <p:nvSpPr>
          <p:cNvPr id="3" name="Content Placeholder 2">
            <a:extLst>
              <a:ext uri="{FF2B5EF4-FFF2-40B4-BE49-F238E27FC236}">
                <a16:creationId xmlns:a16="http://schemas.microsoft.com/office/drawing/2014/main" xmlns="" id="{CF2F0825-DFFA-4C0F-B122-54FFB037AEF8}"/>
              </a:ext>
            </a:extLst>
          </p:cNvPr>
          <p:cNvSpPr>
            <a:spLocks noGrp="1"/>
          </p:cNvSpPr>
          <p:nvPr>
            <p:ph idx="1"/>
          </p:nvPr>
        </p:nvSpPr>
        <p:spPr>
          <a:xfrm>
            <a:off x="643469" y="1782981"/>
            <a:ext cx="4008384" cy="4393982"/>
          </a:xfrm>
        </p:spPr>
        <p:txBody>
          <a:bodyPr>
            <a:normAutofit/>
          </a:bodyPr>
          <a:lstStyle/>
          <a:p>
            <a:pPr marL="0" indent="0">
              <a:buNone/>
            </a:pPr>
            <a:r>
              <a:rPr lang="en-US" sz="2000" b="1">
                <a:effectLst/>
                <a:latin typeface="Times New Roman" panose="02020603050405020304" pitchFamily="18" charset="0"/>
                <a:ea typeface="SimSun" panose="02010600030101010101" pitchFamily="2" charset="-122"/>
              </a:rPr>
              <a:t>User Inpu</a:t>
            </a:r>
            <a:r>
              <a:rPr lang="en-US" sz="2000" b="1">
                <a:latin typeface="Times New Roman" panose="02020603050405020304" pitchFamily="18" charset="0"/>
                <a:ea typeface="SimSun" panose="02010600030101010101" pitchFamily="2" charset="-122"/>
              </a:rPr>
              <a:t>t Result</a:t>
            </a:r>
          </a:p>
          <a:p>
            <a:pPr marL="0" indent="0">
              <a:buNone/>
            </a:pPr>
            <a:r>
              <a:rPr lang="en-US" sz="2000">
                <a:effectLst/>
                <a:latin typeface="Times New Roman" panose="02020603050405020304" pitchFamily="18" charset="0"/>
                <a:ea typeface="SimSun" panose="02010600030101010101" pitchFamily="2" charset="-122"/>
              </a:rPr>
              <a:t>After giving the user inputs as dd/MM/yyyy hh:mm format, user can see the predicated results. Results provide the best 3 results with similarity.</a:t>
            </a:r>
          </a:p>
          <a:p>
            <a:pPr marL="0" indent="0">
              <a:buNone/>
            </a:pPr>
            <a:r>
              <a:rPr lang="en-US" sz="2000">
                <a:effectLst/>
                <a:latin typeface="Times New Roman" panose="02020603050405020304" pitchFamily="18" charset="0"/>
                <a:ea typeface="SimSun" panose="02010600030101010101" pitchFamily="2" charset="-122"/>
              </a:rPr>
              <a:t>Based on some result, we can see that user has input following dates from table:</a:t>
            </a:r>
          </a:p>
          <a:p>
            <a:pPr marL="0" indent="0">
              <a:buNone/>
            </a:pPr>
            <a:endParaRPr lang="en-US" sz="2000">
              <a:effectLst/>
              <a:latin typeface="Times New Roman" panose="02020603050405020304" pitchFamily="18" charset="0"/>
              <a:ea typeface="SimSun" panose="02010600030101010101" pitchFamily="2" charset="-122"/>
            </a:endParaRPr>
          </a:p>
          <a:p>
            <a:pPr marL="0" indent="0">
              <a:buNone/>
            </a:pPr>
            <a:endParaRPr lang="en-US" sz="2000">
              <a:effectLst/>
              <a:latin typeface="Times New Roman" panose="02020603050405020304" pitchFamily="18" charset="0"/>
              <a:ea typeface="SimSun" panose="02010600030101010101" pitchFamily="2" charset="-122"/>
            </a:endParaRPr>
          </a:p>
          <a:p>
            <a:pPr marL="0" indent="0">
              <a:buNone/>
            </a:pPr>
            <a:endParaRPr lang="en-US" sz="2000" b="0" i="0" dirty="0">
              <a:effectLst/>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28" name="Isosceles Triangle 27">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xmlns="" id="{50F7A153-5993-4229-A473-E51D1BD2FD16}"/>
              </a:ext>
            </a:extLst>
          </p:cNvPr>
          <p:cNvGraphicFramePr>
            <a:graphicFrameLocks noGrp="1"/>
          </p:cNvGraphicFramePr>
          <p:nvPr>
            <p:extLst>
              <p:ext uri="{D42A27DB-BD31-4B8C-83A1-F6EECF244321}">
                <p14:modId xmlns:p14="http://schemas.microsoft.com/office/powerpoint/2010/main" val="757577555"/>
              </p:ext>
            </p:extLst>
          </p:nvPr>
        </p:nvGraphicFramePr>
        <p:xfrm>
          <a:off x="4651853" y="1935309"/>
          <a:ext cx="6896680" cy="3776298"/>
        </p:xfrm>
        <a:graphic>
          <a:graphicData uri="http://schemas.openxmlformats.org/drawingml/2006/table">
            <a:tbl>
              <a:tblPr firstRow="1" firstCol="1" bandRow="1">
                <a:solidFill>
                  <a:schemeClr val="bg1">
                    <a:lumMod val="95000"/>
                  </a:schemeClr>
                </a:solidFill>
                <a:tableStyleId>{5C22544A-7EE6-4342-B048-85BDC9FD1C3A}</a:tableStyleId>
              </a:tblPr>
              <a:tblGrid>
                <a:gridCol w="1967923">
                  <a:extLst>
                    <a:ext uri="{9D8B030D-6E8A-4147-A177-3AD203B41FA5}">
                      <a16:colId xmlns:a16="http://schemas.microsoft.com/office/drawing/2014/main" xmlns="" val="3487505089"/>
                    </a:ext>
                  </a:extLst>
                </a:gridCol>
                <a:gridCol w="1643727">
                  <a:extLst>
                    <a:ext uri="{9D8B030D-6E8A-4147-A177-3AD203B41FA5}">
                      <a16:colId xmlns:a16="http://schemas.microsoft.com/office/drawing/2014/main" xmlns="" val="3960783497"/>
                    </a:ext>
                  </a:extLst>
                </a:gridCol>
                <a:gridCol w="1864543">
                  <a:extLst>
                    <a:ext uri="{9D8B030D-6E8A-4147-A177-3AD203B41FA5}">
                      <a16:colId xmlns:a16="http://schemas.microsoft.com/office/drawing/2014/main" xmlns="" val="389218485"/>
                    </a:ext>
                  </a:extLst>
                </a:gridCol>
                <a:gridCol w="1420487">
                  <a:extLst>
                    <a:ext uri="{9D8B030D-6E8A-4147-A177-3AD203B41FA5}">
                      <a16:colId xmlns:a16="http://schemas.microsoft.com/office/drawing/2014/main" xmlns="" val="2855414258"/>
                    </a:ext>
                  </a:extLst>
                </a:gridCol>
              </a:tblGrid>
              <a:tr h="704698">
                <a:tc>
                  <a:txBody>
                    <a:bodyPr/>
                    <a:lstStyle/>
                    <a:p>
                      <a:pPr algn="ctr"/>
                      <a:r>
                        <a:rPr lang="en-US" sz="1500" b="1" cap="none" spc="0" dirty="0">
                          <a:solidFill>
                            <a:schemeClr val="tx1"/>
                          </a:solidFill>
                          <a:effectLst/>
                        </a:rPr>
                        <a:t>User Date</a:t>
                      </a:r>
                      <a:endParaRPr lang="en-US" sz="1500" b="1" cap="none" spc="0" dirty="0">
                        <a:solidFill>
                          <a:schemeClr val="tx1"/>
                        </a:solidFill>
                        <a:effectLst/>
                        <a:latin typeface="Times New Roman" panose="02020603050405020304" pitchFamily="18" charset="0"/>
                        <a:ea typeface="SimSun" panose="02010600030101010101" pitchFamily="2" charset="-122"/>
                      </a:endParaRPr>
                    </a:p>
                  </a:txBody>
                  <a:tcPr marL="61425" marR="65812" marT="17550" marB="131624"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en-US" sz="1500" b="1" cap="none" spc="0">
                          <a:solidFill>
                            <a:schemeClr val="tx1"/>
                          </a:solidFill>
                          <a:effectLst/>
                        </a:rPr>
                        <a:t>Predicated passengers</a:t>
                      </a:r>
                      <a:endParaRPr lang="en-US" sz="1500" b="1"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en-US" sz="1500" b="1" cap="none" spc="0">
                          <a:solidFill>
                            <a:schemeClr val="tx1"/>
                          </a:solidFill>
                          <a:effectLst/>
                        </a:rPr>
                        <a:t>Similarity</a:t>
                      </a:r>
                      <a:endParaRPr lang="en-US" sz="1500" b="1"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en-US" sz="1500" b="1" cap="none" spc="0">
                          <a:solidFill>
                            <a:schemeClr val="tx1"/>
                          </a:solidFill>
                          <a:effectLst/>
                        </a:rPr>
                        <a:t>Actual passenger</a:t>
                      </a:r>
                      <a:endParaRPr lang="en-US" sz="1500" b="1"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xmlns="" val="694817370"/>
                  </a:ext>
                </a:extLst>
              </a:tr>
              <a:tr h="767900">
                <a:tc>
                  <a:txBody>
                    <a:bodyPr/>
                    <a:lstStyle/>
                    <a:p>
                      <a:pPr algn="ctr"/>
                      <a:r>
                        <a:rPr lang="en-US" sz="1200" b="1" cap="none" spc="0" dirty="0">
                          <a:solidFill>
                            <a:schemeClr val="tx1"/>
                          </a:solidFill>
                          <a:effectLst/>
                        </a:rPr>
                        <a:t>05-01-2022 04:00</a:t>
                      </a:r>
                      <a:endParaRPr lang="en-US" sz="1200" b="1" cap="none" spc="0" dirty="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just"/>
                      <a:r>
                        <a:rPr lang="en-US" sz="1200" cap="none" spc="0">
                          <a:solidFill>
                            <a:schemeClr val="tx1"/>
                          </a:solidFill>
                          <a:effectLst/>
                        </a:rPr>
                        <a:t>20,</a:t>
                      </a:r>
                    </a:p>
                    <a:p>
                      <a:pPr algn="just"/>
                      <a:r>
                        <a:rPr lang="en-US" sz="1200" cap="none" spc="0">
                          <a:solidFill>
                            <a:schemeClr val="tx1"/>
                          </a:solidFill>
                          <a:effectLst/>
                        </a:rPr>
                        <a:t>30, </a:t>
                      </a:r>
                    </a:p>
                    <a:p>
                      <a:pPr algn="just"/>
                      <a:r>
                        <a:rPr lang="en-US" sz="1200" cap="none" spc="0">
                          <a:solidFill>
                            <a:schemeClr val="tx1"/>
                          </a:solidFill>
                          <a:effectLst/>
                        </a:rPr>
                        <a:t>16</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just"/>
                      <a:r>
                        <a:rPr lang="en-US" sz="1200" cap="none" spc="0" dirty="0">
                          <a:solidFill>
                            <a:schemeClr val="tx1"/>
                          </a:solidFill>
                          <a:effectLst/>
                        </a:rPr>
                        <a:t>57.14%, </a:t>
                      </a:r>
                      <a:endParaRPr lang="en-US" sz="1200" cap="none" spc="0" dirty="0" smtClean="0">
                        <a:solidFill>
                          <a:schemeClr val="tx1"/>
                        </a:solidFill>
                        <a:effectLst/>
                      </a:endParaRPr>
                    </a:p>
                    <a:p>
                      <a:pPr algn="just"/>
                      <a:r>
                        <a:rPr lang="en-US" sz="1200" cap="none" spc="0" dirty="0" smtClean="0">
                          <a:solidFill>
                            <a:schemeClr val="tx1"/>
                          </a:solidFill>
                          <a:effectLst/>
                        </a:rPr>
                        <a:t>57.14</a:t>
                      </a:r>
                      <a:r>
                        <a:rPr lang="en-US" sz="1200" cap="none" spc="0" dirty="0">
                          <a:solidFill>
                            <a:schemeClr val="tx1"/>
                          </a:solidFill>
                          <a:effectLst/>
                        </a:rPr>
                        <a:t>%, </a:t>
                      </a:r>
                      <a:endParaRPr lang="en-US" sz="1200" cap="none" spc="0" dirty="0" smtClean="0">
                        <a:solidFill>
                          <a:schemeClr val="tx1"/>
                        </a:solidFill>
                        <a:effectLst/>
                      </a:endParaRPr>
                    </a:p>
                    <a:p>
                      <a:pPr algn="just"/>
                      <a:r>
                        <a:rPr lang="en-US" sz="1200" cap="none" spc="0" dirty="0" smtClean="0">
                          <a:solidFill>
                            <a:schemeClr val="tx1"/>
                          </a:solidFill>
                          <a:effectLst/>
                        </a:rPr>
                        <a:t>57.14</a:t>
                      </a:r>
                      <a:r>
                        <a:rPr lang="en-US" sz="1200" cap="none" spc="0" dirty="0">
                          <a:solidFill>
                            <a:schemeClr val="tx1"/>
                          </a:solidFill>
                          <a:effectLst/>
                        </a:rPr>
                        <a:t>%</a:t>
                      </a:r>
                      <a:endParaRPr lang="en-US" sz="1200" cap="none" spc="0" dirty="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just"/>
                      <a:r>
                        <a:rPr lang="en-US" sz="1200" cap="none" spc="0">
                          <a:solidFill>
                            <a:schemeClr val="tx1"/>
                          </a:solidFill>
                          <a:effectLst/>
                        </a:rPr>
                        <a:t>23, </a:t>
                      </a:r>
                    </a:p>
                    <a:p>
                      <a:pPr algn="just"/>
                      <a:r>
                        <a:rPr lang="en-US" sz="1200" cap="none" spc="0">
                          <a:solidFill>
                            <a:schemeClr val="tx1"/>
                          </a:solidFill>
                          <a:effectLst/>
                        </a:rPr>
                        <a:t>30,</a:t>
                      </a:r>
                    </a:p>
                    <a:p>
                      <a:pPr algn="just"/>
                      <a:r>
                        <a:rPr lang="en-US" sz="1200" cap="none" spc="0">
                          <a:solidFill>
                            <a:schemeClr val="tx1"/>
                          </a:solidFill>
                          <a:effectLst/>
                        </a:rPr>
                        <a:t>13</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xmlns="" val="2919273565"/>
                  </a:ext>
                </a:extLst>
              </a:tr>
              <a:tr h="767900">
                <a:tc>
                  <a:txBody>
                    <a:bodyPr/>
                    <a:lstStyle/>
                    <a:p>
                      <a:pPr algn="ctr"/>
                      <a:r>
                        <a:rPr lang="en-US" sz="1200" b="1" cap="none" spc="0">
                          <a:solidFill>
                            <a:schemeClr val="tx1"/>
                          </a:solidFill>
                          <a:effectLst/>
                        </a:rPr>
                        <a:t>26-02-2022 01:00</a:t>
                      </a:r>
                    </a:p>
                    <a:p>
                      <a:pPr algn="ctr"/>
                      <a:r>
                        <a:rPr lang="en-US" sz="1200" b="1" cap="none" spc="0">
                          <a:solidFill>
                            <a:schemeClr val="tx1"/>
                          </a:solidFill>
                          <a:effectLst/>
                        </a:rPr>
                        <a:t> </a:t>
                      </a:r>
                    </a:p>
                    <a:p>
                      <a:pPr algn="ct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a:r>
                        <a:rPr lang="en-US" sz="1200" cap="none" spc="0" dirty="0">
                          <a:solidFill>
                            <a:schemeClr val="tx1"/>
                          </a:solidFill>
                          <a:effectLst/>
                        </a:rPr>
                        <a:t>2, </a:t>
                      </a:r>
                    </a:p>
                    <a:p>
                      <a:pPr algn="just"/>
                      <a:r>
                        <a:rPr lang="en-US" sz="1200" cap="none" spc="0" dirty="0">
                          <a:solidFill>
                            <a:schemeClr val="tx1"/>
                          </a:solidFill>
                          <a:effectLst/>
                        </a:rPr>
                        <a:t>65, </a:t>
                      </a:r>
                    </a:p>
                    <a:p>
                      <a:pPr algn="just"/>
                      <a:r>
                        <a:rPr lang="en-US" sz="1200" cap="none" spc="0" dirty="0">
                          <a:solidFill>
                            <a:schemeClr val="tx1"/>
                          </a:solidFill>
                          <a:effectLst/>
                        </a:rPr>
                        <a:t>145</a:t>
                      </a:r>
                      <a:endParaRPr lang="en-US" sz="1200" cap="none" spc="0" dirty="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a:r>
                        <a:rPr lang="en-US" sz="1200" cap="none" spc="0">
                          <a:solidFill>
                            <a:schemeClr val="tx1"/>
                          </a:solidFill>
                          <a:effectLst/>
                        </a:rPr>
                        <a:t>50%, </a:t>
                      </a:r>
                    </a:p>
                    <a:p>
                      <a:pPr algn="just"/>
                      <a:r>
                        <a:rPr lang="en-US" sz="1200" cap="none" spc="0">
                          <a:solidFill>
                            <a:schemeClr val="tx1"/>
                          </a:solidFill>
                          <a:effectLst/>
                        </a:rPr>
                        <a:t>50%,</a:t>
                      </a:r>
                    </a:p>
                    <a:p>
                      <a:pPr algn="just"/>
                      <a:r>
                        <a:rPr lang="en-US" sz="1200" cap="none" spc="0">
                          <a:solidFill>
                            <a:schemeClr val="tx1"/>
                          </a:solidFill>
                          <a:effectLst/>
                        </a:rPr>
                        <a:t>50%</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a:r>
                        <a:rPr lang="en-US" sz="1200" cap="none" spc="0">
                          <a:solidFill>
                            <a:schemeClr val="tx1"/>
                          </a:solidFill>
                          <a:effectLst/>
                        </a:rPr>
                        <a:t>70, </a:t>
                      </a:r>
                    </a:p>
                    <a:p>
                      <a:pPr algn="just"/>
                      <a:r>
                        <a:rPr lang="en-US" sz="1200" cap="none" spc="0">
                          <a:solidFill>
                            <a:schemeClr val="tx1"/>
                          </a:solidFill>
                          <a:effectLst/>
                        </a:rPr>
                        <a:t>190,</a:t>
                      </a:r>
                    </a:p>
                    <a:p>
                      <a:pPr algn="just"/>
                      <a:r>
                        <a:rPr lang="en-US" sz="1200" cap="none" spc="0">
                          <a:solidFill>
                            <a:schemeClr val="tx1"/>
                          </a:solidFill>
                          <a:effectLst/>
                        </a:rPr>
                        <a:t> 6</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001929056"/>
                  </a:ext>
                </a:extLst>
              </a:tr>
              <a:tr h="767900">
                <a:tc>
                  <a:txBody>
                    <a:bodyPr/>
                    <a:lstStyle/>
                    <a:p>
                      <a:pPr algn="ctr"/>
                      <a:r>
                        <a:rPr lang="en-US" sz="1200" b="1" cap="none" spc="0">
                          <a:solidFill>
                            <a:schemeClr val="tx1"/>
                          </a:solidFill>
                          <a:effectLst/>
                        </a:rPr>
                        <a:t>21-01-2022 03:00</a:t>
                      </a:r>
                    </a:p>
                    <a:p>
                      <a:pPr algn="ctr"/>
                      <a:r>
                        <a:rPr lang="en-US" sz="1200" b="1" cap="none" spc="0">
                          <a:solidFill>
                            <a:schemeClr val="tx1"/>
                          </a:solidFill>
                          <a:effectLst/>
                        </a:rPr>
                        <a:t> </a:t>
                      </a:r>
                    </a:p>
                    <a:p>
                      <a:pPr algn="ct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just"/>
                      <a:r>
                        <a:rPr lang="en-US" sz="1200" cap="none" spc="0">
                          <a:solidFill>
                            <a:schemeClr val="tx1"/>
                          </a:solidFill>
                          <a:effectLst/>
                        </a:rPr>
                        <a:t>2, </a:t>
                      </a:r>
                    </a:p>
                    <a:p>
                      <a:pPr algn="just"/>
                      <a:r>
                        <a:rPr lang="en-US" sz="1200" cap="none" spc="0">
                          <a:solidFill>
                            <a:schemeClr val="tx1"/>
                          </a:solidFill>
                          <a:effectLst/>
                        </a:rPr>
                        <a:t>7,</a:t>
                      </a:r>
                    </a:p>
                    <a:p>
                      <a:pPr algn="just"/>
                      <a:r>
                        <a:rPr lang="en-US" sz="1200" cap="none" spc="0">
                          <a:solidFill>
                            <a:schemeClr val="tx1"/>
                          </a:solidFill>
                          <a:effectLst/>
                        </a:rPr>
                        <a:t>65</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just"/>
                      <a:r>
                        <a:rPr lang="en-US" sz="1200" cap="none" spc="0">
                          <a:solidFill>
                            <a:schemeClr val="tx1"/>
                          </a:solidFill>
                          <a:effectLst/>
                        </a:rPr>
                        <a:t>75%, </a:t>
                      </a:r>
                    </a:p>
                    <a:p>
                      <a:pPr algn="just"/>
                      <a:r>
                        <a:rPr lang="en-US" sz="1200" cap="none" spc="0">
                          <a:solidFill>
                            <a:schemeClr val="tx1"/>
                          </a:solidFill>
                          <a:effectLst/>
                        </a:rPr>
                        <a:t>60%, </a:t>
                      </a:r>
                    </a:p>
                    <a:p>
                      <a:pPr algn="just"/>
                      <a:r>
                        <a:rPr lang="en-US" sz="1200" cap="none" spc="0">
                          <a:solidFill>
                            <a:schemeClr val="tx1"/>
                          </a:solidFill>
                          <a:effectLst/>
                        </a:rPr>
                        <a:t>33.33%</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just"/>
                      <a:r>
                        <a:rPr lang="en-US" sz="1200" cap="none" spc="0">
                          <a:solidFill>
                            <a:schemeClr val="tx1"/>
                          </a:solidFill>
                          <a:effectLst/>
                        </a:rPr>
                        <a:t>5, </a:t>
                      </a:r>
                    </a:p>
                    <a:p>
                      <a:pPr algn="just"/>
                      <a:r>
                        <a:rPr lang="en-US" sz="1200" cap="none" spc="0">
                          <a:solidFill>
                            <a:schemeClr val="tx1"/>
                          </a:solidFill>
                          <a:effectLst/>
                        </a:rPr>
                        <a:t>12, </a:t>
                      </a:r>
                    </a:p>
                    <a:p>
                      <a:pPr algn="just"/>
                      <a:r>
                        <a:rPr lang="en-US" sz="1200" cap="none" spc="0">
                          <a:solidFill>
                            <a:schemeClr val="tx1"/>
                          </a:solidFill>
                          <a:effectLst/>
                        </a:rPr>
                        <a:t>75</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xmlns="" val="2018146756"/>
                  </a:ext>
                </a:extLst>
              </a:tr>
              <a:tr h="767900">
                <a:tc>
                  <a:txBody>
                    <a:bodyPr/>
                    <a:lstStyle/>
                    <a:p>
                      <a:pPr algn="ctr"/>
                      <a:r>
                        <a:rPr lang="en-US" sz="1200" b="1" cap="none" spc="0">
                          <a:solidFill>
                            <a:schemeClr val="tx1"/>
                          </a:solidFill>
                          <a:effectLst/>
                        </a:rPr>
                        <a:t>21-02-2022 06:00</a:t>
                      </a:r>
                    </a:p>
                    <a:p>
                      <a:pPr algn="ct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a:r>
                        <a:rPr lang="en-US" sz="1200" cap="none" spc="0">
                          <a:solidFill>
                            <a:schemeClr val="tx1"/>
                          </a:solidFill>
                          <a:effectLst/>
                        </a:rPr>
                        <a:t>29,</a:t>
                      </a:r>
                    </a:p>
                    <a:p>
                      <a:pPr algn="just"/>
                      <a:r>
                        <a:rPr lang="en-US" sz="1200" cap="none" spc="0">
                          <a:solidFill>
                            <a:schemeClr val="tx1"/>
                          </a:solidFill>
                          <a:effectLst/>
                        </a:rPr>
                        <a:t>112, </a:t>
                      </a:r>
                    </a:p>
                    <a:p>
                      <a:pPr algn="just"/>
                      <a:r>
                        <a:rPr lang="en-US" sz="1200" cap="none" spc="0">
                          <a:solidFill>
                            <a:schemeClr val="tx1"/>
                          </a:solidFill>
                          <a:effectLst/>
                        </a:rPr>
                        <a:t>128</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a:r>
                        <a:rPr lang="en-US" sz="1200" cap="none" spc="0">
                          <a:solidFill>
                            <a:schemeClr val="tx1"/>
                          </a:solidFill>
                          <a:effectLst/>
                        </a:rPr>
                        <a:t>50%, </a:t>
                      </a:r>
                    </a:p>
                    <a:p>
                      <a:pPr algn="just"/>
                      <a:r>
                        <a:rPr lang="en-US" sz="1200" cap="none" spc="0">
                          <a:solidFill>
                            <a:schemeClr val="tx1"/>
                          </a:solidFill>
                          <a:effectLst/>
                        </a:rPr>
                        <a:t>50%, </a:t>
                      </a:r>
                    </a:p>
                    <a:p>
                      <a:pPr algn="just"/>
                      <a:r>
                        <a:rPr lang="en-US" sz="1200" cap="none" spc="0">
                          <a:solidFill>
                            <a:schemeClr val="tx1"/>
                          </a:solidFill>
                          <a:effectLst/>
                        </a:rPr>
                        <a:t>50%</a:t>
                      </a:r>
                      <a:endParaRPr lang="en-US" sz="1200" cap="none" spc="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just"/>
                      <a:r>
                        <a:rPr lang="en-US" sz="1200" cap="none" spc="0" dirty="0">
                          <a:solidFill>
                            <a:schemeClr val="tx1"/>
                          </a:solidFill>
                          <a:effectLst/>
                        </a:rPr>
                        <a:t>32,</a:t>
                      </a:r>
                    </a:p>
                    <a:p>
                      <a:pPr algn="just"/>
                      <a:r>
                        <a:rPr lang="en-US" sz="1200" cap="none" spc="0" dirty="0">
                          <a:solidFill>
                            <a:schemeClr val="tx1"/>
                          </a:solidFill>
                          <a:effectLst/>
                        </a:rPr>
                        <a:t>120, </a:t>
                      </a:r>
                    </a:p>
                    <a:p>
                      <a:pPr algn="just"/>
                      <a:r>
                        <a:rPr lang="en-US" sz="1200" cap="none" spc="0" dirty="0">
                          <a:solidFill>
                            <a:schemeClr val="tx1"/>
                          </a:solidFill>
                          <a:effectLst/>
                        </a:rPr>
                        <a:t>150</a:t>
                      </a:r>
                      <a:endParaRPr lang="en-US" sz="1200" cap="none" spc="0" dirty="0">
                        <a:solidFill>
                          <a:schemeClr val="tx1"/>
                        </a:solidFill>
                        <a:effectLst/>
                        <a:latin typeface="Times New Roman" panose="02020603050405020304" pitchFamily="18" charset="0"/>
                        <a:ea typeface="SimSun" panose="02010600030101010101" pitchFamily="2" charset="-122"/>
                      </a:endParaRPr>
                    </a:p>
                  </a:txBody>
                  <a:tcPr marL="61425" marR="65812" marT="17550" marB="131624">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002460577"/>
                  </a:ext>
                </a:extLst>
              </a:tr>
            </a:tbl>
          </a:graphicData>
        </a:graphic>
      </p:graphicFrame>
    </p:spTree>
    <p:extLst>
      <p:ext uri="{BB962C8B-B14F-4D97-AF65-F5344CB8AC3E}">
        <p14:creationId xmlns:p14="http://schemas.microsoft.com/office/powerpoint/2010/main" val="143973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1973B4C-20E1-4A48-B99C-35D12486C332}"/>
              </a:ext>
            </a:extLst>
          </p:cNvPr>
          <p:cNvSpPr>
            <a:spLocks noGrp="1"/>
          </p:cNvSpPr>
          <p:nvPr>
            <p:ph type="title"/>
          </p:nvPr>
        </p:nvSpPr>
        <p:spPr>
          <a:xfrm>
            <a:off x="643467" y="321734"/>
            <a:ext cx="10905066" cy="1135737"/>
          </a:xfrm>
        </p:spPr>
        <p:txBody>
          <a:bodyPr>
            <a:normAutofit/>
          </a:bodyPr>
          <a:lstStyle/>
          <a:p>
            <a:r>
              <a:rPr lang="en-US" sz="3600">
                <a:latin typeface="Times New Roman" panose="02020603050405020304" pitchFamily="18" charset="0"/>
                <a:cs typeface="Times New Roman" panose="02020603050405020304" pitchFamily="18" charset="0"/>
              </a:rPr>
              <a:t>Project Goal Analysis</a:t>
            </a:r>
          </a:p>
        </p:txBody>
      </p:sp>
      <p:sp>
        <p:nvSpPr>
          <p:cNvPr id="3" name="Content Placeholder 2">
            <a:extLst>
              <a:ext uri="{FF2B5EF4-FFF2-40B4-BE49-F238E27FC236}">
                <a16:creationId xmlns:a16="http://schemas.microsoft.com/office/drawing/2014/main" xmlns="" id="{5A027F71-3459-4BF5-98D5-306476E194F3}"/>
              </a:ext>
            </a:extLst>
          </p:cNvPr>
          <p:cNvSpPr>
            <a:spLocks noGrp="1"/>
          </p:cNvSpPr>
          <p:nvPr>
            <p:ph idx="1"/>
          </p:nvPr>
        </p:nvSpPr>
        <p:spPr>
          <a:xfrm>
            <a:off x="643467" y="1782981"/>
            <a:ext cx="10905066" cy="4393982"/>
          </a:xfrm>
        </p:spPr>
        <p:txBody>
          <a:bodyPr>
            <a:normAutofit/>
          </a:bodyPr>
          <a:lstStyle/>
          <a:p>
            <a:r>
              <a:rPr lang="en-US" sz="2000" dirty="0">
                <a:effectLst/>
                <a:latin typeface="Times New Roman" panose="02020603050405020304" pitchFamily="18" charset="0"/>
                <a:ea typeface="SimSun" panose="02010600030101010101" pitchFamily="2" charset="-122"/>
              </a:rPr>
              <a:t>We used HTM sequence memory, a newly created neural network model, to solve real-time sequence learning issues with time-varying input streams in this research. </a:t>
            </a:r>
          </a:p>
          <a:p>
            <a:r>
              <a:rPr lang="en-US" sz="2000" dirty="0">
                <a:effectLst/>
                <a:latin typeface="Times New Roman" panose="02020603050405020304" pitchFamily="18" charset="0"/>
                <a:ea typeface="SimSun" panose="02010600030101010101" pitchFamily="2" charset="-122"/>
              </a:rPr>
              <a:t>The sequence memory concept is based on cortical pyramidal neurons’ computational principles. On real-world datasets, we discussed model performance. </a:t>
            </a:r>
          </a:p>
          <a:p>
            <a:r>
              <a:rPr lang="en-US" sz="2000" dirty="0">
                <a:effectLst/>
                <a:latin typeface="Times New Roman" panose="02020603050405020304" pitchFamily="18" charset="0"/>
                <a:ea typeface="SimSun" panose="02010600030101010101" pitchFamily="2" charset="-122"/>
              </a:rPr>
              <a:t>The model meets a set of requirements for online sequence learning from input streams with constantly changing statistics, an issue that the cortex must deal with in natural settings. </a:t>
            </a:r>
          </a:p>
          <a:p>
            <a:r>
              <a:rPr lang="en-US" sz="2000" dirty="0">
                <a:effectLst/>
                <a:latin typeface="Times New Roman" panose="02020603050405020304" pitchFamily="18" charset="0"/>
                <a:ea typeface="SimSun" panose="02010600030101010101" pitchFamily="2" charset="-122"/>
              </a:rPr>
              <a:t>These characteristics determine an algorithm’s overall flexibility and its ability to be employed automatically. Even though HTM is still in its infancy compared to other classic neural network models, it satisfies these features and shows promise on real-time sequence learning issues. </a:t>
            </a:r>
          </a:p>
          <a:p>
            <a:r>
              <a:rPr lang="en-US" sz="2000" dirty="0">
                <a:effectLst/>
                <a:latin typeface="Times New Roman" panose="02020603050405020304" pitchFamily="18" charset="0"/>
                <a:ea typeface="SimSun" panose="02010600030101010101" pitchFamily="2" charset="-122"/>
              </a:rPr>
              <a:t>In the experiments, HTM gives better performance for single element sequences but for sequences that are constituted of multiple elements HTM gives a comparable performance which provides an insight that still there is scope for improvement in that direction.</a:t>
            </a:r>
            <a:endParaRPr lang="en-US" sz="2000" dirty="0"/>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6754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xmlns="" id="{FA366754-A2F4-475B-8217-AB06F5F15F3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xmlns="" id="{322BF2F0-5264-48F8-8780-73D64DE848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xmlns="" id="{7DC5FF32-A8FD-4F1B-B8D3-3D226716C0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39A9DCD3-F794-4C45-8A7D-CD57CBEEE29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i="0" kern="1200" spc="-50" dirty="0">
                <a:solidFill>
                  <a:schemeClr val="tx1"/>
                </a:solidFill>
                <a:effectLst/>
                <a:latin typeface="Times New Roman" panose="02020603050405020304" pitchFamily="18" charset="0"/>
                <a:ea typeface="+mj-ea"/>
                <a:cs typeface="Times New Roman" panose="02020603050405020304" pitchFamily="18" charset="0"/>
              </a:rPr>
              <a:t>Conclusion</a:t>
            </a:r>
          </a:p>
        </p:txBody>
      </p:sp>
      <p:sp>
        <p:nvSpPr>
          <p:cNvPr id="11" name="TextBox 10">
            <a:extLst>
              <a:ext uri="{FF2B5EF4-FFF2-40B4-BE49-F238E27FC236}">
                <a16:creationId xmlns:a16="http://schemas.microsoft.com/office/drawing/2014/main" xmlns="" id="{DDD74846-8F17-4EA5-8075-F973AB50D309}"/>
              </a:ext>
            </a:extLst>
          </p:cNvPr>
          <p:cNvSpPr txBox="1"/>
          <p:nvPr/>
        </p:nvSpPr>
        <p:spPr>
          <a:xfrm>
            <a:off x="489098" y="1935308"/>
            <a:ext cx="8657560" cy="2308324"/>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rPr>
              <a:t>Our experiment results show that the HTM algorithm has great potential but still, it is in the infancy stage. These experiments can further be extended for including HTM network state saving checkpoint mechanism, WinForms application for the experiments, Multiple sequence mapper for getting possible class prediction within API, SP+TM state visualization, high order sequence predictions. Advance comparison experiments can be implemented which can compare HTM to others on different kinds of datasets both artificial and real, comparing computing resources, training error, training loss, testing loss, classification/prediction accuracy which can give insights on the limitation of HTM.</a:t>
            </a:r>
            <a:endParaRPr lang="en-US" dirty="0"/>
          </a:p>
        </p:txBody>
      </p:sp>
    </p:spTree>
    <p:extLst>
      <p:ext uri="{BB962C8B-B14F-4D97-AF65-F5344CB8AC3E}">
        <p14:creationId xmlns:p14="http://schemas.microsoft.com/office/powerpoint/2010/main" val="4954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6F4C52F-737B-4C62-A739-5FEAAD4FB70C}"/>
              </a:ext>
            </a:extLst>
          </p:cNvPr>
          <p:cNvSpPr>
            <a:spLocks noGrp="1"/>
          </p:cNvSpPr>
          <p:nvPr>
            <p:ph type="title"/>
          </p:nvPr>
        </p:nvSpPr>
        <p:spPr>
          <a:xfrm>
            <a:off x="643467" y="321734"/>
            <a:ext cx="10905066" cy="1135737"/>
          </a:xfrm>
        </p:spPr>
        <p:txBody>
          <a:bodyPr>
            <a:normAutofit/>
          </a:bodyPr>
          <a:lstStyle/>
          <a:p>
            <a:r>
              <a:rPr lang="en-US" sz="360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A0EBC5CF-F850-4B76-B935-BB18F19EC168}"/>
              </a:ext>
            </a:extLst>
          </p:cNvPr>
          <p:cNvSpPr>
            <a:spLocks noGrp="1"/>
          </p:cNvSpPr>
          <p:nvPr>
            <p:ph idx="1"/>
          </p:nvPr>
        </p:nvSpPr>
        <p:spPr>
          <a:xfrm>
            <a:off x="643467" y="1782981"/>
            <a:ext cx="10905066" cy="4393982"/>
          </a:xfrm>
        </p:spPr>
        <p:txBody>
          <a:bodyPr>
            <a:normAutofit/>
          </a:bodyPr>
          <a:lstStyle/>
          <a:p>
            <a:pPr marL="0" indent="0">
              <a:buNone/>
            </a:pPr>
            <a:r>
              <a:rPr lang="en-US" sz="2000" b="0" i="0">
                <a:effectLst/>
                <a:latin typeface="-apple-system"/>
              </a:rPr>
              <a:t>[1] Continuous online sequence learning with an unsupervised neural network model. Author: Yuwei Cui, Subutai Ahmad, Jeff Hawkins| Numenta Inc.</a:t>
            </a:r>
          </a:p>
          <a:p>
            <a:pPr marL="0" indent="0">
              <a:buNone/>
            </a:pPr>
            <a:r>
              <a:rPr lang="en-US" sz="2000" b="0" i="0">
                <a:effectLst/>
                <a:latin typeface="-apple-system"/>
              </a:rPr>
              <a:t>[2] On the performance of HTM predicions of Medical Streams in real time. Author: Noha O. El-Ganainy, Ilangkp Balasingham, Per Steinar Halvorsen, Leiv Arne Rosseland.</a:t>
            </a:r>
          </a:p>
          <a:p>
            <a:pPr marL="0" indent="0">
              <a:buNone/>
            </a:pPr>
            <a:r>
              <a:rPr lang="en-US" sz="2000" b="0" i="0">
                <a:effectLst/>
                <a:latin typeface="-apple-system"/>
              </a:rPr>
              <a:t>[3] Sequence memory for prediction, inference and behaviour Author: Jeff Hawkins, Dileep George, Jamie Niemasik | Numenta Inc.</a:t>
            </a:r>
          </a:p>
          <a:p>
            <a:pPr marL="0" indent="0">
              <a:buNone/>
            </a:pPr>
            <a:r>
              <a:rPr lang="en-US" sz="2000" b="0" i="0">
                <a:effectLst/>
                <a:latin typeface="-apple-system"/>
              </a:rPr>
              <a:t>[4] An integrated hierarchical temporal memory network for real-time continuous multi interval prediction of data streams Author: Jianhua Diao, Hyunsyug Kang.</a:t>
            </a:r>
          </a:p>
          <a:p>
            <a:pPr marL="0" indent="0">
              <a:buNone/>
            </a:pPr>
            <a:r>
              <a:rPr lang="en-US" sz="2000" b="0" i="0">
                <a:effectLst/>
                <a:latin typeface="-apple-system"/>
              </a:rPr>
              <a:t>[5] Stock Price Prediction Based on Morphological Similarity Clustering and Hierarchical Temporal Memory Author: XINGQI WANG, KAI YANG, TAILIAN LIU</a:t>
            </a:r>
          </a:p>
          <a:p>
            <a:pPr marL="0" indent="0">
              <a:buNone/>
            </a:pPr>
            <a:r>
              <a:rPr lang="en-US" sz="2000" b="0" i="0">
                <a:effectLst/>
                <a:latin typeface="-apple-system"/>
              </a:rPr>
              <a:t>Similar Thesis used as References: [6] Real-time Traffic Flow Prediction using Augmented Reality Author: Minxuan Zhang</a:t>
            </a:r>
          </a:p>
          <a:p>
            <a:endParaRPr lang="en-US" sz="2000"/>
          </a:p>
        </p:txBody>
      </p:sp>
      <p:sp>
        <p:nvSpPr>
          <p:cNvPr id="19" name="Rectangle 18">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754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0">
            <a:extLst>
              <a:ext uri="{FF2B5EF4-FFF2-40B4-BE49-F238E27FC236}">
                <a16:creationId xmlns:a16="http://schemas.microsoft.com/office/drawing/2014/main" xmlns="" id="{FA366754-A2F4-475B-8217-AB06F5F15F3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38" name="Rectangle 31">
              <a:extLst>
                <a:ext uri="{FF2B5EF4-FFF2-40B4-BE49-F238E27FC236}">
                  <a16:creationId xmlns:a16="http://schemas.microsoft.com/office/drawing/2014/main" xmlns="" id="{322BF2F0-5264-48F8-8780-73D64DE848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xmlns="" id="{7DC5FF32-A8FD-4F1B-B8D3-3D226716C0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36" name="Isosceles Triangle 3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xmlns="" id="{17E8EA52-6017-4092-9259-E6F75ECA3B14}"/>
              </a:ext>
            </a:extLst>
          </p:cNvPr>
          <p:cNvSpPr txBox="1"/>
          <p:nvPr/>
        </p:nvSpPr>
        <p:spPr>
          <a:xfrm>
            <a:off x="795868" y="2484115"/>
            <a:ext cx="10905066" cy="1135737"/>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9600" b="1" i="0" kern="1200" spc="-50" dirty="0">
                <a:solidFill>
                  <a:schemeClr val="tx1"/>
                </a:solidFill>
                <a:effectLst/>
                <a:latin typeface="Times New Roman" panose="02020603050405020304" pitchFamily="18" charset="0"/>
                <a:ea typeface="+mj-ea"/>
                <a:cs typeface="Times New Roman" panose="02020603050405020304" pitchFamily="18" charset="0"/>
              </a:rPr>
              <a:t>Q &amp; A</a:t>
            </a:r>
          </a:p>
        </p:txBody>
      </p:sp>
    </p:spTree>
    <p:extLst>
      <p:ext uri="{BB962C8B-B14F-4D97-AF65-F5344CB8AC3E}">
        <p14:creationId xmlns:p14="http://schemas.microsoft.com/office/powerpoint/2010/main" val="304372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xmlns=""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xmlns=""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xmlns=""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A28E911-5962-48E0-BCD0-A4A150CCD82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500" kern="1200">
                <a:solidFill>
                  <a:schemeClr val="tx1"/>
                </a:solidFill>
                <a:latin typeface="+mj-lt"/>
                <a:ea typeface="+mj-ea"/>
                <a:cs typeface="+mj-cs"/>
              </a:rPr>
              <a:t>Project Title: Investigate label prediction from the time-series sequence </a:t>
            </a:r>
            <a:br>
              <a:rPr lang="en-US" sz="4500" kern="1200">
                <a:solidFill>
                  <a:schemeClr val="tx1"/>
                </a:solidFill>
                <a:latin typeface="+mj-lt"/>
                <a:ea typeface="+mj-ea"/>
                <a:cs typeface="+mj-cs"/>
              </a:rPr>
            </a:br>
            <a:endParaRPr lang="en-US" sz="4500" kern="1200">
              <a:solidFill>
                <a:schemeClr val="tx1"/>
              </a:solidFill>
              <a:latin typeface="+mj-lt"/>
              <a:ea typeface="+mj-ea"/>
              <a:cs typeface="+mj-cs"/>
            </a:endParaRPr>
          </a:p>
        </p:txBody>
      </p:sp>
      <p:sp>
        <p:nvSpPr>
          <p:cNvPr id="46" name="Rectangle 45">
            <a:extLst>
              <a:ext uri="{FF2B5EF4-FFF2-40B4-BE49-F238E27FC236}">
                <a16:creationId xmlns:a16="http://schemas.microsoft.com/office/drawing/2014/main" xmlns=""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69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xmlns="" id="{41F00068-9C3C-4471-8A5B-5BC0686130E8}"/>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kern="1200" spc="-50">
                <a:solidFill>
                  <a:schemeClr val="tx1"/>
                </a:solidFill>
                <a:effectLst/>
                <a:latin typeface="+mj-lt"/>
                <a:ea typeface="+mj-ea"/>
                <a:cs typeface="+mj-cs"/>
              </a:rPr>
              <a:t>Overview</a:t>
            </a:r>
          </a:p>
        </p:txBody>
      </p:sp>
      <p:sp>
        <p:nvSpPr>
          <p:cNvPr id="87" name="Rectangle 86">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0" name="TextBox 12">
            <a:extLst>
              <a:ext uri="{FF2B5EF4-FFF2-40B4-BE49-F238E27FC236}">
                <a16:creationId xmlns:a16="http://schemas.microsoft.com/office/drawing/2014/main" xmlns="" id="{6B105D84-19D4-4A0B-AB3B-03A5A9EA35AC}"/>
              </a:ext>
            </a:extLst>
          </p:cNvPr>
          <p:cNvGraphicFramePr/>
          <p:nvPr>
            <p:extLst>
              <p:ext uri="{D42A27DB-BD31-4B8C-83A1-F6EECF244321}">
                <p14:modId xmlns:p14="http://schemas.microsoft.com/office/powerpoint/2010/main" val="6907783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00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xmlns="" id="{2615502C-3992-4F94-BED9-B60E1EDACF9C}"/>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kern="1200" spc="-50">
                <a:solidFill>
                  <a:schemeClr val="tx1"/>
                </a:solidFill>
                <a:effectLst/>
                <a:latin typeface="+mj-lt"/>
                <a:ea typeface="+mj-ea"/>
                <a:cs typeface="+mj-cs"/>
              </a:rPr>
              <a:t>Introduction</a:t>
            </a:r>
          </a:p>
        </p:txBody>
      </p:sp>
      <p:sp>
        <p:nvSpPr>
          <p:cNvPr id="11" name="TextBox 10">
            <a:extLst>
              <a:ext uri="{FF2B5EF4-FFF2-40B4-BE49-F238E27FC236}">
                <a16:creationId xmlns:a16="http://schemas.microsoft.com/office/drawing/2014/main" xmlns="" id="{0B981771-ABBA-473E-AC74-79D1048DFFF4}"/>
              </a:ext>
            </a:extLst>
          </p:cNvPr>
          <p:cNvSpPr txBox="1"/>
          <p:nvPr/>
        </p:nvSpPr>
        <p:spPr>
          <a:xfrm>
            <a:off x="643467" y="1782981"/>
            <a:ext cx="10905066" cy="4393982"/>
          </a:xfrm>
          <a:prstGeom prst="rect">
            <a:avLst/>
          </a:prstGeom>
        </p:spPr>
        <p:txBody>
          <a:bodyPr vert="horz" lIns="91440" tIns="45720" rIns="91440" bIns="45720" rtlCol="0">
            <a:normAutofit/>
          </a:bodyPr>
          <a:lstStyle/>
          <a:p>
            <a:pPr marL="114300" indent="-228600">
              <a:lnSpc>
                <a:spcPct val="90000"/>
              </a:lnSpc>
              <a:spcAft>
                <a:spcPts val="600"/>
              </a:spcAft>
              <a:buClr>
                <a:schemeClr val="accent1"/>
              </a:buCl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Label prediction from time-series sequence has been widely applied to the finance industry in applications such as stock market price and commodity price forecasting. In recent years, machine learning algorithms have become increasingly popular in label prediction from time-series sequences. There is a time-series sequence of values in many industrial scenarios, for example, a sequence that shows the number of taxi pick-ups at a specific time. A popular problem is how to label time series data to measure the forecast accuracy of machine learning models and, as a result, ultimate investment returns</a:t>
            </a:r>
            <a:r>
              <a:rPr lang="en-US" i="1"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000" dirty="0"/>
              <a:t/>
            </a:r>
            <a:br>
              <a:rPr lang="en-US" sz="2000" dirty="0"/>
            </a:br>
            <a:endParaRPr lang="en-US" sz="2000" dirty="0"/>
          </a:p>
        </p:txBody>
      </p:sp>
      <p:sp>
        <p:nvSpPr>
          <p:cNvPr id="85" name="Rectangle 84">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Rectangle 90">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723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xmlns="" id="{2615502C-3992-4F94-BED9-B60E1EDACF9C}"/>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kern="1200" spc="-50">
                <a:solidFill>
                  <a:schemeClr val="tx1"/>
                </a:solidFill>
                <a:effectLst/>
                <a:latin typeface="+mj-lt"/>
                <a:ea typeface="+mj-ea"/>
                <a:cs typeface="+mj-cs"/>
              </a:rPr>
              <a:t>Project Description</a:t>
            </a:r>
          </a:p>
        </p:txBody>
      </p:sp>
      <p:sp>
        <p:nvSpPr>
          <p:cNvPr id="11" name="TextBox 10">
            <a:extLst>
              <a:ext uri="{FF2B5EF4-FFF2-40B4-BE49-F238E27FC236}">
                <a16:creationId xmlns:a16="http://schemas.microsoft.com/office/drawing/2014/main" xmlns="" id="{0B981771-ABBA-473E-AC74-79D1048DFFF4}"/>
              </a:ext>
            </a:extLst>
          </p:cNvPr>
          <p:cNvSpPr txBox="1"/>
          <p:nvPr/>
        </p:nvSpPr>
        <p:spPr>
          <a:xfrm>
            <a:off x="643467" y="1782981"/>
            <a:ext cx="10905066" cy="4393982"/>
          </a:xfrm>
          <a:prstGeom prst="rect">
            <a:avLst/>
          </a:prstGeom>
        </p:spPr>
        <p:txBody>
          <a:bodyPr vert="horz" lIns="91440" tIns="45720" rIns="91440" bIns="45720" rtlCol="0">
            <a:normAutofit/>
          </a:bodyPr>
          <a:lstStyle/>
          <a:p>
            <a:pPr marL="114300" indent="-228600">
              <a:lnSpc>
                <a:spcPct val="90000"/>
              </a:lnSpc>
              <a:spcAft>
                <a:spcPts val="600"/>
              </a:spcAft>
              <a:buClr>
                <a:schemeClr val="accent1"/>
              </a:buCl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This project is aimed to investigate label prediction from the time-series sequence. </a:t>
            </a:r>
            <a:r>
              <a:rPr lang="en-US" b="0" i="0" dirty="0">
                <a:effectLst/>
                <a:latin typeface="Times New Roman" panose="02020603050405020304" pitchFamily="18" charset="0"/>
                <a:cs typeface="Times New Roman" panose="02020603050405020304" pitchFamily="18" charset="0"/>
              </a:rPr>
              <a:t>There is a time-series sequence of values in many industrial scenarios, for example, a sequence that shows the number of taxi pick-ups at a specific time. This project represents an investigation of label prediction from the time series sequence and implements the code for </a:t>
            </a:r>
            <a:r>
              <a:rPr lang="en-US" b="0" i="0" dirty="0" err="1">
                <a:effectLst/>
                <a:latin typeface="Times New Roman" panose="02020603050405020304" pitchFamily="18" charset="0"/>
                <a:cs typeface="Times New Roman" panose="02020603050405020304" pitchFamily="18" charset="0"/>
              </a:rPr>
              <a:t>multisequence</a:t>
            </a:r>
            <a:r>
              <a:rPr lang="en-US" b="0" i="0" dirty="0">
                <a:effectLst/>
                <a:latin typeface="Times New Roman" panose="02020603050405020304" pitchFamily="18" charset="0"/>
                <a:cs typeface="Times New Roman" panose="02020603050405020304" pitchFamily="18" charset="0"/>
              </a:rPr>
              <a:t> learning and prediction. The results of the project also proved that the label prediction from the time series data set using </a:t>
            </a:r>
            <a:r>
              <a:rPr lang="en-US" b="0" i="0" dirty="0" err="1">
                <a:effectLst/>
                <a:latin typeface="Times New Roman" panose="02020603050405020304" pitchFamily="18" charset="0"/>
                <a:cs typeface="Times New Roman" panose="02020603050405020304" pitchFamily="18" charset="0"/>
              </a:rPr>
              <a:t>multisequence</a:t>
            </a:r>
            <a:r>
              <a:rPr lang="en-US" b="0" i="0" dirty="0">
                <a:effectLst/>
                <a:latin typeface="Times New Roman" panose="02020603050405020304" pitchFamily="18" charset="0"/>
                <a:cs typeface="Times New Roman" panose="02020603050405020304" pitchFamily="18" charset="0"/>
              </a:rPr>
              <a:t> learning is the best choice for dealing with the prediction of a specific time.</a:t>
            </a:r>
            <a:r>
              <a:rPr lang="en-US" sz="2000" dirty="0"/>
              <a:t/>
            </a:r>
            <a:br>
              <a:rPr lang="en-US" sz="2000" dirty="0"/>
            </a:br>
            <a:r>
              <a:rPr lang="en-US" sz="2000" dirty="0"/>
              <a:t/>
            </a:r>
            <a:br>
              <a:rPr lang="en-US" sz="2000" dirty="0"/>
            </a:br>
            <a:endParaRPr lang="en-US" sz="2000" dirty="0"/>
          </a:p>
        </p:txBody>
      </p:sp>
      <p:sp>
        <p:nvSpPr>
          <p:cNvPr id="76" name="Rectangle 75">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2340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xmlns="" id="{2615502C-3992-4F94-BED9-B60E1EDACF9C}"/>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kern="1200" spc="-50">
                <a:solidFill>
                  <a:schemeClr val="tx1"/>
                </a:solidFill>
                <a:effectLst/>
                <a:latin typeface="+mj-lt"/>
                <a:ea typeface="+mj-ea"/>
                <a:cs typeface="+mj-cs"/>
              </a:rPr>
              <a:t>Experiment Library</a:t>
            </a:r>
          </a:p>
        </p:txBody>
      </p:sp>
      <p:sp>
        <p:nvSpPr>
          <p:cNvPr id="11" name="TextBox 10">
            <a:extLst>
              <a:ext uri="{FF2B5EF4-FFF2-40B4-BE49-F238E27FC236}">
                <a16:creationId xmlns:a16="http://schemas.microsoft.com/office/drawing/2014/main" xmlns="" id="{0B981771-ABBA-473E-AC74-79D1048DFFF4}"/>
              </a:ext>
            </a:extLst>
          </p:cNvPr>
          <p:cNvSpPr txBox="1"/>
          <p:nvPr/>
        </p:nvSpPr>
        <p:spPr>
          <a:xfrm>
            <a:off x="643467" y="1782981"/>
            <a:ext cx="10905066" cy="4393982"/>
          </a:xfrm>
          <a:prstGeom prst="rect">
            <a:avLst/>
          </a:prstGeom>
        </p:spPr>
        <p:txBody>
          <a:bodyPr vert="horz" lIns="91440" tIns="45720" rIns="91440" bIns="45720" rtlCol="0">
            <a:normAutofit/>
          </a:bodyPr>
          <a:lstStyle/>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HTM CLA</a:t>
            </a:r>
          </a:p>
          <a:p>
            <a:pPr marL="400050" indent="-228600">
              <a:lnSpc>
                <a:spcPct val="90000"/>
              </a:lnSpc>
              <a:spcAft>
                <a:spcPts val="600"/>
              </a:spcAft>
              <a:buClr>
                <a:schemeClr val="accent1"/>
              </a:buClr>
              <a:buFont typeface="Arial" panose="020B0604020202020204" pitchFamily="34" charset="0"/>
              <a:buChar char="•"/>
            </a:pPr>
            <a:r>
              <a:rPr lang="en-US" i="0" dirty="0" err="1">
                <a:effectLst/>
                <a:latin typeface="Times New Roman" panose="02020603050405020304" pitchFamily="18" charset="0"/>
                <a:cs typeface="Times New Roman" panose="02020603050405020304" pitchFamily="18" charset="0"/>
              </a:rPr>
              <a:t>HTMConfig</a:t>
            </a:r>
            <a:endParaRPr lang="en-US" i="0" dirty="0">
              <a:effectLst/>
              <a:latin typeface="Times New Roman" panose="02020603050405020304" pitchFamily="18" charset="0"/>
              <a:cs typeface="Times New Roman" panose="02020603050405020304" pitchFamily="18" charset="0"/>
            </a:endParaRPr>
          </a:p>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Spatial Pooler (SP)</a:t>
            </a:r>
          </a:p>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Temporal Memory (TM)</a:t>
            </a:r>
          </a:p>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HTM Classifier</a:t>
            </a:r>
          </a:p>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Sparse Distributed Representation (SDR)</a:t>
            </a:r>
          </a:p>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Cortex Layer</a:t>
            </a:r>
          </a:p>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Active Cell</a:t>
            </a:r>
          </a:p>
          <a:p>
            <a:pPr marL="400050" indent="-228600">
              <a:lnSpc>
                <a:spcPct val="90000"/>
              </a:lnSpc>
              <a:spcAft>
                <a:spcPts val="600"/>
              </a:spcAft>
              <a:buClr>
                <a:schemeClr val="accent1"/>
              </a:buCl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Predictive Cell</a:t>
            </a:r>
          </a:p>
          <a:p>
            <a:pPr marL="400050" indent="-228600">
              <a:lnSpc>
                <a:spcPct val="90000"/>
              </a:lnSpc>
              <a:spcAft>
                <a:spcPts val="600"/>
              </a:spcAft>
              <a:buClr>
                <a:schemeClr val="accent1"/>
              </a:buClr>
              <a:buFont typeface="Arial" panose="020B0604020202020204" pitchFamily="34" charset="0"/>
              <a:buChar char="•"/>
            </a:pPr>
            <a:r>
              <a:rPr lang="en-US" i="0" dirty="0" err="1">
                <a:effectLst/>
                <a:latin typeface="Times New Roman" panose="02020603050405020304" pitchFamily="18" charset="0"/>
                <a:cs typeface="Times New Roman" panose="02020603050405020304" pitchFamily="18" charset="0"/>
              </a:rPr>
              <a:t>Htm</a:t>
            </a:r>
            <a:r>
              <a:rPr lang="en-US" i="0" dirty="0">
                <a:effectLst/>
                <a:latin typeface="Times New Roman" panose="02020603050405020304" pitchFamily="18" charset="0"/>
                <a:cs typeface="Times New Roman" panose="02020603050405020304" pitchFamily="18" charset="0"/>
              </a:rPr>
              <a:t> Prediction Engine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000" dirty="0"/>
              <a:t/>
            </a:r>
            <a:br>
              <a:rPr lang="en-US" sz="2000" dirty="0"/>
            </a:br>
            <a:endParaRPr lang="en-US" sz="2000" dirty="0"/>
          </a:p>
        </p:txBody>
      </p:sp>
      <p:sp>
        <p:nvSpPr>
          <p:cNvPr id="76" name="Rectangle 75">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007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68EBE4F-2443-4A28-8381-259D4A6CF16F}"/>
              </a:ext>
            </a:extLst>
          </p:cNvPr>
          <p:cNvSpPr>
            <a:spLocks noGrp="1"/>
          </p:cNvSpPr>
          <p:nvPr>
            <p:ph type="title"/>
          </p:nvPr>
        </p:nvSpPr>
        <p:spPr>
          <a:xfrm>
            <a:off x="643467" y="321734"/>
            <a:ext cx="10905066" cy="1135737"/>
          </a:xfrm>
        </p:spPr>
        <p:txBody>
          <a:bodyPr>
            <a:normAutofit/>
          </a:bodyPr>
          <a:lstStyle/>
          <a:p>
            <a:r>
              <a:rPr lang="en-US" sz="3600" b="1" dirty="0">
                <a:solidFill>
                  <a:schemeClr val="tx1">
                    <a:lumMod val="85000"/>
                    <a:lumOff val="15000"/>
                  </a:schemeClr>
                </a:solidFill>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0D4D7E3-7A86-430A-88BD-2FD3BD8861F3}"/>
              </a:ext>
            </a:extLst>
          </p:cNvPr>
          <p:cNvSpPr>
            <a:spLocks noGrp="1"/>
          </p:cNvSpPr>
          <p:nvPr>
            <p:ph idx="1"/>
          </p:nvPr>
        </p:nvSpPr>
        <p:spPr>
          <a:xfrm>
            <a:off x="643467" y="1782981"/>
            <a:ext cx="10905066" cy="4393982"/>
          </a:xfrm>
        </p:spPr>
        <p:txBody>
          <a:bodyPr>
            <a:normAutofit/>
          </a:bodyPr>
          <a:lstStyle/>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Multiple approaches followed for this </a:t>
            </a:r>
            <a:r>
              <a:rPr lang="en-US" sz="1800" dirty="0" smtClean="0">
                <a:solidFill>
                  <a:schemeClr val="tx1">
                    <a:lumMod val="85000"/>
                    <a:lumOff val="15000"/>
                  </a:schemeClr>
                </a:solidFill>
                <a:latin typeface="Times New Roman" panose="02020603050405020304" pitchFamily="18" charset="0"/>
                <a:cs typeface="Times New Roman" panose="02020603050405020304" pitchFamily="18" charset="0"/>
              </a:rPr>
              <a:t>experiments:</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1. Read the taxi data set and write into new processed csv with required column</a:t>
            </a:r>
          </a:p>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we choose to work with a CSV file containing (Green Taxi Trip Records) sample data from January-July 2021 [dataset of Taxi-TLC Trip Record Data). Then, from that data set, the number of passengers has counted for each 1 hour and recorded to a CSV file. There will be a part every 1 hour, as mentioned in the project description. As a result, the column name in the changed CSV files become.</a:t>
            </a:r>
          </a:p>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 example, We have data in-sample data set like</a:t>
            </a:r>
          </a:p>
          <a:p>
            <a:pPr marL="0" indent="0">
              <a:buNone/>
            </a:pP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lpep_pickup_datetime</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passenger_count</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01-01-2021 00:12                5 </a:t>
            </a:r>
          </a:p>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01-01-2021 00:18                3</a:t>
            </a:r>
          </a:p>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01-01-2021 00:28                7</a:t>
            </a:r>
          </a:p>
          <a:p>
            <a:pPr marL="0" indent="0">
              <a:buNone/>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We are considering every 60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mins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one segment of a given date.</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3532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68EBE4F-2443-4A28-8381-259D4A6CF16F}"/>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Methodology (Cont.)</a:t>
            </a:r>
            <a:endParaRPr lang="en-US"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0D4D7E3-7A86-430A-88BD-2FD3BD8861F3}"/>
              </a:ext>
            </a:extLst>
          </p:cNvPr>
          <p:cNvSpPr>
            <a:spLocks noGrp="1"/>
          </p:cNvSpPr>
          <p:nvPr>
            <p:ph idx="1"/>
          </p:nvPr>
        </p:nvSpPr>
        <p:spPr>
          <a:xfrm>
            <a:off x="643467" y="1782981"/>
            <a:ext cx="10905066" cy="4393982"/>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2. Passing </a:t>
            </a: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lpep_pickup_datetime</a:t>
            </a:r>
            <a:r>
              <a:rPr lang="en-US" sz="1800" dirty="0">
                <a:latin typeface="Times New Roman" panose="02020603050405020304" pitchFamily="18" charset="0"/>
                <a:cs typeface="Times New Roman" panose="02020603050405020304" pitchFamily="18" charset="0"/>
              </a:rPr>
              <a:t> to get slots and accumulating the passenger on that slot.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have made CSV file something like this</a:t>
            </a:r>
          </a:p>
          <a:p>
            <a:pPr marL="0" indent="0">
              <a:buNone/>
            </a:pPr>
            <a:r>
              <a:rPr lang="en-US" sz="1800" dirty="0" err="1">
                <a:solidFill>
                  <a:schemeClr val="accent2">
                    <a:lumMod val="75000"/>
                  </a:schemeClr>
                </a:solidFill>
                <a:latin typeface="Times New Roman" panose="02020603050405020304" pitchFamily="18" charset="0"/>
                <a:cs typeface="Times New Roman" panose="02020603050405020304" pitchFamily="18" charset="0"/>
              </a:rPr>
              <a:t>Datetime</a:t>
            </a:r>
            <a:r>
              <a:rPr lang="en-US" sz="1800"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5">
                    <a:lumMod val="75000"/>
                  </a:schemeClr>
                </a:solidFill>
                <a:latin typeface="Times New Roman" panose="02020603050405020304" pitchFamily="18" charset="0"/>
                <a:cs typeface="Times New Roman" panose="02020603050405020304" pitchFamily="18" charset="0"/>
              </a:rPr>
              <a:t>segment</a:t>
            </a:r>
            <a:r>
              <a:rPr lang="en-US" sz="1800" dirty="0">
                <a:latin typeface="Times New Roman" panose="02020603050405020304" pitchFamily="18" charset="0"/>
                <a:cs typeface="Times New Roman" panose="02020603050405020304" pitchFamily="18" charset="0"/>
              </a:rPr>
              <a:t>, </a:t>
            </a:r>
            <a:r>
              <a:rPr lang="en-US" sz="1800" dirty="0">
                <a:solidFill>
                  <a:schemeClr val="accent4">
                    <a:lumMod val="75000"/>
                  </a:schemeClr>
                </a:solidFill>
                <a:latin typeface="Times New Roman" panose="02020603050405020304" pitchFamily="18" charset="0"/>
                <a:cs typeface="Times New Roman" panose="02020603050405020304" pitchFamily="18" charset="0"/>
              </a:rPr>
              <a:t>number of passenger</a:t>
            </a:r>
          </a:p>
          <a:p>
            <a:pPr marL="0" indent="0">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01-01-2021 01:00 </a:t>
            </a:r>
            <a:r>
              <a:rPr lang="en-US" sz="1800" dirty="0">
                <a:solidFill>
                  <a:schemeClr val="accent1">
                    <a:lumMod val="75000"/>
                  </a:schemeClr>
                </a:solidFill>
                <a:latin typeface="Times New Roman" panose="02020603050405020304" pitchFamily="18" charset="0"/>
                <a:cs typeface="Times New Roman" panose="02020603050405020304" pitchFamily="18" charset="0"/>
              </a:rPr>
              <a:t>00</a:t>
            </a:r>
            <a:r>
              <a:rPr lang="en-US" sz="1800" dirty="0">
                <a:latin typeface="Times New Roman" panose="02020603050405020304" pitchFamily="18" charset="0"/>
                <a:cs typeface="Times New Roman" panose="02020603050405020304" pitchFamily="18" charset="0"/>
              </a:rPr>
              <a:t> </a:t>
            </a:r>
            <a:r>
              <a:rPr lang="en-US" sz="1800" dirty="0">
                <a:solidFill>
                  <a:schemeClr val="accent4">
                    <a:lumMod val="75000"/>
                  </a:schemeClr>
                </a:solidFill>
                <a:latin typeface="Times New Roman" panose="02020603050405020304" pitchFamily="18" charset="0"/>
                <a:cs typeface="Times New Roman" panose="02020603050405020304" pitchFamily="18" charset="0"/>
              </a:rPr>
              <a:t>2000</a:t>
            </a:r>
            <a:r>
              <a:rPr lang="en-US" sz="1800" dirty="0">
                <a:latin typeface="Times New Roman" panose="02020603050405020304" pitchFamily="18" charset="0"/>
                <a:cs typeface="Times New Roman" panose="02020603050405020304" pitchFamily="18" charset="0"/>
              </a:rPr>
              <a:t> --- all the passengers will be accumulated from 00:00 to 01:00</a:t>
            </a:r>
          </a:p>
          <a:p>
            <a:pPr marL="0" indent="0">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01-01-2021 02:00 </a:t>
            </a:r>
            <a:r>
              <a:rPr lang="en-US" sz="1800" dirty="0">
                <a:solidFill>
                  <a:schemeClr val="accent1">
                    <a:lumMod val="75000"/>
                  </a:schemeClr>
                </a:solidFill>
                <a:latin typeface="Times New Roman" panose="02020603050405020304" pitchFamily="18" charset="0"/>
                <a:cs typeface="Times New Roman" panose="02020603050405020304" pitchFamily="18" charset="0"/>
              </a:rPr>
              <a:t>01</a:t>
            </a:r>
            <a:r>
              <a:rPr lang="en-US" sz="1800" dirty="0">
                <a:latin typeface="Times New Roman" panose="02020603050405020304" pitchFamily="18" charset="0"/>
                <a:cs typeface="Times New Roman" panose="02020603050405020304" pitchFamily="18" charset="0"/>
              </a:rPr>
              <a:t> </a:t>
            </a:r>
            <a:r>
              <a:rPr lang="en-US" sz="1800" dirty="0">
                <a:solidFill>
                  <a:schemeClr val="accent4">
                    <a:lumMod val="75000"/>
                  </a:schemeClr>
                </a:solidFill>
                <a:latin typeface="Times New Roman" panose="02020603050405020304" pitchFamily="18" charset="0"/>
                <a:cs typeface="Times New Roman" panose="02020603050405020304" pitchFamily="18" charset="0"/>
              </a:rPr>
              <a:t>2000</a:t>
            </a:r>
          </a:p>
          <a:p>
            <a:pPr marL="0" indent="0">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01-01-2021 03:00 </a:t>
            </a:r>
            <a:r>
              <a:rPr lang="en-US" sz="1800" dirty="0">
                <a:solidFill>
                  <a:schemeClr val="accent1">
                    <a:lumMod val="75000"/>
                  </a:schemeClr>
                </a:solidFill>
                <a:latin typeface="Times New Roman" panose="02020603050405020304" pitchFamily="18" charset="0"/>
                <a:cs typeface="Times New Roman" panose="02020603050405020304" pitchFamily="18" charset="0"/>
              </a:rPr>
              <a:t>02</a:t>
            </a:r>
            <a:r>
              <a:rPr lang="en-US" sz="1800" dirty="0">
                <a:latin typeface="Times New Roman" panose="02020603050405020304" pitchFamily="18" charset="0"/>
                <a:cs typeface="Times New Roman" panose="02020603050405020304" pitchFamily="18" charset="0"/>
              </a:rPr>
              <a:t> </a:t>
            </a:r>
            <a:r>
              <a:rPr lang="en-US" sz="1800" dirty="0">
                <a:solidFill>
                  <a:schemeClr val="accent4">
                    <a:lumMod val="75000"/>
                  </a:schemeClr>
                </a:solidFill>
                <a:latin typeface="Times New Roman" panose="02020603050405020304" pitchFamily="18" charset="0"/>
                <a:cs typeface="Times New Roman" panose="02020603050405020304" pitchFamily="18" charset="0"/>
              </a:rPr>
              <a:t>3000</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01-01-2021 05:00 </a:t>
            </a:r>
            <a:r>
              <a:rPr lang="en-US" sz="1800" dirty="0">
                <a:solidFill>
                  <a:schemeClr val="accent1">
                    <a:lumMod val="75000"/>
                  </a:schemeClr>
                </a:solidFill>
                <a:latin typeface="Times New Roman" panose="02020603050405020304" pitchFamily="18" charset="0"/>
                <a:cs typeface="Times New Roman" panose="02020603050405020304" pitchFamily="18" charset="0"/>
              </a:rPr>
              <a:t>05</a:t>
            </a:r>
            <a:r>
              <a:rPr lang="en-US" sz="1800" dirty="0">
                <a:latin typeface="Times New Roman" panose="02020603050405020304" pitchFamily="18" charset="0"/>
                <a:cs typeface="Times New Roman" panose="02020603050405020304" pitchFamily="18" charset="0"/>
              </a:rPr>
              <a:t> </a:t>
            </a:r>
            <a:r>
              <a:rPr lang="en-US" sz="1800" dirty="0">
                <a:solidFill>
                  <a:schemeClr val="accent4">
                    <a:lumMod val="75000"/>
                  </a:schemeClr>
                </a:solidFill>
                <a:latin typeface="Times New Roman" panose="02020603050405020304" pitchFamily="18" charset="0"/>
                <a:cs typeface="Times New Roman" panose="02020603050405020304" pitchFamily="18" charset="0"/>
              </a:rPr>
              <a:t>4000</a:t>
            </a:r>
          </a:p>
          <a:p>
            <a:pPr marL="0" indent="0">
              <a:buNone/>
            </a:pPr>
            <a:r>
              <a:rPr lang="en-US" sz="1800" dirty="0">
                <a:latin typeface="Times New Roman" panose="02020603050405020304" pitchFamily="18" charset="0"/>
                <a:cs typeface="Times New Roman" panose="02020603050405020304" pitchFamily="18" charset="0"/>
              </a:rPr>
              <a:t>For learning time series and predicting it we used Multi-sequence Learning using HTM Classifier which is been forked from </a:t>
            </a:r>
            <a:r>
              <a:rPr lang="en-US" sz="1800" dirty="0" err="1">
                <a:latin typeface="Times New Roman" panose="02020603050405020304" pitchFamily="18" charset="0"/>
                <a:cs typeface="Times New Roman" panose="02020603050405020304" pitchFamily="18" charset="0"/>
                <a:hlinkClick r:id="rId2"/>
              </a:rPr>
              <a:t>NeoCortexApi</a:t>
            </a:r>
            <a:r>
              <a:rPr lang="en-US" sz="1800" dirty="0">
                <a:latin typeface="Times New Roman" panose="02020603050405020304" pitchFamily="18" charset="0"/>
                <a:cs typeface="Times New Roman" panose="02020603050405020304" pitchFamily="18" charset="0"/>
              </a:rPr>
              <a:t>. The HTM Classifier consists of Spatial Pooler and Temporal Memory which takes in encoded data to learn the sequence.</a:t>
            </a:r>
            <a:endParaRPr lang="en-US" sz="18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8832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8B4B981-D746-44DE-A604-34471E37D50F}"/>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Methodology (Cont.)</a:t>
            </a:r>
            <a:endParaRPr lang="en-US" sz="3600"/>
          </a:p>
        </p:txBody>
      </p:sp>
      <p:sp>
        <p:nvSpPr>
          <p:cNvPr id="3" name="Content Placeholder 2">
            <a:extLst>
              <a:ext uri="{FF2B5EF4-FFF2-40B4-BE49-F238E27FC236}">
                <a16:creationId xmlns:a16="http://schemas.microsoft.com/office/drawing/2014/main" xmlns="" id="{0C6F63E5-E751-4C73-B09F-B1BDBE65CDA5}"/>
              </a:ext>
            </a:extLst>
          </p:cNvPr>
          <p:cNvSpPr>
            <a:spLocks noGrp="1"/>
          </p:cNvSpPr>
          <p:nvPr>
            <p:ph idx="1"/>
          </p:nvPr>
        </p:nvSpPr>
        <p:spPr>
          <a:xfrm>
            <a:off x="643467" y="1782981"/>
            <a:ext cx="10905066" cy="4393982"/>
          </a:xfrm>
        </p:spPr>
        <p:txBody>
          <a:bodyPr>
            <a:normAutofit fontScale="92500" lnSpcReduction="20000"/>
          </a:bodyPr>
          <a:lstStyle/>
          <a:p>
            <a:pPr marL="0" indent="0">
              <a:buNone/>
            </a:pPr>
            <a:r>
              <a:rPr lang="en-US" sz="1800" b="0" i="0" dirty="0">
                <a:effectLst/>
                <a:latin typeface="Times New Roman" panose="02020603050405020304" pitchFamily="18" charset="0"/>
                <a:cs typeface="Times New Roman" panose="02020603050405020304" pitchFamily="18" charset="0"/>
              </a:rPr>
              <a:t>3. After reformatting the date-time, several sequences of the segments were formed, as seen below:</a:t>
            </a:r>
          </a:p>
          <a:p>
            <a:pPr marL="0" indent="0">
              <a:buNone/>
            </a:pPr>
            <a:r>
              <a:rPr lang="en-US" sz="1800" b="0" i="0" dirty="0">
                <a:effectLst/>
                <a:latin typeface="Times New Roman" panose="02020603050405020304" pitchFamily="18" charset="0"/>
                <a:cs typeface="Times New Roman" panose="02020603050405020304" pitchFamily="18" charset="0"/>
              </a:rPr>
              <a:t>Sequence 1:       01/01/2021  00,145                                  Sequence 2: 01/02/2021  00,212 </a:t>
            </a:r>
          </a:p>
          <a:p>
            <a:pPr marL="0" indent="0">
              <a:buNone/>
            </a:pPr>
            <a:r>
              <a:rPr lang="en-US" sz="1800" dirty="0">
                <a:latin typeface="Times New Roman" panose="02020603050405020304" pitchFamily="18" charset="0"/>
                <a:cs typeface="Times New Roman" panose="02020603050405020304" pitchFamily="18" charset="0"/>
              </a:rPr>
              <a:t>                          01/01/2021  01,235                                                       </a:t>
            </a:r>
            <a:r>
              <a:rPr lang="en-US" sz="1800" b="0" i="0" dirty="0">
                <a:effectLst/>
                <a:latin typeface="Times New Roman" panose="02020603050405020304" pitchFamily="18" charset="0"/>
                <a:cs typeface="Times New Roman" panose="02020603050405020304" pitchFamily="18" charset="0"/>
              </a:rPr>
              <a:t>01/02/2021  01,164 </a:t>
            </a: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01/01/2021  02,300                                                       </a:t>
            </a:r>
            <a:r>
              <a:rPr lang="en-US" sz="1800" b="0" i="0" dirty="0">
                <a:effectLst/>
                <a:latin typeface="Times New Roman" panose="02020603050405020304" pitchFamily="18" charset="0"/>
                <a:cs typeface="Times New Roman" panose="02020603050405020304" pitchFamily="18" charset="0"/>
              </a:rPr>
              <a:t>01/02/2021  02,470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01/01/2021  03,457                                                       </a:t>
            </a:r>
            <a:r>
              <a:rPr lang="en-US" sz="1800" b="0" i="0" dirty="0">
                <a:effectLst/>
                <a:latin typeface="Times New Roman" panose="02020603050405020304" pitchFamily="18" charset="0"/>
                <a:cs typeface="Times New Roman" panose="02020603050405020304" pitchFamily="18" charset="0"/>
              </a:rPr>
              <a:t>01/02/2021  03,420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                                                         ..                  ..</a:t>
            </a:r>
          </a:p>
          <a:p>
            <a:pPr marL="0" indent="0">
              <a:buNone/>
            </a:pPr>
            <a:r>
              <a:rPr lang="en-US" sz="1800" dirty="0">
                <a:latin typeface="Times New Roman" panose="02020603050405020304" pitchFamily="18" charset="0"/>
                <a:cs typeface="Times New Roman" panose="02020603050405020304" pitchFamily="18" charset="0"/>
              </a:rPr>
              <a:t>                          01/01/2021  21,490                                                        </a:t>
            </a:r>
            <a:r>
              <a:rPr lang="en-US" sz="1800" b="0" i="0" dirty="0">
                <a:effectLst/>
                <a:latin typeface="Times New Roman" panose="02020603050405020304" pitchFamily="18" charset="0"/>
                <a:cs typeface="Times New Roman" panose="02020603050405020304" pitchFamily="18" charset="0"/>
              </a:rPr>
              <a:t>01/02/2021  21,235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01/01/2021  22,123                                                        </a:t>
            </a:r>
            <a:r>
              <a:rPr lang="en-US" sz="1800" b="0" i="0" dirty="0">
                <a:effectLst/>
                <a:latin typeface="Times New Roman" panose="02020603050405020304" pitchFamily="18" charset="0"/>
                <a:cs typeface="Times New Roman" panose="02020603050405020304" pitchFamily="18" charset="0"/>
              </a:rPr>
              <a:t>01/02/2021  22,475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01/01/2021  23,246                                                        </a:t>
            </a:r>
            <a:r>
              <a:rPr lang="en-US" sz="1800" b="0" i="0" dirty="0">
                <a:effectLst/>
                <a:latin typeface="Times New Roman" panose="02020603050405020304" pitchFamily="18" charset="0"/>
                <a:cs typeface="Times New Roman" panose="02020603050405020304" pitchFamily="18" charset="0"/>
              </a:rPr>
              <a:t>01/02/2021  23,454</a:t>
            </a: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And so, on </a:t>
            </a:r>
            <a:endParaRPr lang="en-US" sz="1800" dirty="0">
              <a:latin typeface="Times New Roman" panose="02020603050405020304" pitchFamily="18" charset="0"/>
              <a:cs typeface="Times New Roman" panose="02020603050405020304" pitchFamily="18" charset="0"/>
            </a:endParaRPr>
          </a:p>
          <a:p>
            <a:pPr marL="0" indent="0">
              <a:buNone/>
            </a:pPr>
            <a:endParaRPr lang="en-US" sz="1100" dirty="0">
              <a:latin typeface="-apple-system"/>
              <a:cs typeface="Times New Roman" panose="02020603050405020304" pitchFamily="18" charset="0"/>
            </a:endParaRPr>
          </a:p>
          <a:p>
            <a:pPr marL="0" indent="0">
              <a:buNone/>
            </a:pPr>
            <a:endParaRPr lang="en-US" sz="1100" dirty="0">
              <a:latin typeface="-apple-system"/>
              <a:cs typeface="Times New Roman" panose="02020603050405020304" pitchFamily="18" charset="0"/>
            </a:endParaRPr>
          </a:p>
          <a:p>
            <a:pPr marL="0" indent="0">
              <a:buNone/>
            </a:pPr>
            <a:endParaRPr lang="en-US" sz="1100" dirty="0">
              <a:latin typeface="-apple-system"/>
              <a:cs typeface="Times New Roman" panose="02020603050405020304" pitchFamily="18" charset="0"/>
            </a:endParaRPr>
          </a:p>
          <a:p>
            <a:pPr marL="0" indent="0">
              <a:buNone/>
            </a:pPr>
            <a:r>
              <a:rPr lang="en-US" sz="1100" b="0" i="0" dirty="0">
                <a:effectLst/>
                <a:latin typeface="-apple-system"/>
                <a:cs typeface="Times New Roman" panose="02020603050405020304" pitchFamily="18" charset="0"/>
              </a:rPr>
              <a:t>    </a:t>
            </a:r>
            <a:endParaRPr lang="en-US" sz="1100" b="0" i="0" dirty="0">
              <a:effectLst/>
              <a:latin typeface="Times New Roman" panose="02020603050405020304" pitchFamily="18" charset="0"/>
              <a:cs typeface="Times New Roman" panose="02020603050405020304" pitchFamily="18" charset="0"/>
            </a:endParaRPr>
          </a:p>
          <a:p>
            <a:pPr marL="0" indent="0">
              <a:buNone/>
            </a:pPr>
            <a:endParaRPr lang="en-US" sz="1100" b="0" i="0" dirty="0">
              <a:effectLst/>
              <a:latin typeface="-apple-system"/>
            </a:endParaRPr>
          </a:p>
          <a:p>
            <a:endParaRPr lang="en-US" sz="1100" dirty="0"/>
          </a:p>
        </p:txBody>
      </p:sp>
      <p:sp>
        <p:nvSpPr>
          <p:cNvPr id="27" name="Rectangle 26">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77526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1344</Words>
  <Application>Microsoft Office PowerPoint</Application>
  <PresentationFormat>Widescreen</PresentationFormat>
  <Paragraphs>175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-apple-system</vt:lpstr>
      <vt:lpstr>Arial</vt:lpstr>
      <vt:lpstr>Calibri</vt:lpstr>
      <vt:lpstr>Calibri Light</vt:lpstr>
      <vt:lpstr>Times New Roman</vt:lpstr>
      <vt:lpstr>Wingdings</vt:lpstr>
      <vt:lpstr>Office Theme</vt:lpstr>
      <vt:lpstr>PowerPoint Presentation</vt:lpstr>
      <vt:lpstr>Project Title: Investigate label prediction from the time-series sequence  </vt:lpstr>
      <vt:lpstr>PowerPoint Presentation</vt:lpstr>
      <vt:lpstr>PowerPoint Presentation</vt:lpstr>
      <vt:lpstr>PowerPoint Presentation</vt:lpstr>
      <vt:lpstr>PowerPoint Presentation</vt:lpstr>
      <vt:lpstr>Methodology</vt:lpstr>
      <vt:lpstr>Methodology (Cont.)</vt:lpstr>
      <vt:lpstr>Methodology (Cont.)</vt:lpstr>
      <vt:lpstr>Methodology (Cont.)</vt:lpstr>
      <vt:lpstr>Methodology (Cont.)</vt:lpstr>
      <vt:lpstr>Results</vt:lpstr>
      <vt:lpstr>Results (Continue)</vt:lpstr>
      <vt:lpstr>Project Goal Analysis</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Paween Pongsomboon</dc:creator>
  <cp:lastModifiedBy>User</cp:lastModifiedBy>
  <cp:revision>70</cp:revision>
  <dcterms:created xsi:type="dcterms:W3CDTF">2021-10-07T09:00:10Z</dcterms:created>
  <dcterms:modified xsi:type="dcterms:W3CDTF">2022-03-30T21:08:56Z</dcterms:modified>
</cp:coreProperties>
</file>