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2" r:id="rId6"/>
    <p:sldId id="275" r:id="rId7"/>
    <p:sldId id="273" r:id="rId8"/>
    <p:sldId id="274" r:id="rId9"/>
    <p:sldId id="261" r:id="rId10"/>
    <p:sldId id="266" r:id="rId11"/>
    <p:sldId id="267" r:id="rId12"/>
    <p:sldId id="268" r:id="rId13"/>
    <p:sldId id="276" r:id="rId14"/>
    <p:sldId id="277" r:id="rId15"/>
    <p:sldId id="278" r:id="rId16"/>
    <p:sldId id="279" r:id="rId17"/>
    <p:sldId id="280" r:id="rId18"/>
    <p:sldId id="281" r:id="rId19"/>
    <p:sldId id="282" r:id="rId20"/>
    <p:sldId id="283" r:id="rId21"/>
    <p:sldId id="284" r:id="rId22"/>
    <p:sldId id="269" r:id="rId23"/>
    <p:sldId id="271" r:id="rId24"/>
    <p:sldId id="270" r:id="rId2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68270" y="2846273"/>
            <a:ext cx="6720205" cy="848995"/>
          </a:xfrm>
          <a:prstGeom prst="rect">
            <a:avLst/>
          </a:prstGeom>
        </p:spPr>
        <p:txBody>
          <a:bodyPr wrap="square" lIns="0" tIns="0" rIns="0" bIns="0">
            <a:spAutoFit/>
          </a:bodyPr>
          <a:lstStyle>
            <a:lvl1pPr>
              <a:defRPr sz="5400" b="0" i="0">
                <a:solidFill>
                  <a:srgbClr val="252525"/>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88888"/>
                </a:solidFill>
                <a:latin typeface="Arial"/>
                <a:cs typeface="Arial"/>
              </a:defRPr>
            </a:lvl1pPr>
          </a:lstStyle>
          <a:p>
            <a:pPr marL="12700">
              <a:lnSpc>
                <a:spcPct val="100000"/>
              </a:lnSpc>
              <a:spcBef>
                <a:spcPts val="130"/>
              </a:spcBef>
            </a:pPr>
            <a:r>
              <a:rPr dirty="0"/>
              <a:t>8/16/2016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11/18/2018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800" b="0" i="0">
                <a:solidFill>
                  <a:srgbClr val="25252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88888"/>
                </a:solidFill>
                <a:latin typeface="Arial"/>
                <a:cs typeface="Arial"/>
              </a:defRPr>
            </a:lvl1pPr>
          </a:lstStyle>
          <a:p>
            <a:pPr marL="12700">
              <a:lnSpc>
                <a:spcPct val="100000"/>
              </a:lnSpc>
              <a:spcBef>
                <a:spcPts val="130"/>
              </a:spcBef>
            </a:pPr>
            <a:r>
              <a:rPr dirty="0"/>
              <a:t>8/16/2016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11/18/2018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800" b="0" i="0">
                <a:solidFill>
                  <a:srgbClr val="252525"/>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888888"/>
                </a:solidFill>
                <a:latin typeface="Arial"/>
                <a:cs typeface="Arial"/>
              </a:defRPr>
            </a:lvl1pPr>
          </a:lstStyle>
          <a:p>
            <a:pPr marL="12700">
              <a:lnSpc>
                <a:spcPct val="100000"/>
              </a:lnSpc>
              <a:spcBef>
                <a:spcPts val="130"/>
              </a:spcBef>
            </a:pPr>
            <a:r>
              <a:rPr dirty="0"/>
              <a:t>8/16/2016</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11/18/2018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800" b="0" i="0">
                <a:solidFill>
                  <a:srgbClr val="25252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888888"/>
                </a:solidFill>
                <a:latin typeface="Arial"/>
                <a:cs typeface="Arial"/>
              </a:defRPr>
            </a:lvl1pPr>
          </a:lstStyle>
          <a:p>
            <a:pPr marL="12700">
              <a:lnSpc>
                <a:spcPct val="100000"/>
              </a:lnSpc>
              <a:spcBef>
                <a:spcPts val="130"/>
              </a:spcBef>
            </a:pPr>
            <a:r>
              <a:rPr dirty="0"/>
              <a:t>8/16/2016</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11/18/2018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888888"/>
                </a:solidFill>
                <a:latin typeface="Arial"/>
                <a:cs typeface="Arial"/>
              </a:defRPr>
            </a:lvl1pPr>
          </a:lstStyle>
          <a:p>
            <a:pPr marL="12700">
              <a:lnSpc>
                <a:spcPct val="100000"/>
              </a:lnSpc>
              <a:spcBef>
                <a:spcPts val="130"/>
              </a:spcBef>
            </a:pPr>
            <a:r>
              <a:rPr dirty="0"/>
              <a:t>8/16/2016</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11/18/2018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0"/>
            <a:ext cx="2851404" cy="6857998"/>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0" y="0"/>
            <a:ext cx="182880" cy="6858000"/>
          </a:xfrm>
          <a:custGeom>
            <a:avLst/>
            <a:gdLst/>
            <a:ahLst/>
            <a:cxnLst/>
            <a:rect l="l" t="t" r="r" b="b"/>
            <a:pathLst>
              <a:path w="182880" h="6858000">
                <a:moveTo>
                  <a:pt x="0" y="6858000"/>
                </a:moveTo>
                <a:lnTo>
                  <a:pt x="182880" y="6858000"/>
                </a:lnTo>
                <a:lnTo>
                  <a:pt x="182880" y="0"/>
                </a:lnTo>
                <a:lnTo>
                  <a:pt x="0" y="0"/>
                </a:lnTo>
                <a:lnTo>
                  <a:pt x="0" y="6858000"/>
                </a:lnTo>
                <a:close/>
              </a:path>
            </a:pathLst>
          </a:custGeom>
          <a:solidFill>
            <a:srgbClr val="17406C"/>
          </a:solidFill>
        </p:spPr>
        <p:txBody>
          <a:bodyPr wrap="square" lIns="0" tIns="0" rIns="0" bIns="0" rtlCol="0"/>
          <a:lstStyle/>
          <a:p>
            <a:endParaRPr/>
          </a:p>
        </p:txBody>
      </p:sp>
      <p:sp>
        <p:nvSpPr>
          <p:cNvPr id="19" name="bk object 19"/>
          <p:cNvSpPr/>
          <p:nvPr/>
        </p:nvSpPr>
        <p:spPr>
          <a:xfrm>
            <a:off x="0" y="4323588"/>
            <a:ext cx="1743075" cy="779145"/>
          </a:xfrm>
          <a:custGeom>
            <a:avLst/>
            <a:gdLst/>
            <a:ahLst/>
            <a:cxnLst/>
            <a:rect l="l" t="t" r="r" b="b"/>
            <a:pathLst>
              <a:path w="1743075" h="779145">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0E6EC5"/>
          </a:solidFill>
        </p:spPr>
        <p:txBody>
          <a:bodyPr wrap="square" lIns="0" tIns="0" rIns="0" bIns="0" rtlCol="0"/>
          <a:lstStyle/>
          <a:p>
            <a:endParaRPr/>
          </a:p>
        </p:txBody>
      </p:sp>
      <p:sp>
        <p:nvSpPr>
          <p:cNvPr id="2" name="Holder 2"/>
          <p:cNvSpPr>
            <a:spLocks noGrp="1"/>
          </p:cNvSpPr>
          <p:nvPr>
            <p:ph type="title"/>
          </p:nvPr>
        </p:nvSpPr>
        <p:spPr>
          <a:xfrm>
            <a:off x="4198239" y="1407363"/>
            <a:ext cx="3795521" cy="1366520"/>
          </a:xfrm>
          <a:prstGeom prst="rect">
            <a:avLst/>
          </a:prstGeom>
        </p:spPr>
        <p:txBody>
          <a:bodyPr wrap="square" lIns="0" tIns="0" rIns="0" bIns="0">
            <a:spAutoFit/>
          </a:bodyPr>
          <a:lstStyle>
            <a:lvl1pPr>
              <a:defRPr sz="8800" b="0" i="0">
                <a:solidFill>
                  <a:srgbClr val="252525"/>
                </a:solidFill>
                <a:latin typeface="Arial"/>
                <a:cs typeface="Arial"/>
              </a:defRPr>
            </a:lvl1pPr>
          </a:lstStyle>
          <a:p>
            <a:endParaRPr/>
          </a:p>
        </p:txBody>
      </p:sp>
      <p:sp>
        <p:nvSpPr>
          <p:cNvPr id="3" name="Holder 3"/>
          <p:cNvSpPr>
            <a:spLocks noGrp="1"/>
          </p:cNvSpPr>
          <p:nvPr>
            <p:ph type="body" idx="1"/>
          </p:nvPr>
        </p:nvSpPr>
        <p:spPr>
          <a:xfrm>
            <a:off x="3544062" y="2432430"/>
            <a:ext cx="5103875" cy="1671954"/>
          </a:xfrm>
          <a:prstGeom prst="rect">
            <a:avLst/>
          </a:prstGeom>
        </p:spPr>
        <p:txBody>
          <a:bodyPr wrap="square" lIns="0" tIns="0" rIns="0" bIns="0">
            <a:spAutoFit/>
          </a:bodyPr>
          <a:lstStyle>
            <a:lvl1pPr>
              <a:defRPr sz="3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0888218" y="6193470"/>
            <a:ext cx="541020" cy="238125"/>
          </a:xfrm>
          <a:prstGeom prst="rect">
            <a:avLst/>
          </a:prstGeom>
        </p:spPr>
        <p:txBody>
          <a:bodyPr wrap="square" lIns="0" tIns="0" rIns="0" bIns="0">
            <a:spAutoFit/>
          </a:bodyPr>
          <a:lstStyle>
            <a:lvl1pPr>
              <a:defRPr sz="900" b="0" i="0">
                <a:solidFill>
                  <a:srgbClr val="888888"/>
                </a:solidFill>
                <a:latin typeface="Arial"/>
                <a:cs typeface="Arial"/>
              </a:defRPr>
            </a:lvl1pPr>
          </a:lstStyle>
          <a:p>
            <a:pPr marL="12700">
              <a:lnSpc>
                <a:spcPct val="100000"/>
              </a:lnSpc>
              <a:spcBef>
                <a:spcPts val="130"/>
              </a:spcBef>
            </a:pPr>
            <a:r>
              <a:rPr dirty="0"/>
              <a:t>8/16/2016</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11/18/2018</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67000" y="2260549"/>
            <a:ext cx="7339076" cy="1257395"/>
          </a:xfrm>
          <a:prstGeom prst="rect">
            <a:avLst/>
          </a:prstGeom>
        </p:spPr>
        <p:txBody>
          <a:bodyPr vert="horz" wrap="square" lIns="0" tIns="13335" rIns="0" bIns="0" rtlCol="0">
            <a:spAutoFit/>
          </a:bodyPr>
          <a:lstStyle/>
          <a:p>
            <a:pPr marL="12700">
              <a:lnSpc>
                <a:spcPct val="100000"/>
              </a:lnSpc>
              <a:spcBef>
                <a:spcPts val="105"/>
              </a:spcBef>
            </a:pPr>
            <a:r>
              <a:rPr lang="en-US" sz="4000" spc="-55" dirty="0" smtClean="0">
                <a:solidFill>
                  <a:srgbClr val="252525"/>
                </a:solidFill>
                <a:latin typeface="Arial"/>
                <a:cs typeface="Arial"/>
              </a:rPr>
              <a:t>       Hello </a:t>
            </a:r>
            <a:r>
              <a:rPr lang="en-US" sz="4000" spc="-55" dirty="0" smtClean="0">
                <a:solidFill>
                  <a:srgbClr val="252525"/>
                </a:solidFill>
                <a:latin typeface="Arial"/>
                <a:cs typeface="Arial"/>
              </a:rPr>
              <a:t>and</a:t>
            </a:r>
          </a:p>
          <a:p>
            <a:pPr marL="12700">
              <a:lnSpc>
                <a:spcPct val="100000"/>
              </a:lnSpc>
              <a:spcBef>
                <a:spcPts val="105"/>
              </a:spcBef>
            </a:pPr>
            <a:r>
              <a:rPr lang="en-US" sz="4000" spc="-55" dirty="0" smtClean="0">
                <a:solidFill>
                  <a:srgbClr val="252525"/>
                </a:solidFill>
                <a:latin typeface="Arial"/>
                <a:cs typeface="Arial"/>
              </a:rPr>
              <a:t>           </a:t>
            </a:r>
            <a:r>
              <a:rPr lang="en-US" sz="4000" spc="-55" dirty="0" smtClean="0">
                <a:solidFill>
                  <a:srgbClr val="252525"/>
                </a:solidFill>
                <a:latin typeface="Arial"/>
                <a:cs typeface="Arial"/>
              </a:rPr>
              <a:t>wel</a:t>
            </a:r>
            <a:r>
              <a:rPr lang="en-US" sz="4000" spc="-55" dirty="0" smtClean="0">
                <a:solidFill>
                  <a:srgbClr val="252525"/>
                </a:solidFill>
                <a:latin typeface="Arial"/>
                <a:cs typeface="Arial"/>
              </a:rPr>
              <a:t>come to my</a:t>
            </a:r>
            <a:endParaRPr sz="4000" dirty="0">
              <a:latin typeface="Arial"/>
              <a:cs typeface="Arial"/>
            </a:endParaRPr>
          </a:p>
        </p:txBody>
      </p:sp>
      <p:sp>
        <p:nvSpPr>
          <p:cNvPr id="3" name="object 3"/>
          <p:cNvSpPr txBox="1"/>
          <p:nvPr/>
        </p:nvSpPr>
        <p:spPr>
          <a:xfrm>
            <a:off x="4343400" y="3517944"/>
            <a:ext cx="4588510" cy="629018"/>
          </a:xfrm>
          <a:prstGeom prst="rect">
            <a:avLst/>
          </a:prstGeom>
        </p:spPr>
        <p:txBody>
          <a:bodyPr vert="horz" wrap="square" lIns="0" tIns="13335" rIns="0" bIns="0" rtlCol="0">
            <a:spAutoFit/>
          </a:bodyPr>
          <a:lstStyle/>
          <a:p>
            <a:pPr marL="12700">
              <a:lnSpc>
                <a:spcPct val="100000"/>
              </a:lnSpc>
              <a:spcBef>
                <a:spcPts val="105"/>
              </a:spcBef>
            </a:pPr>
            <a:r>
              <a:rPr lang="en-US" sz="4000" spc="-55" dirty="0" smtClean="0">
                <a:solidFill>
                  <a:srgbClr val="252525"/>
                </a:solidFill>
                <a:latin typeface="Arial"/>
                <a:cs typeface="Arial"/>
              </a:rPr>
              <a:t>   </a:t>
            </a:r>
            <a:r>
              <a:rPr sz="4000" spc="-55" dirty="0" smtClean="0">
                <a:solidFill>
                  <a:srgbClr val="252525"/>
                </a:solidFill>
                <a:latin typeface="Arial"/>
                <a:cs typeface="Arial"/>
              </a:rPr>
              <a:t>Presentation</a:t>
            </a:r>
            <a:r>
              <a:rPr lang="en-US" sz="4000" spc="-55" dirty="0" smtClean="0">
                <a:solidFill>
                  <a:srgbClr val="252525"/>
                </a:solidFill>
                <a:latin typeface="Arial"/>
                <a:cs typeface="Arial"/>
              </a:rPr>
              <a:t>!</a:t>
            </a:r>
            <a:endParaRPr sz="4000" dirty="0">
              <a:latin typeface="Arial"/>
              <a:cs typeface="Arial"/>
            </a:endParaRPr>
          </a:p>
        </p:txBody>
      </p:sp>
      <p:sp>
        <p:nvSpPr>
          <p:cNvPr id="4" name="object 4"/>
          <p:cNvSpPr txBox="1"/>
          <p:nvPr/>
        </p:nvSpPr>
        <p:spPr>
          <a:xfrm>
            <a:off x="1069339" y="4462652"/>
            <a:ext cx="163195" cy="330835"/>
          </a:xfrm>
          <a:prstGeom prst="rect">
            <a:avLst/>
          </a:prstGeom>
        </p:spPr>
        <p:txBody>
          <a:bodyPr vert="horz" wrap="square" lIns="0" tIns="12700" rIns="0" bIns="0" rtlCol="0">
            <a:spAutoFit/>
          </a:bodyPr>
          <a:lstStyle/>
          <a:p>
            <a:pPr marL="12700">
              <a:lnSpc>
                <a:spcPct val="100000"/>
              </a:lnSpc>
              <a:spcBef>
                <a:spcPts val="100"/>
              </a:spcBef>
            </a:pPr>
            <a:r>
              <a:rPr sz="2000" spc="-35" dirty="0">
                <a:solidFill>
                  <a:srgbClr val="FDFFFF"/>
                </a:solidFill>
                <a:latin typeface="Arial"/>
                <a:cs typeface="Arial"/>
              </a:rPr>
              <a:t>1</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389966"/>
            <a:ext cx="8915399" cy="843821"/>
          </a:xfrm>
          <a:prstGeom prst="rect">
            <a:avLst/>
          </a:prstGeom>
        </p:spPr>
        <p:txBody>
          <a:bodyPr vert="horz" wrap="square" lIns="0" tIns="12700" rIns="0" bIns="0" rtlCol="0">
            <a:spAutoFit/>
          </a:bodyPr>
          <a:lstStyle/>
          <a:p>
            <a:pPr marL="12700">
              <a:lnSpc>
                <a:spcPct val="100000"/>
              </a:lnSpc>
              <a:spcBef>
                <a:spcPts val="100"/>
              </a:spcBef>
            </a:pPr>
            <a:r>
              <a:rPr lang="en-US" sz="5400" dirty="0" smtClean="0">
                <a:latin typeface="Calibri" panose="020F0502020204030204" pitchFamily="34" charset="0"/>
                <a:ea typeface="Calibri" panose="020F0502020204030204" pitchFamily="34" charset="0"/>
                <a:cs typeface="Times New Roman" panose="02020603050405020304" pitchFamily="18" charset="0"/>
              </a:rPr>
              <a:t>        Why I am using this model</a:t>
            </a:r>
            <a:endParaRPr sz="5400"/>
          </a:p>
        </p:txBody>
      </p:sp>
      <p:sp>
        <p:nvSpPr>
          <p:cNvPr id="4" name="object 4"/>
          <p:cNvSpPr txBox="1"/>
          <p:nvPr/>
        </p:nvSpPr>
        <p:spPr>
          <a:xfrm>
            <a:off x="838200" y="4495800"/>
            <a:ext cx="469900" cy="320601"/>
          </a:xfrm>
          <a:prstGeom prst="rect">
            <a:avLst/>
          </a:prstGeom>
        </p:spPr>
        <p:txBody>
          <a:bodyPr vert="horz" wrap="square" lIns="0" tIns="12700" rIns="0" bIns="0" rtlCol="0">
            <a:spAutoFit/>
          </a:bodyPr>
          <a:lstStyle/>
          <a:p>
            <a:pPr marL="12700">
              <a:lnSpc>
                <a:spcPct val="100000"/>
              </a:lnSpc>
              <a:spcBef>
                <a:spcPts val="100"/>
              </a:spcBef>
            </a:pPr>
            <a:r>
              <a:rPr lang="en-US" sz="2000" spc="-40" dirty="0" smtClean="0">
                <a:solidFill>
                  <a:srgbClr val="FDFFFF"/>
                </a:solidFill>
                <a:latin typeface="Arial"/>
                <a:cs typeface="Arial"/>
              </a:rPr>
              <a:t> 5.1</a:t>
            </a:r>
            <a:endParaRPr sz="2000">
              <a:latin typeface="Arial"/>
              <a:cs typeface="Arial"/>
            </a:endParaRPr>
          </a:p>
        </p:txBody>
      </p:sp>
      <p:sp>
        <p:nvSpPr>
          <p:cNvPr id="6" name="Rectangle 5"/>
          <p:cNvSpPr/>
          <p:nvPr/>
        </p:nvSpPr>
        <p:spPr>
          <a:xfrm>
            <a:off x="2743200" y="2087606"/>
            <a:ext cx="8763000" cy="3375283"/>
          </a:xfrm>
          <a:prstGeom prst="rect">
            <a:avLst/>
          </a:prstGeom>
        </p:spPr>
        <p:txBody>
          <a:bodyPr wrap="square">
            <a:spAutoFit/>
          </a:bodyPr>
          <a:lstStyle/>
          <a:p>
            <a:pPr marL="342900" marR="0" lvl="0" indent="-342900" algn="just">
              <a:lnSpc>
                <a:spcPct val="150000"/>
              </a:lnSpc>
              <a:spcBef>
                <a:spcPts val="0"/>
              </a:spcBef>
              <a:spcAft>
                <a:spcPts val="1000"/>
              </a:spcAft>
              <a:buFont typeface="Wingdings" panose="05000000000000000000" pitchFamily="2" charset="2"/>
              <a:buChar char=""/>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My requirements are clear, well known and fixed.</a:t>
            </a:r>
            <a:endParaRPr lang="en-US" sz="2400" b="1" dirty="0" smtClean="0">
              <a:latin typeface="Calibri" panose="020F0502020204030204" pitchFamily="34" charset="0"/>
              <a:ea typeface="Calibri" panose="020F0502020204030204" pitchFamily="34" charset="0"/>
              <a:cs typeface="Vrinda"/>
            </a:endParaRPr>
          </a:p>
          <a:p>
            <a:pPr marL="342900" marR="0" lvl="0" indent="-342900" algn="just">
              <a:lnSpc>
                <a:spcPct val="150000"/>
              </a:lnSpc>
              <a:spcBef>
                <a:spcPts val="0"/>
              </a:spcBef>
              <a:spcAft>
                <a:spcPts val="1000"/>
              </a:spcAft>
              <a:buFont typeface="Wingdings" panose="05000000000000000000" pitchFamily="2" charset="2"/>
              <a:buChar char=""/>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Technology is understood.</a:t>
            </a:r>
            <a:endParaRPr lang="en-US" sz="2400" b="1" dirty="0" smtClean="0">
              <a:latin typeface="Calibri" panose="020F0502020204030204" pitchFamily="34" charset="0"/>
              <a:ea typeface="Calibri" panose="020F0502020204030204" pitchFamily="34" charset="0"/>
              <a:cs typeface="Vrinda"/>
            </a:endParaRPr>
          </a:p>
          <a:p>
            <a:pPr marL="342900" marR="0" lvl="0" indent="-342900" algn="just">
              <a:lnSpc>
                <a:spcPct val="150000"/>
              </a:lnSpc>
              <a:spcBef>
                <a:spcPts val="0"/>
              </a:spcBef>
              <a:spcAft>
                <a:spcPts val="1000"/>
              </a:spcAft>
              <a:buFont typeface="Wingdings" panose="05000000000000000000" pitchFamily="2" charset="2"/>
              <a:buChar char=""/>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Project is short.</a:t>
            </a:r>
            <a:endParaRPr lang="en-US" sz="2400" b="1" dirty="0" smtClean="0">
              <a:latin typeface="Calibri" panose="020F0502020204030204" pitchFamily="34" charset="0"/>
              <a:ea typeface="Calibri" panose="020F0502020204030204" pitchFamily="34" charset="0"/>
              <a:cs typeface="Vrinda"/>
            </a:endParaRPr>
          </a:p>
          <a:p>
            <a:pPr marL="342900" marR="0" lvl="0" indent="-342900" algn="just">
              <a:lnSpc>
                <a:spcPct val="150000"/>
              </a:lnSpc>
              <a:spcBef>
                <a:spcPts val="0"/>
              </a:spcBef>
              <a:spcAft>
                <a:spcPts val="1000"/>
              </a:spcAft>
              <a:buFont typeface="Wingdings" panose="05000000000000000000" pitchFamily="2" charset="2"/>
              <a:buChar char=""/>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Product definition is stable.</a:t>
            </a:r>
            <a:endParaRPr lang="en-US" sz="2400" b="1" dirty="0" smtClean="0">
              <a:latin typeface="Calibri" panose="020F0502020204030204" pitchFamily="34" charset="0"/>
              <a:ea typeface="Calibri" panose="020F0502020204030204" pitchFamily="34" charset="0"/>
              <a:cs typeface="Vrinda"/>
            </a:endParaRPr>
          </a:p>
          <a:p>
            <a:pPr marL="342900" marR="0" lvl="0" indent="-342900" algn="just">
              <a:lnSpc>
                <a:spcPct val="150000"/>
              </a:lnSpc>
              <a:spcBef>
                <a:spcPts val="0"/>
              </a:spcBef>
              <a:spcAft>
                <a:spcPts val="1000"/>
              </a:spcAft>
              <a:buFont typeface="Wingdings" panose="05000000000000000000" pitchFamily="2" charset="2"/>
              <a:buChar char=""/>
              <a:tabLst>
                <a:tab pos="457200" algn="l"/>
              </a:tabLst>
            </a:pPr>
            <a:r>
              <a:rPr lang="en-US" sz="2400" b="1" dirty="0" smtClean="0">
                <a:latin typeface="Calibri" panose="020F0502020204030204" pitchFamily="34" charset="0"/>
                <a:ea typeface="Calibri" panose="020F0502020204030204" pitchFamily="34" charset="0"/>
                <a:cs typeface="Times New Roman" panose="02020603050405020304" pitchFamily="18" charset="0"/>
              </a:rPr>
              <a:t>There is no ambiguous requirements</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endParaRPr lang="en-US" sz="2400" dirty="0" smtClean="0">
              <a:latin typeface="Calibri" panose="020F0502020204030204" pitchFamily="34" charset="0"/>
              <a:ea typeface="Calibri" panose="020F0502020204030204" pitchFamily="34" charset="0"/>
              <a:cs typeface="Vrind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8848" y="381000"/>
            <a:ext cx="6571615" cy="843821"/>
          </a:xfrm>
          <a:prstGeom prst="rect">
            <a:avLst/>
          </a:prstGeom>
        </p:spPr>
        <p:txBody>
          <a:bodyPr vert="horz" wrap="square" lIns="0" tIns="12700" rIns="0" bIns="0" rtlCol="0">
            <a:spAutoFit/>
          </a:bodyPr>
          <a:lstStyle/>
          <a:p>
            <a:pPr marL="12700">
              <a:lnSpc>
                <a:spcPct val="100000"/>
              </a:lnSpc>
              <a:spcBef>
                <a:spcPts val="100"/>
              </a:spcBef>
            </a:pPr>
            <a:r>
              <a:rPr sz="5400" spc="-90" dirty="0"/>
              <a:t>Tools </a:t>
            </a:r>
            <a:r>
              <a:rPr sz="5400" spc="720" dirty="0"/>
              <a:t>&amp;</a:t>
            </a:r>
            <a:r>
              <a:rPr sz="5400" spc="-20" dirty="0"/>
              <a:t> </a:t>
            </a:r>
            <a:r>
              <a:rPr sz="5400" spc="-55" dirty="0"/>
              <a:t>Technologies</a:t>
            </a:r>
            <a:endParaRPr sz="5400"/>
          </a:p>
        </p:txBody>
      </p:sp>
      <p:sp>
        <p:nvSpPr>
          <p:cNvPr id="3" name="object 3"/>
          <p:cNvSpPr txBox="1"/>
          <p:nvPr/>
        </p:nvSpPr>
        <p:spPr>
          <a:xfrm>
            <a:off x="3330321" y="1810638"/>
            <a:ext cx="5264785" cy="5471370"/>
          </a:xfrm>
          <a:prstGeom prst="rect">
            <a:avLst/>
          </a:prstGeom>
        </p:spPr>
        <p:txBody>
          <a:bodyPr vert="horz" wrap="square" lIns="0" tIns="140335" rIns="0" bIns="0" rtlCol="0">
            <a:spAutoFit/>
          </a:bodyPr>
          <a:lstStyle/>
          <a:p>
            <a:pPr marL="584200" indent="-571500">
              <a:lnSpc>
                <a:spcPct val="100000"/>
              </a:lnSpc>
              <a:spcBef>
                <a:spcPts val="1105"/>
              </a:spcBef>
              <a:buClr>
                <a:srgbClr val="0E6EC5"/>
              </a:buClr>
              <a:buFont typeface="Wingdings" pitchFamily="2" charset="2"/>
              <a:buChar char="Ø"/>
              <a:tabLst>
                <a:tab pos="583565" algn="l"/>
                <a:tab pos="584200" algn="l"/>
              </a:tabLst>
            </a:pPr>
            <a:r>
              <a:rPr lang="en-US" sz="3600" spc="-235" dirty="0" smtClean="0">
                <a:latin typeface="Arial"/>
                <a:cs typeface="Arial"/>
              </a:rPr>
              <a:t>PHP</a:t>
            </a:r>
            <a:endParaRPr sz="3600" dirty="0">
              <a:latin typeface="Arial"/>
              <a:cs typeface="Arial"/>
            </a:endParaRPr>
          </a:p>
          <a:p>
            <a:pPr marL="584200" indent="-571500">
              <a:lnSpc>
                <a:spcPct val="100000"/>
              </a:lnSpc>
              <a:spcBef>
                <a:spcPts val="1010"/>
              </a:spcBef>
              <a:buClr>
                <a:srgbClr val="0E6EC5"/>
              </a:buClr>
              <a:buFont typeface="Wingdings" pitchFamily="2" charset="2"/>
              <a:buChar char="Ø"/>
              <a:tabLst>
                <a:tab pos="583565" algn="l"/>
                <a:tab pos="584200" algn="l"/>
              </a:tabLst>
            </a:pPr>
            <a:r>
              <a:rPr lang="en-US" sz="3600" dirty="0" smtClean="0">
                <a:latin typeface="Arial"/>
                <a:cs typeface="Arial"/>
              </a:rPr>
              <a:t>MySql</a:t>
            </a:r>
          </a:p>
          <a:p>
            <a:pPr marL="584200" indent="-571500">
              <a:lnSpc>
                <a:spcPct val="100000"/>
              </a:lnSpc>
              <a:spcBef>
                <a:spcPts val="1010"/>
              </a:spcBef>
              <a:buClr>
                <a:srgbClr val="0E6EC5"/>
              </a:buClr>
              <a:buFont typeface="Wingdings" pitchFamily="2" charset="2"/>
              <a:buChar char="Ø"/>
              <a:tabLst>
                <a:tab pos="583565" algn="l"/>
                <a:tab pos="584200" algn="l"/>
              </a:tabLst>
            </a:pPr>
            <a:r>
              <a:rPr lang="en-US" sz="3600" dirty="0" smtClean="0">
                <a:latin typeface="Arial"/>
                <a:cs typeface="Arial"/>
              </a:rPr>
              <a:t>HTML</a:t>
            </a:r>
          </a:p>
          <a:p>
            <a:pPr marL="584200" indent="-571500">
              <a:lnSpc>
                <a:spcPct val="100000"/>
              </a:lnSpc>
              <a:spcBef>
                <a:spcPts val="1010"/>
              </a:spcBef>
              <a:buClr>
                <a:srgbClr val="0E6EC5"/>
              </a:buClr>
              <a:buFont typeface="Wingdings" pitchFamily="2" charset="2"/>
              <a:buChar char="Ø"/>
              <a:tabLst>
                <a:tab pos="583565" algn="l"/>
                <a:tab pos="584200" algn="l"/>
              </a:tabLst>
            </a:pPr>
            <a:r>
              <a:rPr lang="en-US" sz="3600" dirty="0" smtClean="0">
                <a:latin typeface="Arial"/>
                <a:cs typeface="Arial"/>
              </a:rPr>
              <a:t>CSS</a:t>
            </a:r>
          </a:p>
          <a:p>
            <a:pPr marL="584200" indent="-571500">
              <a:lnSpc>
                <a:spcPct val="100000"/>
              </a:lnSpc>
              <a:spcBef>
                <a:spcPts val="1010"/>
              </a:spcBef>
              <a:buClr>
                <a:srgbClr val="0E6EC5"/>
              </a:buClr>
              <a:buFont typeface="Wingdings" pitchFamily="2" charset="2"/>
              <a:buChar char="Ø"/>
              <a:tabLst>
                <a:tab pos="583565" algn="l"/>
                <a:tab pos="584200" algn="l"/>
              </a:tabLst>
            </a:pPr>
            <a:r>
              <a:rPr lang="en-US" sz="3600" dirty="0" smtClean="0">
                <a:latin typeface="Arial"/>
                <a:cs typeface="Arial"/>
              </a:rPr>
              <a:t>JavaScript</a:t>
            </a:r>
          </a:p>
          <a:p>
            <a:pPr marL="584200" indent="-571500">
              <a:lnSpc>
                <a:spcPct val="100000"/>
              </a:lnSpc>
              <a:spcBef>
                <a:spcPts val="1010"/>
              </a:spcBef>
              <a:buClr>
                <a:srgbClr val="0E6EC5"/>
              </a:buClr>
              <a:buFont typeface="Wingdings" pitchFamily="2" charset="2"/>
              <a:buChar char="Ø"/>
              <a:tabLst>
                <a:tab pos="583565" algn="l"/>
                <a:tab pos="584200" algn="l"/>
              </a:tabLst>
            </a:pPr>
            <a:r>
              <a:rPr lang="en-US" sz="3600" dirty="0" smtClean="0">
                <a:latin typeface="Arial"/>
                <a:cs typeface="Arial"/>
              </a:rPr>
              <a:t>Bootstrap</a:t>
            </a:r>
          </a:p>
          <a:p>
            <a:pPr marL="584200" indent="-571500">
              <a:lnSpc>
                <a:spcPct val="100000"/>
              </a:lnSpc>
              <a:spcBef>
                <a:spcPts val="1010"/>
              </a:spcBef>
              <a:buClr>
                <a:srgbClr val="0E6EC5"/>
              </a:buClr>
              <a:buFont typeface="Wingdings" pitchFamily="2" charset="2"/>
              <a:buChar char="Ø"/>
              <a:tabLst>
                <a:tab pos="583565" algn="l"/>
                <a:tab pos="584200" algn="l"/>
              </a:tabLst>
            </a:pPr>
            <a:r>
              <a:rPr lang="en-US" sz="3600" dirty="0" smtClean="0">
                <a:latin typeface="Arial"/>
                <a:cs typeface="Arial"/>
              </a:rPr>
              <a:t>XAMPP</a:t>
            </a:r>
          </a:p>
          <a:p>
            <a:pPr marL="584200" indent="-571500">
              <a:lnSpc>
                <a:spcPct val="100000"/>
              </a:lnSpc>
              <a:spcBef>
                <a:spcPts val="1010"/>
              </a:spcBef>
              <a:buClr>
                <a:srgbClr val="0E6EC5"/>
              </a:buClr>
              <a:buFont typeface="Wingdings" pitchFamily="2" charset="2"/>
              <a:buChar char="Ø"/>
              <a:tabLst>
                <a:tab pos="583565" algn="l"/>
                <a:tab pos="584200" algn="l"/>
              </a:tabLst>
            </a:pPr>
            <a:endParaRPr sz="3600" dirty="0">
              <a:latin typeface="Arial"/>
              <a:cs typeface="Arial"/>
            </a:endParaRPr>
          </a:p>
        </p:txBody>
      </p:sp>
      <p:sp>
        <p:nvSpPr>
          <p:cNvPr id="4" name="object 4"/>
          <p:cNvSpPr txBox="1"/>
          <p:nvPr/>
        </p:nvSpPr>
        <p:spPr>
          <a:xfrm>
            <a:off x="932180" y="4462652"/>
            <a:ext cx="299720" cy="330835"/>
          </a:xfrm>
          <a:prstGeom prst="rect">
            <a:avLst/>
          </a:prstGeom>
        </p:spPr>
        <p:txBody>
          <a:bodyPr vert="horz" wrap="square" lIns="0" tIns="12700" rIns="0" bIns="0" rtlCol="0">
            <a:spAutoFit/>
          </a:bodyPr>
          <a:lstStyle/>
          <a:p>
            <a:pPr marL="12700">
              <a:lnSpc>
                <a:spcPct val="100000"/>
              </a:lnSpc>
              <a:spcBef>
                <a:spcPts val="100"/>
              </a:spcBef>
            </a:pPr>
            <a:r>
              <a:rPr lang="en-US" sz="2000" spc="-40" dirty="0" smtClean="0">
                <a:solidFill>
                  <a:srgbClr val="FDFFFF"/>
                </a:solidFill>
                <a:latin typeface="Arial"/>
                <a:cs typeface="Arial"/>
              </a:rPr>
              <a:t>  6 </a:t>
            </a:r>
            <a:endParaRPr sz="2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609601"/>
            <a:ext cx="11887200" cy="689932"/>
          </a:xfrm>
          <a:prstGeom prst="rect">
            <a:avLst/>
          </a:prstGeom>
        </p:spPr>
        <p:txBody>
          <a:bodyPr vert="horz" wrap="square" lIns="0" tIns="12700" rIns="0" bIns="0" rtlCol="0">
            <a:spAutoFit/>
          </a:bodyPr>
          <a:lstStyle/>
          <a:p>
            <a:pPr marL="12700">
              <a:lnSpc>
                <a:spcPct val="100000"/>
              </a:lnSpc>
              <a:spcBef>
                <a:spcPts val="100"/>
              </a:spcBef>
            </a:pPr>
            <a:r>
              <a:rPr lang="en-US" sz="4400" dirty="0" smtClean="0"/>
              <a:t>        Prison Management System Features </a:t>
            </a:r>
            <a:endParaRPr sz="4400"/>
          </a:p>
        </p:txBody>
      </p:sp>
      <p:sp>
        <p:nvSpPr>
          <p:cNvPr id="4" name="object 4"/>
          <p:cNvSpPr txBox="1"/>
          <p:nvPr/>
        </p:nvSpPr>
        <p:spPr>
          <a:xfrm>
            <a:off x="932180" y="4462652"/>
            <a:ext cx="299720" cy="320601"/>
          </a:xfrm>
          <a:prstGeom prst="rect">
            <a:avLst/>
          </a:prstGeom>
        </p:spPr>
        <p:txBody>
          <a:bodyPr vert="horz" wrap="square" lIns="0" tIns="12700" rIns="0" bIns="0" rtlCol="0">
            <a:spAutoFit/>
          </a:bodyPr>
          <a:lstStyle/>
          <a:p>
            <a:pPr marL="12700">
              <a:lnSpc>
                <a:spcPct val="100000"/>
              </a:lnSpc>
              <a:spcBef>
                <a:spcPts val="100"/>
              </a:spcBef>
            </a:pPr>
            <a:r>
              <a:rPr lang="en-US" sz="2000" spc="-40" dirty="0" smtClean="0">
                <a:solidFill>
                  <a:srgbClr val="FDFFFF"/>
                </a:solidFill>
                <a:latin typeface="Arial"/>
                <a:cs typeface="Arial"/>
              </a:rPr>
              <a:t>  7</a:t>
            </a:r>
            <a:endParaRPr sz="2000" dirty="0">
              <a:latin typeface="Arial"/>
              <a:cs typeface="Arial"/>
            </a:endParaRPr>
          </a:p>
        </p:txBody>
      </p:sp>
      <p:sp>
        <p:nvSpPr>
          <p:cNvPr id="3073" name="Rectangle 1"/>
          <p:cNvSpPr>
            <a:spLocks noChangeArrowheads="1"/>
          </p:cNvSpPr>
          <p:nvPr/>
        </p:nvSpPr>
        <p:spPr bwMode="auto">
          <a:xfrm>
            <a:off x="1828800" y="1600200"/>
            <a:ext cx="98298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Login system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Prisoner Registration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Admin Homepage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Prisoner List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Add Duty Officer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Search Prisoner by ID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Examinee Registration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Duty Officer List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Duty Officer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Add Employee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Employee List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6934200" y="1676400"/>
            <a:ext cx="3276600" cy="2384524"/>
          </a:xfrm>
          <a:prstGeom prst="rect">
            <a:avLst/>
          </a:prstGeom>
        </p:spPr>
        <p:txBody>
          <a:bodyPr wrap="square">
            <a:spAutoFit/>
          </a:bodyPr>
          <a:lstStyle/>
          <a:p>
            <a:pPr lvl="0" algn="just" eaLnBrk="0" fontAlgn="base" hangingPunct="0">
              <a:spcBef>
                <a:spcPct val="0"/>
              </a:spcBef>
              <a:spcAft>
                <a:spcPct val="0"/>
              </a:spcAft>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Employee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Add Doctor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Doctor List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Doctor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Visitor Registration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 typeface="Wingdings" pitchFamily="2" charset="2"/>
              <a:buChar char="Ø"/>
              <a:tabLst>
                <a:tab pos="514350" algn="l"/>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Visitor List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1"/>
            <a:ext cx="6705600" cy="615553"/>
          </a:xfrm>
        </p:spPr>
        <p:txBody>
          <a:bodyPr/>
          <a:lstStyle/>
          <a:p>
            <a:r>
              <a:rPr lang="en-US" sz="4000" dirty="0" smtClean="0"/>
              <a:t>               Login System</a:t>
            </a:r>
            <a:endParaRPr lang="en-US" sz="4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33600" y="1447800"/>
            <a:ext cx="8229600" cy="4953000"/>
          </a:xfrm>
          <a:prstGeom prst="rect">
            <a:avLst/>
          </a:prstGeom>
        </p:spPr>
      </p:pic>
      <p:sp>
        <p:nvSpPr>
          <p:cNvPr id="5" name="Rectangle 4"/>
          <p:cNvSpPr/>
          <p:nvPr/>
        </p:nvSpPr>
        <p:spPr>
          <a:xfrm>
            <a:off x="990600" y="4495800"/>
            <a:ext cx="548868" cy="369332"/>
          </a:xfrm>
          <a:prstGeom prst="rect">
            <a:avLst/>
          </a:prstGeom>
        </p:spPr>
        <p:txBody>
          <a:bodyPr wrap="none">
            <a:spAutoFit/>
          </a:bodyPr>
          <a:lstStyle/>
          <a:p>
            <a:r>
              <a:rPr lang="en-US" spc="-40" dirty="0">
                <a:solidFill>
                  <a:srgbClr val="FDFFFF"/>
                </a:solidFill>
                <a:latin typeface="Arial"/>
                <a:cs typeface="Arial"/>
              </a:rPr>
              <a:t> </a:t>
            </a:r>
            <a:r>
              <a:rPr lang="en-US" spc="-40" dirty="0" smtClean="0">
                <a:solidFill>
                  <a:srgbClr val="FDFFFF"/>
                </a:solidFill>
                <a:latin typeface="Arial"/>
                <a:cs typeface="Arial"/>
              </a:rPr>
              <a:t>7.1</a:t>
            </a:r>
            <a:endParaRPr lang="en-US" dirty="0"/>
          </a:p>
        </p:txBody>
      </p:sp>
    </p:spTree>
    <p:extLst>
      <p:ext uri="{BB962C8B-B14F-4D97-AF65-F5344CB8AC3E}">
        <p14:creationId xmlns:p14="http://schemas.microsoft.com/office/powerpoint/2010/main" val="88643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57200"/>
            <a:ext cx="6705600" cy="615553"/>
          </a:xfrm>
        </p:spPr>
        <p:txBody>
          <a:bodyPr/>
          <a:lstStyle/>
          <a:p>
            <a:r>
              <a:rPr lang="en-US" sz="4000" dirty="0" smtClean="0"/>
              <a:t>         Admin Homepage</a:t>
            </a:r>
            <a:endParaRPr lang="en-US" sz="4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209800" y="1524000"/>
            <a:ext cx="8763000" cy="4947046"/>
          </a:xfrm>
          <a:prstGeom prst="rect">
            <a:avLst/>
          </a:prstGeom>
        </p:spPr>
      </p:pic>
      <p:sp>
        <p:nvSpPr>
          <p:cNvPr id="5" name="Rectangle 4"/>
          <p:cNvSpPr/>
          <p:nvPr/>
        </p:nvSpPr>
        <p:spPr>
          <a:xfrm>
            <a:off x="914400" y="4572000"/>
            <a:ext cx="548868" cy="369332"/>
          </a:xfrm>
          <a:prstGeom prst="rect">
            <a:avLst/>
          </a:prstGeom>
        </p:spPr>
        <p:txBody>
          <a:bodyPr wrap="none">
            <a:spAutoFit/>
          </a:bodyPr>
          <a:lstStyle/>
          <a:p>
            <a:r>
              <a:rPr lang="en-US" spc="-40" dirty="0">
                <a:solidFill>
                  <a:srgbClr val="FDFFFF"/>
                </a:solidFill>
                <a:latin typeface="Arial"/>
                <a:cs typeface="Arial"/>
              </a:rPr>
              <a:t> </a:t>
            </a:r>
            <a:r>
              <a:rPr lang="en-US" spc="-40" dirty="0" smtClean="0">
                <a:solidFill>
                  <a:srgbClr val="FDFFFF"/>
                </a:solidFill>
                <a:latin typeface="Arial"/>
                <a:cs typeface="Arial"/>
              </a:rPr>
              <a:t>7.2</a:t>
            </a:r>
            <a:endParaRPr lang="en-US" dirty="0"/>
          </a:p>
        </p:txBody>
      </p:sp>
    </p:spTree>
    <p:extLst>
      <p:ext uri="{BB962C8B-B14F-4D97-AF65-F5344CB8AC3E}">
        <p14:creationId xmlns:p14="http://schemas.microsoft.com/office/powerpoint/2010/main" val="411259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219" y="228601"/>
            <a:ext cx="5631560" cy="838200"/>
          </a:xfrm>
        </p:spPr>
        <p:txBody>
          <a:bodyPr/>
          <a:lstStyle/>
          <a:p>
            <a:r>
              <a:rPr lang="bn-BD" sz="4000" b="1" dirty="0"/>
              <a:t>Prisoner Registration</a:t>
            </a:r>
            <a:r>
              <a:rPr lang="en-US" sz="4000" dirty="0"/>
              <a:t/>
            </a:r>
            <a:br>
              <a:rPr lang="en-US" sz="4000" dirty="0"/>
            </a:br>
            <a:endParaRPr lang="en-US" sz="4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209800" y="1219200"/>
            <a:ext cx="8763000" cy="5029200"/>
          </a:xfrm>
          <a:prstGeom prst="rect">
            <a:avLst/>
          </a:prstGeom>
        </p:spPr>
      </p:pic>
      <p:sp>
        <p:nvSpPr>
          <p:cNvPr id="5" name="Rectangle 4"/>
          <p:cNvSpPr/>
          <p:nvPr/>
        </p:nvSpPr>
        <p:spPr>
          <a:xfrm>
            <a:off x="914400" y="4495800"/>
            <a:ext cx="548868" cy="369332"/>
          </a:xfrm>
          <a:prstGeom prst="rect">
            <a:avLst/>
          </a:prstGeom>
        </p:spPr>
        <p:txBody>
          <a:bodyPr wrap="none">
            <a:spAutoFit/>
          </a:bodyPr>
          <a:lstStyle/>
          <a:p>
            <a:r>
              <a:rPr lang="en-US" spc="-40" dirty="0">
                <a:solidFill>
                  <a:srgbClr val="FDFFFF"/>
                </a:solidFill>
                <a:latin typeface="Arial"/>
                <a:cs typeface="Arial"/>
              </a:rPr>
              <a:t> </a:t>
            </a:r>
            <a:r>
              <a:rPr lang="en-US" spc="-40" dirty="0" smtClean="0">
                <a:solidFill>
                  <a:srgbClr val="FDFFFF"/>
                </a:solidFill>
                <a:latin typeface="Arial"/>
                <a:cs typeface="Arial"/>
              </a:rPr>
              <a:t>7.3</a:t>
            </a:r>
            <a:endParaRPr lang="en-US" dirty="0"/>
          </a:p>
        </p:txBody>
      </p:sp>
    </p:spTree>
    <p:extLst>
      <p:ext uri="{BB962C8B-B14F-4D97-AF65-F5344CB8AC3E}">
        <p14:creationId xmlns:p14="http://schemas.microsoft.com/office/powerpoint/2010/main" val="367620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04800"/>
            <a:ext cx="6553199" cy="615553"/>
          </a:xfrm>
        </p:spPr>
        <p:txBody>
          <a:bodyPr/>
          <a:lstStyle/>
          <a:p>
            <a:r>
              <a:rPr lang="en-US" sz="4000" dirty="0" smtClean="0"/>
              <a:t>     Duty Officer Registration</a:t>
            </a:r>
            <a:endParaRPr lang="en-US" sz="4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905000" y="1219200"/>
            <a:ext cx="9144000" cy="5105400"/>
          </a:xfrm>
          <a:prstGeom prst="rect">
            <a:avLst/>
          </a:prstGeom>
        </p:spPr>
      </p:pic>
      <p:sp>
        <p:nvSpPr>
          <p:cNvPr id="5" name="Rectangle 4"/>
          <p:cNvSpPr/>
          <p:nvPr/>
        </p:nvSpPr>
        <p:spPr>
          <a:xfrm>
            <a:off x="5821566" y="3244334"/>
            <a:ext cx="548868" cy="369332"/>
          </a:xfrm>
          <a:prstGeom prst="rect">
            <a:avLst/>
          </a:prstGeom>
        </p:spPr>
        <p:txBody>
          <a:bodyPr wrap="none">
            <a:spAutoFit/>
          </a:bodyPr>
          <a:lstStyle/>
          <a:p>
            <a:r>
              <a:rPr lang="en-US" spc="-40" dirty="0">
                <a:solidFill>
                  <a:srgbClr val="FDFFFF"/>
                </a:solidFill>
                <a:latin typeface="Arial"/>
                <a:cs typeface="Arial"/>
              </a:rPr>
              <a:t> 7.3</a:t>
            </a:r>
            <a:endParaRPr lang="en-US" dirty="0"/>
          </a:p>
        </p:txBody>
      </p:sp>
      <p:sp>
        <p:nvSpPr>
          <p:cNvPr id="6" name="Rectangle 5"/>
          <p:cNvSpPr/>
          <p:nvPr/>
        </p:nvSpPr>
        <p:spPr>
          <a:xfrm>
            <a:off x="914400" y="4572000"/>
            <a:ext cx="548868" cy="369332"/>
          </a:xfrm>
          <a:prstGeom prst="rect">
            <a:avLst/>
          </a:prstGeom>
        </p:spPr>
        <p:txBody>
          <a:bodyPr wrap="none">
            <a:spAutoFit/>
          </a:bodyPr>
          <a:lstStyle/>
          <a:p>
            <a:r>
              <a:rPr lang="en-US" spc="-40" dirty="0">
                <a:solidFill>
                  <a:srgbClr val="FDFFFF"/>
                </a:solidFill>
                <a:latin typeface="Arial"/>
                <a:cs typeface="Arial"/>
              </a:rPr>
              <a:t> </a:t>
            </a:r>
            <a:r>
              <a:rPr lang="en-US" spc="-40" dirty="0" smtClean="0">
                <a:solidFill>
                  <a:srgbClr val="FDFFFF"/>
                </a:solidFill>
                <a:latin typeface="Arial"/>
                <a:cs typeface="Arial"/>
              </a:rPr>
              <a:t>7.4</a:t>
            </a:r>
            <a:endParaRPr lang="en-US" dirty="0"/>
          </a:p>
        </p:txBody>
      </p:sp>
    </p:spTree>
    <p:extLst>
      <p:ext uri="{BB962C8B-B14F-4D97-AF65-F5344CB8AC3E}">
        <p14:creationId xmlns:p14="http://schemas.microsoft.com/office/powerpoint/2010/main" val="2467468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457200"/>
            <a:ext cx="6317360" cy="615553"/>
          </a:xfrm>
        </p:spPr>
        <p:txBody>
          <a:bodyPr/>
          <a:lstStyle/>
          <a:p>
            <a:r>
              <a:rPr lang="en-US" sz="4000" dirty="0" smtClean="0"/>
              <a:t>    Examinee Registration </a:t>
            </a:r>
            <a:endParaRPr lang="en-US" sz="4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438400" y="1301725"/>
            <a:ext cx="8382000" cy="4832896"/>
          </a:xfrm>
          <a:prstGeom prst="rect">
            <a:avLst/>
          </a:prstGeom>
        </p:spPr>
      </p:pic>
      <p:sp>
        <p:nvSpPr>
          <p:cNvPr id="5" name="Rectangle 4"/>
          <p:cNvSpPr/>
          <p:nvPr/>
        </p:nvSpPr>
        <p:spPr>
          <a:xfrm rot="1620920">
            <a:off x="5821566" y="3244334"/>
            <a:ext cx="548868" cy="369332"/>
          </a:xfrm>
          <a:prstGeom prst="rect">
            <a:avLst/>
          </a:prstGeom>
        </p:spPr>
        <p:txBody>
          <a:bodyPr wrap="square">
            <a:spAutoFit/>
          </a:bodyPr>
          <a:lstStyle/>
          <a:p>
            <a:r>
              <a:rPr lang="en-US" spc="-40" dirty="0">
                <a:solidFill>
                  <a:srgbClr val="FDFFFF"/>
                </a:solidFill>
                <a:latin typeface="Arial"/>
                <a:cs typeface="Arial"/>
              </a:rPr>
              <a:t> 7.4</a:t>
            </a:r>
            <a:endParaRPr lang="en-US" dirty="0"/>
          </a:p>
        </p:txBody>
      </p:sp>
      <p:sp>
        <p:nvSpPr>
          <p:cNvPr id="6" name="Rectangle 5"/>
          <p:cNvSpPr/>
          <p:nvPr/>
        </p:nvSpPr>
        <p:spPr>
          <a:xfrm>
            <a:off x="5821566" y="3244334"/>
            <a:ext cx="548868" cy="369332"/>
          </a:xfrm>
          <a:prstGeom prst="rect">
            <a:avLst/>
          </a:prstGeom>
        </p:spPr>
        <p:txBody>
          <a:bodyPr wrap="none">
            <a:spAutoFit/>
          </a:bodyPr>
          <a:lstStyle/>
          <a:p>
            <a:r>
              <a:rPr lang="en-US" spc="-40" dirty="0">
                <a:solidFill>
                  <a:srgbClr val="FDFFFF"/>
                </a:solidFill>
                <a:latin typeface="Arial"/>
                <a:cs typeface="Arial"/>
              </a:rPr>
              <a:t> 7.4</a:t>
            </a:r>
            <a:endParaRPr lang="en-US" dirty="0"/>
          </a:p>
        </p:txBody>
      </p:sp>
      <p:sp>
        <p:nvSpPr>
          <p:cNvPr id="7" name="Rectangle 6"/>
          <p:cNvSpPr/>
          <p:nvPr/>
        </p:nvSpPr>
        <p:spPr>
          <a:xfrm>
            <a:off x="990600" y="4572000"/>
            <a:ext cx="548868" cy="369332"/>
          </a:xfrm>
          <a:prstGeom prst="rect">
            <a:avLst/>
          </a:prstGeom>
        </p:spPr>
        <p:txBody>
          <a:bodyPr wrap="none">
            <a:spAutoFit/>
          </a:bodyPr>
          <a:lstStyle/>
          <a:p>
            <a:r>
              <a:rPr lang="en-US" spc="-40" dirty="0">
                <a:solidFill>
                  <a:srgbClr val="FDFFFF"/>
                </a:solidFill>
                <a:latin typeface="Arial"/>
                <a:cs typeface="Arial"/>
              </a:rPr>
              <a:t> </a:t>
            </a:r>
            <a:r>
              <a:rPr lang="en-US" spc="-40" dirty="0" smtClean="0">
                <a:solidFill>
                  <a:srgbClr val="FDFFFF"/>
                </a:solidFill>
                <a:latin typeface="Arial"/>
                <a:cs typeface="Arial"/>
              </a:rPr>
              <a:t>7.5</a:t>
            </a:r>
            <a:endParaRPr lang="en-US" dirty="0"/>
          </a:p>
        </p:txBody>
      </p:sp>
    </p:spTree>
    <p:extLst>
      <p:ext uri="{BB962C8B-B14F-4D97-AF65-F5344CB8AC3E}">
        <p14:creationId xmlns:p14="http://schemas.microsoft.com/office/powerpoint/2010/main" val="1751515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77" y="228600"/>
            <a:ext cx="6241160" cy="1231106"/>
          </a:xfrm>
        </p:spPr>
        <p:txBody>
          <a:bodyPr/>
          <a:lstStyle/>
          <a:p>
            <a:r>
              <a:rPr lang="en-US" sz="4000" b="1" dirty="0" smtClean="0"/>
              <a:t>    </a:t>
            </a:r>
            <a:r>
              <a:rPr lang="bn-BD" sz="4000" b="1" dirty="0" smtClean="0"/>
              <a:t>Employee </a:t>
            </a:r>
            <a:r>
              <a:rPr lang="bn-BD" sz="4000" b="1" dirty="0"/>
              <a:t>Registration</a:t>
            </a:r>
            <a:r>
              <a:rPr lang="en-US" sz="4000" dirty="0"/>
              <a:t/>
            </a:r>
            <a:br>
              <a:rPr lang="en-US" sz="4000" dirty="0"/>
            </a:br>
            <a:endParaRPr lang="en-US" sz="4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057400" y="1066800"/>
            <a:ext cx="8839200" cy="5257800"/>
          </a:xfrm>
          <a:prstGeom prst="rect">
            <a:avLst/>
          </a:prstGeom>
        </p:spPr>
      </p:pic>
      <p:sp>
        <p:nvSpPr>
          <p:cNvPr id="5" name="Rectangle 4"/>
          <p:cNvSpPr/>
          <p:nvPr/>
        </p:nvSpPr>
        <p:spPr>
          <a:xfrm>
            <a:off x="914400" y="4495800"/>
            <a:ext cx="548868" cy="369332"/>
          </a:xfrm>
          <a:prstGeom prst="rect">
            <a:avLst/>
          </a:prstGeom>
        </p:spPr>
        <p:txBody>
          <a:bodyPr wrap="none">
            <a:spAutoFit/>
          </a:bodyPr>
          <a:lstStyle/>
          <a:p>
            <a:r>
              <a:rPr lang="en-US" spc="-40" dirty="0">
                <a:solidFill>
                  <a:srgbClr val="FDFFFF"/>
                </a:solidFill>
                <a:latin typeface="Arial"/>
                <a:cs typeface="Arial"/>
              </a:rPr>
              <a:t> </a:t>
            </a:r>
            <a:r>
              <a:rPr lang="en-US" spc="-40" dirty="0" smtClean="0">
                <a:solidFill>
                  <a:srgbClr val="FDFFFF"/>
                </a:solidFill>
                <a:latin typeface="Arial"/>
                <a:cs typeface="Arial"/>
              </a:rPr>
              <a:t>7.6</a:t>
            </a:r>
            <a:endParaRPr lang="en-US" dirty="0"/>
          </a:p>
        </p:txBody>
      </p:sp>
    </p:spTree>
    <p:extLst>
      <p:ext uri="{BB962C8B-B14F-4D97-AF65-F5344CB8AC3E}">
        <p14:creationId xmlns:p14="http://schemas.microsoft.com/office/powerpoint/2010/main" val="1758218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81000"/>
            <a:ext cx="6393560" cy="615553"/>
          </a:xfrm>
        </p:spPr>
        <p:txBody>
          <a:bodyPr/>
          <a:lstStyle/>
          <a:p>
            <a:r>
              <a:rPr lang="en-US" sz="4000" dirty="0" smtClean="0"/>
              <a:t>            Doctor Registration</a:t>
            </a:r>
            <a:endParaRPr lang="en-US" sz="4000"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057400" y="1219200"/>
            <a:ext cx="8991600" cy="5257800"/>
          </a:xfrm>
          <a:prstGeom prst="rect">
            <a:avLst/>
          </a:prstGeom>
        </p:spPr>
      </p:pic>
      <p:sp>
        <p:nvSpPr>
          <p:cNvPr id="6" name="Rectangle 5"/>
          <p:cNvSpPr/>
          <p:nvPr/>
        </p:nvSpPr>
        <p:spPr>
          <a:xfrm>
            <a:off x="5821566" y="3244334"/>
            <a:ext cx="548868" cy="369332"/>
          </a:xfrm>
          <a:prstGeom prst="rect">
            <a:avLst/>
          </a:prstGeom>
        </p:spPr>
        <p:txBody>
          <a:bodyPr wrap="none">
            <a:spAutoFit/>
          </a:bodyPr>
          <a:lstStyle/>
          <a:p>
            <a:r>
              <a:rPr lang="en-US" spc="-40" dirty="0">
                <a:solidFill>
                  <a:srgbClr val="FDFFFF"/>
                </a:solidFill>
                <a:latin typeface="Arial"/>
                <a:cs typeface="Arial"/>
              </a:rPr>
              <a:t> 7.6</a:t>
            </a:r>
            <a:endParaRPr lang="en-US" dirty="0"/>
          </a:p>
        </p:txBody>
      </p:sp>
      <p:sp>
        <p:nvSpPr>
          <p:cNvPr id="7" name="Rectangle 6"/>
          <p:cNvSpPr/>
          <p:nvPr/>
        </p:nvSpPr>
        <p:spPr>
          <a:xfrm>
            <a:off x="990600" y="4495800"/>
            <a:ext cx="548868" cy="369332"/>
          </a:xfrm>
          <a:prstGeom prst="rect">
            <a:avLst/>
          </a:prstGeom>
        </p:spPr>
        <p:txBody>
          <a:bodyPr wrap="none">
            <a:spAutoFit/>
          </a:bodyPr>
          <a:lstStyle/>
          <a:p>
            <a:r>
              <a:rPr lang="en-US" spc="-40" dirty="0">
                <a:solidFill>
                  <a:srgbClr val="FDFFFF"/>
                </a:solidFill>
                <a:latin typeface="Arial"/>
                <a:cs typeface="Arial"/>
              </a:rPr>
              <a:t> </a:t>
            </a:r>
            <a:r>
              <a:rPr lang="en-US" spc="-40" dirty="0" smtClean="0">
                <a:solidFill>
                  <a:srgbClr val="FDFFFF"/>
                </a:solidFill>
                <a:latin typeface="Arial"/>
                <a:cs typeface="Arial"/>
              </a:rPr>
              <a:t>7.7</a:t>
            </a:r>
            <a:endParaRPr lang="en-US" dirty="0"/>
          </a:p>
        </p:txBody>
      </p:sp>
    </p:spTree>
    <p:extLst>
      <p:ext uri="{BB962C8B-B14F-4D97-AF65-F5344CB8AC3E}">
        <p14:creationId xmlns:p14="http://schemas.microsoft.com/office/powerpoint/2010/main" val="5648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762000"/>
            <a:ext cx="9525000" cy="1243930"/>
          </a:xfrm>
          <a:prstGeom prst="rect">
            <a:avLst/>
          </a:prstGeom>
        </p:spPr>
        <p:txBody>
          <a:bodyPr vert="horz" wrap="square" lIns="0" tIns="12700" rIns="0" bIns="0" rtlCol="0">
            <a:spAutoFit/>
          </a:bodyPr>
          <a:lstStyle/>
          <a:p>
            <a:pPr marL="12700">
              <a:lnSpc>
                <a:spcPct val="100000"/>
              </a:lnSpc>
              <a:spcBef>
                <a:spcPts val="100"/>
              </a:spcBef>
            </a:pPr>
            <a:r>
              <a:rPr lang="en-US" sz="5400" spc="-375" dirty="0" smtClean="0">
                <a:latin typeface="Times New Roman"/>
                <a:cs typeface="Times New Roman"/>
              </a:rPr>
              <a:t>PRIS</a:t>
            </a:r>
            <a:r>
              <a:rPr lang="en-US" sz="8000" spc="-375" dirty="0" smtClean="0">
                <a:latin typeface="Times New Roman"/>
                <a:cs typeface="Times New Roman"/>
              </a:rPr>
              <a:t>o</a:t>
            </a:r>
            <a:r>
              <a:rPr lang="en-US" sz="5400" spc="-375" dirty="0" smtClean="0">
                <a:latin typeface="Times New Roman"/>
                <a:cs typeface="Times New Roman"/>
              </a:rPr>
              <a:t>N  </a:t>
            </a:r>
            <a:r>
              <a:rPr lang="en-US" sz="5400" spc="-750" dirty="0" smtClean="0">
                <a:latin typeface="Times New Roman"/>
                <a:cs typeface="Times New Roman"/>
              </a:rPr>
              <a:t>M</a:t>
            </a:r>
            <a:r>
              <a:rPr lang="en-US" sz="5400" spc="-550" dirty="0" smtClean="0">
                <a:latin typeface="Times New Roman"/>
                <a:cs typeface="Times New Roman"/>
              </a:rPr>
              <a:t>A</a:t>
            </a:r>
            <a:r>
              <a:rPr lang="en-US" sz="5400" spc="-495" dirty="0" smtClean="0">
                <a:latin typeface="Times New Roman"/>
                <a:cs typeface="Times New Roman"/>
              </a:rPr>
              <a:t>N</a:t>
            </a:r>
            <a:r>
              <a:rPr lang="en-US" sz="5400" spc="-695" dirty="0" smtClean="0">
                <a:latin typeface="Times New Roman"/>
                <a:cs typeface="Times New Roman"/>
              </a:rPr>
              <a:t>A</a:t>
            </a:r>
            <a:r>
              <a:rPr lang="en-US" sz="5400" spc="-960" dirty="0" smtClean="0">
                <a:latin typeface="Times New Roman"/>
                <a:cs typeface="Times New Roman"/>
              </a:rPr>
              <a:t>G </a:t>
            </a:r>
            <a:r>
              <a:rPr lang="en-US" sz="5400" spc="-695" dirty="0" smtClean="0">
                <a:latin typeface="Times New Roman"/>
                <a:cs typeface="Times New Roman"/>
              </a:rPr>
              <a:t>E </a:t>
            </a:r>
            <a:r>
              <a:rPr lang="en-US" sz="5400" spc="-750" dirty="0" smtClean="0">
                <a:latin typeface="Times New Roman"/>
                <a:cs typeface="Times New Roman"/>
              </a:rPr>
              <a:t>M </a:t>
            </a:r>
            <a:r>
              <a:rPr lang="en-US" sz="5400" spc="-680" dirty="0" smtClean="0">
                <a:latin typeface="Times New Roman"/>
                <a:cs typeface="Times New Roman"/>
              </a:rPr>
              <a:t>E </a:t>
            </a:r>
            <a:r>
              <a:rPr lang="en-US" sz="5400" spc="-390" dirty="0" smtClean="0">
                <a:latin typeface="Times New Roman"/>
                <a:cs typeface="Times New Roman"/>
              </a:rPr>
              <a:t>N</a:t>
            </a:r>
            <a:r>
              <a:rPr lang="en-US" sz="5400" spc="-110" dirty="0" smtClean="0">
                <a:latin typeface="Times New Roman"/>
                <a:cs typeface="Times New Roman"/>
              </a:rPr>
              <a:t>T </a:t>
            </a:r>
            <a:r>
              <a:rPr lang="en-US" sz="5400" spc="-580" dirty="0" smtClean="0">
                <a:latin typeface="Times New Roman"/>
                <a:cs typeface="Times New Roman"/>
              </a:rPr>
              <a:t>SYSTEM</a:t>
            </a:r>
            <a:endParaRPr sz="5400"/>
          </a:p>
        </p:txBody>
      </p:sp>
      <p:sp>
        <p:nvSpPr>
          <p:cNvPr id="8" name="object 8"/>
          <p:cNvSpPr txBox="1"/>
          <p:nvPr/>
        </p:nvSpPr>
        <p:spPr>
          <a:xfrm>
            <a:off x="1069339" y="4462652"/>
            <a:ext cx="163195" cy="330835"/>
          </a:xfrm>
          <a:prstGeom prst="rect">
            <a:avLst/>
          </a:prstGeom>
        </p:spPr>
        <p:txBody>
          <a:bodyPr vert="horz" wrap="square" lIns="0" tIns="12700" rIns="0" bIns="0" rtlCol="0">
            <a:spAutoFit/>
          </a:bodyPr>
          <a:lstStyle/>
          <a:p>
            <a:pPr marL="12700">
              <a:lnSpc>
                <a:spcPct val="100000"/>
              </a:lnSpc>
              <a:spcBef>
                <a:spcPts val="100"/>
              </a:spcBef>
            </a:pPr>
            <a:r>
              <a:rPr sz="2000" spc="-35" dirty="0">
                <a:solidFill>
                  <a:srgbClr val="FDFFFF"/>
                </a:solidFill>
                <a:latin typeface="Arial"/>
                <a:cs typeface="Arial"/>
              </a:rPr>
              <a:t>2</a:t>
            </a:r>
            <a:endParaRPr sz="2000">
              <a:latin typeface="Arial"/>
              <a:cs typeface="Arial"/>
            </a:endParaRPr>
          </a:p>
        </p:txBody>
      </p:sp>
      <p:sp>
        <p:nvSpPr>
          <p:cNvPr id="11" name="Rectangle 10"/>
          <p:cNvSpPr/>
          <p:nvPr/>
        </p:nvSpPr>
        <p:spPr>
          <a:xfrm>
            <a:off x="2514600" y="3048000"/>
            <a:ext cx="3505200" cy="1800493"/>
          </a:xfrm>
          <a:prstGeom prst="rect">
            <a:avLst/>
          </a:prstGeom>
        </p:spPr>
        <p:txBody>
          <a:bodyPr wrap="square">
            <a:spAutoFit/>
          </a:bodyPr>
          <a:lstStyle/>
          <a:p>
            <a:pPr marL="274320" lvl="2" indent="-274320">
              <a:spcBef>
                <a:spcPts val="600"/>
              </a:spcBef>
              <a:buClr>
                <a:schemeClr val="tx2"/>
              </a:buClr>
              <a:buSzPct val="73000"/>
              <a:buNone/>
            </a:pPr>
            <a:r>
              <a:rPr lang="en-US" sz="2400" b="1" dirty="0" smtClean="0">
                <a:solidFill>
                  <a:schemeClr val="tx1">
                    <a:lumMod val="65000"/>
                    <a:lumOff val="35000"/>
                  </a:schemeClr>
                </a:solidFill>
                <a:latin typeface="Gill Sans MT" panose="020B0502020104020203" pitchFamily="34" charset="0"/>
                <a:ea typeface="Adobe Fan Heiti Std B" panose="020B0700000000000000" pitchFamily="34" charset="-128"/>
              </a:rPr>
              <a:t>Supervised By :</a:t>
            </a:r>
          </a:p>
          <a:p>
            <a:pPr marL="274320" lvl="2" indent="-274320">
              <a:spcBef>
                <a:spcPts val="600"/>
              </a:spcBef>
              <a:buClr>
                <a:schemeClr val="tx2"/>
              </a:buClr>
              <a:buSzPct val="73000"/>
              <a:buNone/>
            </a:pPr>
            <a:r>
              <a:rPr lang="en-US" sz="2400" b="1" dirty="0" smtClean="0">
                <a:solidFill>
                  <a:schemeClr val="tx1">
                    <a:lumMod val="65000"/>
                    <a:lumOff val="35000"/>
                  </a:schemeClr>
                </a:solidFill>
                <a:latin typeface="Gill Sans MT" panose="020B0502020104020203" pitchFamily="34" charset="0"/>
                <a:ea typeface="Adobe Fan Heiti Std B" panose="020B0700000000000000" pitchFamily="34" charset="-128"/>
              </a:rPr>
              <a:t>ABUL KALAM AZAD                                                                              </a:t>
            </a:r>
          </a:p>
          <a:p>
            <a:pPr marL="274320" lvl="2" indent="-274320">
              <a:spcBef>
                <a:spcPts val="600"/>
              </a:spcBef>
              <a:buClr>
                <a:schemeClr val="tx2"/>
              </a:buClr>
              <a:buSzPct val="73000"/>
              <a:buNone/>
            </a:pPr>
            <a:r>
              <a:rPr lang="en-US" sz="2400" b="1" dirty="0" smtClean="0">
                <a:solidFill>
                  <a:schemeClr val="tx1">
                    <a:lumMod val="65000"/>
                    <a:lumOff val="35000"/>
                  </a:schemeClr>
                </a:solidFill>
                <a:latin typeface="Gill Sans MT" panose="020B0502020104020203" pitchFamily="34" charset="0"/>
                <a:ea typeface="Adobe Fan Heiti Std B" panose="020B0700000000000000" pitchFamily="34" charset="-128"/>
              </a:rPr>
              <a:t>Assistant Professor</a:t>
            </a:r>
          </a:p>
          <a:p>
            <a:pPr marL="274320" lvl="2" indent="-274320">
              <a:spcBef>
                <a:spcPts val="600"/>
              </a:spcBef>
              <a:buClr>
                <a:schemeClr val="tx2"/>
              </a:buClr>
              <a:buSzPct val="73000"/>
              <a:buNone/>
            </a:pPr>
            <a:r>
              <a:rPr lang="en-US" sz="2400" b="1" dirty="0" smtClean="0">
                <a:solidFill>
                  <a:schemeClr val="tx1">
                    <a:lumMod val="65000"/>
                    <a:lumOff val="35000"/>
                  </a:schemeClr>
                </a:solidFill>
                <a:latin typeface="Gill Sans MT" panose="020B0502020104020203" pitchFamily="34" charset="0"/>
                <a:ea typeface="Adobe Fan Heiti Std B" panose="020B0700000000000000" pitchFamily="34" charset="-128"/>
              </a:rPr>
              <a:t>Dept. of CSTE </a:t>
            </a:r>
            <a:endParaRPr lang="en-US" sz="2400" b="1" dirty="0" smtClean="0">
              <a:solidFill>
                <a:schemeClr val="tx1">
                  <a:lumMod val="65000"/>
                  <a:lumOff val="35000"/>
                </a:schemeClr>
              </a:solidFill>
            </a:endParaRPr>
          </a:p>
        </p:txBody>
      </p:sp>
      <p:sp>
        <p:nvSpPr>
          <p:cNvPr id="12" name="Rectangle 11"/>
          <p:cNvSpPr/>
          <p:nvPr/>
        </p:nvSpPr>
        <p:spPr>
          <a:xfrm>
            <a:off x="6553200" y="2362200"/>
            <a:ext cx="3657600" cy="2231380"/>
          </a:xfrm>
          <a:prstGeom prst="rect">
            <a:avLst/>
          </a:prstGeom>
        </p:spPr>
        <p:txBody>
          <a:bodyPr wrap="square">
            <a:spAutoFit/>
          </a:bodyPr>
          <a:lstStyle/>
          <a:p>
            <a:pPr marL="274320" lvl="2" indent="-274320">
              <a:spcBef>
                <a:spcPts val="600"/>
              </a:spcBef>
              <a:buClr>
                <a:schemeClr val="tx2"/>
              </a:buClr>
              <a:buSzPct val="73000"/>
              <a:buNone/>
            </a:pPr>
            <a:r>
              <a:rPr lang="en-US" b="1" dirty="0" smtClean="0">
                <a:latin typeface="Gill Sans MT" panose="020B0502020104020203" pitchFamily="34" charset="0"/>
                <a:ea typeface="Adobe Fan Heiti Std B" panose="020B0700000000000000" pitchFamily="34" charset="-128"/>
              </a:rPr>
              <a:t>                                       </a:t>
            </a:r>
          </a:p>
          <a:p>
            <a:pPr marL="274320" lvl="2" indent="-274320">
              <a:spcBef>
                <a:spcPts val="600"/>
              </a:spcBef>
              <a:buClr>
                <a:schemeClr val="tx2"/>
              </a:buClr>
              <a:buSzPct val="73000"/>
              <a:buNone/>
            </a:pPr>
            <a:endParaRPr lang="en-US" b="1" dirty="0">
              <a:latin typeface="Gill Sans MT" panose="020B0502020104020203" pitchFamily="34" charset="0"/>
              <a:ea typeface="Adobe Fan Heiti Std B" panose="020B0700000000000000" pitchFamily="34" charset="-128"/>
            </a:endParaRPr>
          </a:p>
          <a:p>
            <a:pPr marL="274320" lvl="2" indent="-274320">
              <a:spcBef>
                <a:spcPts val="600"/>
              </a:spcBef>
              <a:buClr>
                <a:schemeClr val="tx2"/>
              </a:buClr>
              <a:buSzPct val="73000"/>
              <a:buNone/>
            </a:pPr>
            <a:r>
              <a:rPr lang="en-US" sz="2400" b="1" dirty="0" smtClean="0">
                <a:solidFill>
                  <a:schemeClr val="tx1">
                    <a:lumMod val="65000"/>
                    <a:lumOff val="35000"/>
                  </a:schemeClr>
                </a:solidFill>
                <a:latin typeface="Gill Sans MT" panose="020B0502020104020203" pitchFamily="34" charset="0"/>
                <a:ea typeface="Adobe Fan Heiti Std B" panose="020B0700000000000000" pitchFamily="34" charset="-128"/>
              </a:rPr>
              <a:t>    Submitted By :                                                       MD. RABIUL ISLAM                                                     Roll: ASH1401061M   </a:t>
            </a:r>
          </a:p>
          <a:p>
            <a:pPr marL="274320" lvl="2" indent="-274320">
              <a:spcBef>
                <a:spcPts val="600"/>
              </a:spcBef>
              <a:buClr>
                <a:schemeClr val="tx2"/>
              </a:buClr>
              <a:buSzPct val="73000"/>
              <a:buNone/>
            </a:pPr>
            <a:endParaRPr lang="en-US" sz="1600"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577" y="381000"/>
            <a:ext cx="5936360" cy="615553"/>
          </a:xfrm>
        </p:spPr>
        <p:txBody>
          <a:bodyPr/>
          <a:lstStyle/>
          <a:p>
            <a:r>
              <a:rPr lang="en-US" sz="4000" dirty="0" smtClean="0"/>
              <a:t>      Visitor Registration </a:t>
            </a:r>
            <a:endParaRPr lang="en-US" sz="4000" dirty="0"/>
          </a:p>
        </p:txBody>
      </p:sp>
      <p:sp>
        <p:nvSpPr>
          <p:cNvPr id="4" name="Rectangle 3"/>
          <p:cNvSpPr/>
          <p:nvPr/>
        </p:nvSpPr>
        <p:spPr>
          <a:xfrm>
            <a:off x="914400" y="4495800"/>
            <a:ext cx="548868" cy="369332"/>
          </a:xfrm>
          <a:prstGeom prst="rect">
            <a:avLst/>
          </a:prstGeom>
        </p:spPr>
        <p:txBody>
          <a:bodyPr wrap="none">
            <a:spAutoFit/>
          </a:bodyPr>
          <a:lstStyle/>
          <a:p>
            <a:r>
              <a:rPr lang="en-US" spc="-40" dirty="0">
                <a:solidFill>
                  <a:srgbClr val="FDFFFF"/>
                </a:solidFill>
                <a:latin typeface="Arial"/>
                <a:cs typeface="Arial"/>
              </a:rPr>
              <a:t> </a:t>
            </a:r>
            <a:r>
              <a:rPr lang="en-US" spc="-40" dirty="0" smtClean="0">
                <a:solidFill>
                  <a:srgbClr val="FDFFFF"/>
                </a:solidFill>
                <a:latin typeface="Arial"/>
                <a:cs typeface="Arial"/>
              </a:rPr>
              <a:t>7.8</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981200" y="1143000"/>
            <a:ext cx="9067800" cy="5105400"/>
          </a:xfrm>
          <a:prstGeom prst="rect">
            <a:avLst/>
          </a:prstGeom>
        </p:spPr>
      </p:pic>
    </p:spTree>
    <p:extLst>
      <p:ext uri="{BB962C8B-B14F-4D97-AF65-F5344CB8AC3E}">
        <p14:creationId xmlns:p14="http://schemas.microsoft.com/office/powerpoint/2010/main" val="370348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76201"/>
            <a:ext cx="6629399" cy="492443"/>
          </a:xfrm>
        </p:spPr>
        <p:txBody>
          <a:bodyPr/>
          <a:lstStyle/>
          <a:p>
            <a:r>
              <a:rPr lang="en-US" sz="3200" dirty="0" smtClean="0"/>
              <a:t>       System Design (E-R Diagram)</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434" y="646697"/>
            <a:ext cx="9144000" cy="6051645"/>
          </a:xfrm>
          <a:prstGeom prst="rect">
            <a:avLst/>
          </a:prstGeom>
        </p:spPr>
      </p:pic>
      <p:sp>
        <p:nvSpPr>
          <p:cNvPr id="6" name="Rectangle 5"/>
          <p:cNvSpPr/>
          <p:nvPr/>
        </p:nvSpPr>
        <p:spPr>
          <a:xfrm>
            <a:off x="5821566" y="3244334"/>
            <a:ext cx="548868" cy="369332"/>
          </a:xfrm>
          <a:prstGeom prst="rect">
            <a:avLst/>
          </a:prstGeom>
        </p:spPr>
        <p:txBody>
          <a:bodyPr wrap="none">
            <a:spAutoFit/>
          </a:bodyPr>
          <a:lstStyle/>
          <a:p>
            <a:r>
              <a:rPr lang="en-US" spc="-40" dirty="0">
                <a:solidFill>
                  <a:srgbClr val="FDFFFF"/>
                </a:solidFill>
                <a:latin typeface="Arial"/>
                <a:cs typeface="Arial"/>
              </a:rPr>
              <a:t> 7.8</a:t>
            </a:r>
            <a:endParaRPr lang="en-US" dirty="0"/>
          </a:p>
        </p:txBody>
      </p:sp>
      <p:sp>
        <p:nvSpPr>
          <p:cNvPr id="7" name="Rectangle 6"/>
          <p:cNvSpPr/>
          <p:nvPr/>
        </p:nvSpPr>
        <p:spPr>
          <a:xfrm>
            <a:off x="5821566" y="3244334"/>
            <a:ext cx="548868" cy="369332"/>
          </a:xfrm>
          <a:prstGeom prst="rect">
            <a:avLst/>
          </a:prstGeom>
        </p:spPr>
        <p:txBody>
          <a:bodyPr wrap="none">
            <a:spAutoFit/>
          </a:bodyPr>
          <a:lstStyle/>
          <a:p>
            <a:r>
              <a:rPr lang="en-US" spc="-40" dirty="0">
                <a:solidFill>
                  <a:srgbClr val="FDFFFF"/>
                </a:solidFill>
                <a:latin typeface="Arial"/>
                <a:cs typeface="Arial"/>
              </a:rPr>
              <a:t> 7.8</a:t>
            </a:r>
            <a:endParaRPr lang="en-US" dirty="0"/>
          </a:p>
        </p:txBody>
      </p:sp>
      <p:sp>
        <p:nvSpPr>
          <p:cNvPr id="8" name="Rectangle 7"/>
          <p:cNvSpPr/>
          <p:nvPr/>
        </p:nvSpPr>
        <p:spPr>
          <a:xfrm>
            <a:off x="990600" y="4495800"/>
            <a:ext cx="366767" cy="369332"/>
          </a:xfrm>
          <a:prstGeom prst="rect">
            <a:avLst/>
          </a:prstGeom>
        </p:spPr>
        <p:txBody>
          <a:bodyPr wrap="none">
            <a:spAutoFit/>
          </a:bodyPr>
          <a:lstStyle/>
          <a:p>
            <a:r>
              <a:rPr lang="en-US" spc="-40" dirty="0">
                <a:solidFill>
                  <a:srgbClr val="FDFFFF"/>
                </a:solidFill>
                <a:latin typeface="Arial"/>
                <a:cs typeface="Arial"/>
              </a:rPr>
              <a:t> </a:t>
            </a:r>
            <a:r>
              <a:rPr lang="en-US" spc="-40" dirty="0" smtClean="0">
                <a:solidFill>
                  <a:srgbClr val="FDFFFF"/>
                </a:solidFill>
                <a:latin typeface="Arial"/>
                <a:cs typeface="Arial"/>
              </a:rPr>
              <a:t>8</a:t>
            </a:r>
            <a:endParaRPr lang="en-US" dirty="0"/>
          </a:p>
        </p:txBody>
      </p:sp>
    </p:spTree>
    <p:extLst>
      <p:ext uri="{BB962C8B-B14F-4D97-AF65-F5344CB8AC3E}">
        <p14:creationId xmlns:p14="http://schemas.microsoft.com/office/powerpoint/2010/main" val="1799264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28600"/>
            <a:ext cx="99060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solidFill>
                  <a:schemeClr val="tx1"/>
                </a:solidFill>
                <a:latin typeface="Bookman Old Style" panose="02050604050505020204" pitchFamily="18" charset="0"/>
                <a:ea typeface="Times New Roman" panose="02020603050405020304" pitchFamily="18" charset="0"/>
                <a:cs typeface="Vrinda"/>
              </a:rPr>
              <a:t>              Future Plan &amp; Analysis</a:t>
            </a:r>
            <a:endParaRPr sz="4000" dirty="0">
              <a:solidFill>
                <a:schemeClr val="tx1"/>
              </a:solidFill>
            </a:endParaRPr>
          </a:p>
        </p:txBody>
      </p:sp>
      <p:sp>
        <p:nvSpPr>
          <p:cNvPr id="4" name="object 4"/>
          <p:cNvSpPr txBox="1"/>
          <p:nvPr/>
        </p:nvSpPr>
        <p:spPr>
          <a:xfrm>
            <a:off x="1143000" y="4495800"/>
            <a:ext cx="299720" cy="320601"/>
          </a:xfrm>
          <a:prstGeom prst="rect">
            <a:avLst/>
          </a:prstGeom>
        </p:spPr>
        <p:txBody>
          <a:bodyPr vert="horz" wrap="square" lIns="0" tIns="12700" rIns="0" bIns="0" rtlCol="0">
            <a:spAutoFit/>
          </a:bodyPr>
          <a:lstStyle/>
          <a:p>
            <a:pPr marL="12700">
              <a:lnSpc>
                <a:spcPct val="100000"/>
              </a:lnSpc>
              <a:spcBef>
                <a:spcPts val="100"/>
              </a:spcBef>
            </a:pPr>
            <a:r>
              <a:rPr lang="en-US" sz="2000" spc="-40" dirty="0" smtClean="0">
                <a:solidFill>
                  <a:srgbClr val="FDFFFF"/>
                </a:solidFill>
                <a:latin typeface="Arial"/>
                <a:cs typeface="Arial"/>
              </a:rPr>
              <a:t> </a:t>
            </a:r>
            <a:r>
              <a:rPr lang="en-US" sz="2000" spc="-40" dirty="0">
                <a:solidFill>
                  <a:srgbClr val="FDFFFF"/>
                </a:solidFill>
                <a:latin typeface="Arial"/>
                <a:cs typeface="Arial"/>
              </a:rPr>
              <a:t>9</a:t>
            </a:r>
            <a:endParaRPr sz="2000" dirty="0">
              <a:latin typeface="Arial"/>
              <a:cs typeface="Arial"/>
            </a:endParaRPr>
          </a:p>
        </p:txBody>
      </p:sp>
      <p:sp>
        <p:nvSpPr>
          <p:cNvPr id="6" name="Rectangle 5"/>
          <p:cNvSpPr/>
          <p:nvPr/>
        </p:nvSpPr>
        <p:spPr>
          <a:xfrm>
            <a:off x="1828800" y="1371600"/>
            <a:ext cx="9906000" cy="4508927"/>
          </a:xfrm>
          <a:prstGeom prst="rect">
            <a:avLst/>
          </a:prstGeom>
        </p:spPr>
        <p:txBody>
          <a:bodyPr wrap="square">
            <a:spAutoFit/>
          </a:bodyPr>
          <a:lstStyle/>
          <a:p>
            <a:r>
              <a:rPr lang="en-US" sz="2400" dirty="0"/>
              <a:t>The future scope of this project is very broad. Few of them are:</a:t>
            </a:r>
          </a:p>
          <a:p>
            <a:endParaRPr lang="en-US" sz="2400" dirty="0"/>
          </a:p>
          <a:p>
            <a:pPr marL="342900" indent="-342900">
              <a:buFont typeface="Wingdings" panose="05000000000000000000" pitchFamily="2" charset="2"/>
              <a:buChar char="Ø"/>
            </a:pPr>
            <a:r>
              <a:rPr lang="en-US" sz="2400" dirty="0" smtClean="0"/>
              <a:t>This </a:t>
            </a:r>
            <a:r>
              <a:rPr lang="en-US" sz="2400" dirty="0"/>
              <a:t>can be implemented in less time for prison management process</a:t>
            </a:r>
            <a:r>
              <a:rPr lang="en-US" sz="2400" dirty="0" smtClean="0"/>
              <a:t>.</a:t>
            </a:r>
            <a:endParaRPr lang="en-US" sz="2400" dirty="0"/>
          </a:p>
          <a:p>
            <a:pPr marL="342900" lvl="0" indent="-342900">
              <a:buFont typeface="Wingdings" panose="05000000000000000000" pitchFamily="2" charset="2"/>
              <a:buChar char="Ø"/>
            </a:pPr>
            <a:r>
              <a:rPr lang="en-US" sz="2400" dirty="0" smtClean="0"/>
              <a:t>This </a:t>
            </a:r>
            <a:r>
              <a:rPr lang="en-US" sz="2400" dirty="0"/>
              <a:t>can be accessed anytime anywhere by the administrator, since it is a web application provided only an internet connection for authentication. </a:t>
            </a:r>
          </a:p>
          <a:p>
            <a:pPr marL="342900" lvl="0" indent="-342900">
              <a:buFont typeface="Wingdings" panose="05000000000000000000" pitchFamily="2" charset="2"/>
              <a:buChar char="Ø"/>
            </a:pPr>
            <a:r>
              <a:rPr lang="en-US" sz="2400" dirty="0"/>
              <a:t>Can be upgraded with new features like sms alerts for the guards and supervisors regarding their job shift time</a:t>
            </a:r>
          </a:p>
          <a:p>
            <a:pPr marL="342900" lvl="0" indent="-342900">
              <a:buFont typeface="Wingdings" panose="05000000000000000000" pitchFamily="2" charset="2"/>
              <a:buChar char="Ø"/>
            </a:pPr>
            <a:r>
              <a:rPr lang="en-US" sz="2400" dirty="0"/>
              <a:t>The administrator can give feedback of corresponding work sections, after analyzing overall productivity details.</a:t>
            </a:r>
          </a:p>
          <a:p>
            <a:pPr marL="342900" lvl="0" indent="-342900">
              <a:buFont typeface="Wingdings" panose="05000000000000000000" pitchFamily="2" charset="2"/>
              <a:buChar char="Ø"/>
            </a:pPr>
            <a:r>
              <a:rPr lang="en-US" sz="2400" dirty="0"/>
              <a:t>PMS can be extended with regional language support for ease of access to users.</a:t>
            </a:r>
          </a:p>
          <a:p>
            <a:pPr>
              <a:buNone/>
            </a:pPr>
            <a:endParaRPr lang="en-US" sz="23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381001"/>
            <a:ext cx="5333999" cy="1231106"/>
          </a:xfrm>
        </p:spPr>
        <p:txBody>
          <a:bodyPr/>
          <a:lstStyle/>
          <a:p>
            <a:r>
              <a:rPr lang="en-US" sz="8000" dirty="0" smtClean="0">
                <a:solidFill>
                  <a:srgbClr val="FFFF00"/>
                </a:solidFill>
              </a:rPr>
              <a:t>    </a:t>
            </a:r>
            <a:r>
              <a:rPr lang="en-US" sz="5400" dirty="0" smtClean="0">
                <a:solidFill>
                  <a:schemeClr val="tx1"/>
                </a:solidFill>
              </a:rPr>
              <a:t>Conclusion</a:t>
            </a:r>
            <a:endParaRPr lang="en-US" sz="5400" dirty="0">
              <a:solidFill>
                <a:schemeClr val="tx1"/>
              </a:solidFill>
            </a:endParaRPr>
          </a:p>
        </p:txBody>
      </p:sp>
      <p:sp>
        <p:nvSpPr>
          <p:cNvPr id="3" name="Text Placeholder 2"/>
          <p:cNvSpPr>
            <a:spLocks noGrp="1"/>
          </p:cNvSpPr>
          <p:nvPr>
            <p:ph type="body" idx="1"/>
          </p:nvPr>
        </p:nvSpPr>
        <p:spPr>
          <a:xfrm>
            <a:off x="1905000" y="2057400"/>
            <a:ext cx="10058400" cy="3356253"/>
          </a:xfrm>
        </p:spPr>
        <p:txBody>
          <a:bodyPr/>
          <a:lstStyle/>
          <a:p>
            <a:r>
              <a:rPr lang="en-US" sz="2400" dirty="0" smtClean="0"/>
              <a:t>This system will contain sensitive information. My main goal is to add and manipulate Data from database. I have two types of user. Admin will </a:t>
            </a:r>
          </a:p>
          <a:p>
            <a:r>
              <a:rPr lang="en-US" sz="2400" dirty="0" smtClean="0"/>
              <a:t>have full access (write and read) data but officer in charge only could read the data. We are in the age up gradation but our situation &amp; environment doesn’t provide all materials to support the new age of up gradation &amp; modern era. So we need to come out our self to support us by developing something which helps people to get the taste of modern technology. </a:t>
            </a:r>
          </a:p>
          <a:p>
            <a:endParaRPr lang="en-US" dirty="0"/>
          </a:p>
        </p:txBody>
      </p:sp>
      <p:sp>
        <p:nvSpPr>
          <p:cNvPr id="5" name="object 4"/>
          <p:cNvSpPr txBox="1"/>
          <p:nvPr/>
        </p:nvSpPr>
        <p:spPr>
          <a:xfrm>
            <a:off x="932180" y="4572000"/>
            <a:ext cx="591820" cy="320601"/>
          </a:xfrm>
          <a:prstGeom prst="rect">
            <a:avLst/>
          </a:prstGeom>
        </p:spPr>
        <p:txBody>
          <a:bodyPr vert="horz" wrap="square" lIns="0" tIns="12700" rIns="0" bIns="0" rtlCol="0">
            <a:spAutoFit/>
          </a:bodyPr>
          <a:lstStyle/>
          <a:p>
            <a:pPr marL="12700">
              <a:lnSpc>
                <a:spcPct val="100000"/>
              </a:lnSpc>
              <a:spcBef>
                <a:spcPts val="100"/>
              </a:spcBef>
            </a:pPr>
            <a:r>
              <a:rPr lang="en-US" sz="2000" spc="-40" dirty="0" smtClean="0">
                <a:solidFill>
                  <a:srgbClr val="FDFFFF"/>
                </a:solidFill>
                <a:latin typeface="Arial"/>
                <a:cs typeface="Arial"/>
              </a:rPr>
              <a:t>  10</a:t>
            </a:r>
            <a:endParaRPr sz="20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33375">
              <a:lnSpc>
                <a:spcPct val="100000"/>
              </a:lnSpc>
              <a:spcBef>
                <a:spcPts val="95"/>
              </a:spcBef>
            </a:pPr>
            <a:r>
              <a:rPr spc="-285" dirty="0"/>
              <a:t>Thanks</a:t>
            </a:r>
          </a:p>
        </p:txBody>
      </p:sp>
      <p:sp>
        <p:nvSpPr>
          <p:cNvPr id="3" name="object 3"/>
          <p:cNvSpPr txBox="1"/>
          <p:nvPr/>
        </p:nvSpPr>
        <p:spPr>
          <a:xfrm>
            <a:off x="5565775" y="3253816"/>
            <a:ext cx="883285" cy="1245870"/>
          </a:xfrm>
          <a:prstGeom prst="rect">
            <a:avLst/>
          </a:prstGeom>
        </p:spPr>
        <p:txBody>
          <a:bodyPr vert="horz" wrap="square" lIns="0" tIns="13335" rIns="0" bIns="0" rtlCol="0">
            <a:spAutoFit/>
          </a:bodyPr>
          <a:lstStyle/>
          <a:p>
            <a:pPr marL="12700">
              <a:lnSpc>
                <a:spcPct val="100000"/>
              </a:lnSpc>
              <a:spcBef>
                <a:spcPts val="105"/>
              </a:spcBef>
            </a:pPr>
            <a:r>
              <a:rPr sz="8000" spc="10485" dirty="0">
                <a:solidFill>
                  <a:srgbClr val="585858"/>
                </a:solidFill>
                <a:latin typeface="Wingdings"/>
                <a:cs typeface="Wingdings"/>
              </a:rPr>
              <a:t></a:t>
            </a:r>
            <a:endParaRPr sz="8000">
              <a:latin typeface="Wingdings"/>
              <a:cs typeface="Wingdings"/>
            </a:endParaRPr>
          </a:p>
        </p:txBody>
      </p:sp>
      <p:sp>
        <p:nvSpPr>
          <p:cNvPr id="4" name="object 4"/>
          <p:cNvSpPr txBox="1"/>
          <p:nvPr/>
        </p:nvSpPr>
        <p:spPr>
          <a:xfrm>
            <a:off x="932180" y="4462652"/>
            <a:ext cx="299720" cy="330835"/>
          </a:xfrm>
          <a:prstGeom prst="rect">
            <a:avLst/>
          </a:prstGeom>
        </p:spPr>
        <p:txBody>
          <a:bodyPr vert="horz" wrap="square" lIns="0" tIns="12700" rIns="0" bIns="0" rtlCol="0">
            <a:spAutoFit/>
          </a:bodyPr>
          <a:lstStyle/>
          <a:p>
            <a:pPr marL="12700">
              <a:lnSpc>
                <a:spcPct val="100000"/>
              </a:lnSpc>
              <a:spcBef>
                <a:spcPts val="100"/>
              </a:spcBef>
            </a:pPr>
            <a:r>
              <a:rPr sz="2000" spc="-40" dirty="0" smtClean="0">
                <a:solidFill>
                  <a:srgbClr val="FDFFFF"/>
                </a:solidFill>
                <a:latin typeface="Arial"/>
                <a:cs typeface="Arial"/>
              </a:rPr>
              <a:t>1</a:t>
            </a:r>
            <a:r>
              <a:rPr lang="en-US" sz="2000" spc="-40" dirty="0">
                <a:solidFill>
                  <a:srgbClr val="FDFFFF"/>
                </a:solidFill>
                <a:latin typeface="Arial"/>
                <a:cs typeface="Arial"/>
              </a:rPr>
              <a:t>1</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8446" y="161366"/>
            <a:ext cx="3248153" cy="843821"/>
          </a:xfrm>
          <a:prstGeom prst="rect">
            <a:avLst/>
          </a:prstGeom>
        </p:spPr>
        <p:txBody>
          <a:bodyPr vert="horz" wrap="square" lIns="0" tIns="12700" rIns="0" bIns="0" rtlCol="0">
            <a:spAutoFit/>
          </a:bodyPr>
          <a:lstStyle/>
          <a:p>
            <a:pPr marL="12700">
              <a:lnSpc>
                <a:spcPct val="100000"/>
              </a:lnSpc>
              <a:spcBef>
                <a:spcPts val="100"/>
              </a:spcBef>
            </a:pPr>
            <a:r>
              <a:rPr lang="en-US" sz="5400" spc="-35" dirty="0" smtClean="0"/>
              <a:t> </a:t>
            </a:r>
            <a:r>
              <a:rPr sz="5400" spc="-35" smtClean="0"/>
              <a:t>Contents</a:t>
            </a:r>
            <a:endParaRPr sz="5400"/>
          </a:p>
        </p:txBody>
      </p:sp>
      <p:sp>
        <p:nvSpPr>
          <p:cNvPr id="18" name="object 18"/>
          <p:cNvSpPr txBox="1"/>
          <p:nvPr/>
        </p:nvSpPr>
        <p:spPr>
          <a:xfrm>
            <a:off x="1069339" y="4462652"/>
            <a:ext cx="163195" cy="330835"/>
          </a:xfrm>
          <a:prstGeom prst="rect">
            <a:avLst/>
          </a:prstGeom>
        </p:spPr>
        <p:txBody>
          <a:bodyPr vert="horz" wrap="square" lIns="0" tIns="12700" rIns="0" bIns="0" rtlCol="0">
            <a:spAutoFit/>
          </a:bodyPr>
          <a:lstStyle/>
          <a:p>
            <a:pPr marL="12700">
              <a:lnSpc>
                <a:spcPct val="100000"/>
              </a:lnSpc>
              <a:spcBef>
                <a:spcPts val="100"/>
              </a:spcBef>
            </a:pPr>
            <a:r>
              <a:rPr lang="en-US" sz="2000" spc="-35" dirty="0">
                <a:solidFill>
                  <a:srgbClr val="FDFFFF"/>
                </a:solidFill>
                <a:latin typeface="Arial"/>
                <a:cs typeface="Arial"/>
              </a:rPr>
              <a:t>3</a:t>
            </a:r>
            <a:endParaRPr sz="2000">
              <a:latin typeface="Arial"/>
              <a:cs typeface="Arial"/>
            </a:endParaRPr>
          </a:p>
        </p:txBody>
      </p:sp>
      <p:sp>
        <p:nvSpPr>
          <p:cNvPr id="21" name="Rectangle 20"/>
          <p:cNvSpPr/>
          <p:nvPr/>
        </p:nvSpPr>
        <p:spPr>
          <a:xfrm>
            <a:off x="3124200" y="1752600"/>
            <a:ext cx="6019800" cy="4832092"/>
          </a:xfrm>
          <a:prstGeom prst="rect">
            <a:avLst/>
          </a:prstGeom>
        </p:spPr>
        <p:txBody>
          <a:bodyPr wrap="square">
            <a:spAutoFit/>
          </a:bodyPr>
          <a:lstStyle/>
          <a:p>
            <a:pPr>
              <a:buFont typeface="Wingdings" pitchFamily="2" charset="2"/>
              <a:buChar char="v"/>
            </a:pPr>
            <a:r>
              <a:rPr lang="en-US" sz="2800" dirty="0" smtClean="0"/>
              <a:t> Introduction</a:t>
            </a:r>
          </a:p>
          <a:p>
            <a:pPr>
              <a:buFont typeface="Wingdings" pitchFamily="2" charset="2"/>
              <a:buChar char="v"/>
            </a:pPr>
            <a:r>
              <a:rPr lang="en-US" sz="2800" dirty="0" smtClean="0"/>
              <a:t> Existing System</a:t>
            </a:r>
          </a:p>
          <a:p>
            <a:pPr>
              <a:buFont typeface="Wingdings" pitchFamily="2" charset="2"/>
              <a:buChar char="v"/>
            </a:pPr>
            <a:r>
              <a:rPr lang="en-US" sz="2800" dirty="0" smtClean="0"/>
              <a:t> Problem Statement </a:t>
            </a:r>
          </a:p>
          <a:p>
            <a:pPr>
              <a:buFont typeface="Wingdings" pitchFamily="2" charset="2"/>
              <a:buChar char="v"/>
            </a:pPr>
            <a:r>
              <a:rPr lang="en-US" sz="2800" dirty="0" smtClean="0"/>
              <a:t> Proposed System</a:t>
            </a:r>
          </a:p>
          <a:p>
            <a:pPr>
              <a:buFont typeface="Wingdings" pitchFamily="2" charset="2"/>
              <a:buChar char="v"/>
            </a:pPr>
            <a:r>
              <a:rPr lang="en-US" sz="2800" dirty="0" smtClean="0"/>
              <a:t> Objectives</a:t>
            </a:r>
          </a:p>
          <a:p>
            <a:pPr>
              <a:buFont typeface="Wingdings" pitchFamily="2" charset="2"/>
              <a:buChar char="v"/>
            </a:pPr>
            <a:r>
              <a:rPr lang="en-US" sz="2800" dirty="0" smtClean="0"/>
              <a:t> Methodology</a:t>
            </a:r>
          </a:p>
          <a:p>
            <a:pPr>
              <a:buFont typeface="Wingdings" pitchFamily="2" charset="2"/>
              <a:buChar char="v"/>
            </a:pPr>
            <a:r>
              <a:rPr lang="en-US" sz="2800" dirty="0" smtClean="0"/>
              <a:t> Tools &amp; Technologies </a:t>
            </a:r>
          </a:p>
          <a:p>
            <a:pPr>
              <a:buFont typeface="Wingdings" pitchFamily="2" charset="2"/>
              <a:buChar char="v"/>
            </a:pPr>
            <a:r>
              <a:rPr lang="en-US" sz="2800" dirty="0" smtClean="0"/>
              <a:t> Prison Management System Features</a:t>
            </a:r>
          </a:p>
          <a:p>
            <a:pPr>
              <a:buFont typeface="Wingdings" pitchFamily="2" charset="2"/>
              <a:buChar char="v"/>
            </a:pPr>
            <a:r>
              <a:rPr lang="en-US" sz="2800" dirty="0"/>
              <a:t> </a:t>
            </a:r>
            <a:r>
              <a:rPr lang="en-US" sz="2800" dirty="0" smtClean="0"/>
              <a:t>System Design</a:t>
            </a:r>
          </a:p>
          <a:p>
            <a:pPr>
              <a:buFont typeface="Wingdings" pitchFamily="2" charset="2"/>
              <a:buChar char="v"/>
            </a:pPr>
            <a:r>
              <a:rPr lang="en-US" sz="2800" dirty="0" smtClean="0"/>
              <a:t> Future Plan</a:t>
            </a:r>
          </a:p>
          <a:p>
            <a:pPr>
              <a:buFont typeface="Wingdings" pitchFamily="2" charset="2"/>
              <a:buChar char="v"/>
            </a:pPr>
            <a:r>
              <a:rPr lang="en-US" sz="2800" dirty="0" smtClean="0"/>
              <a:t> 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668271" y="533401"/>
            <a:ext cx="6551930" cy="843821"/>
          </a:xfrm>
          <a:prstGeom prst="rect">
            <a:avLst/>
          </a:prstGeom>
        </p:spPr>
        <p:txBody>
          <a:bodyPr vert="horz" wrap="square" lIns="0" tIns="12700" rIns="0" bIns="0" rtlCol="0">
            <a:spAutoFit/>
          </a:bodyPr>
          <a:lstStyle/>
          <a:p>
            <a:pPr marL="12700">
              <a:lnSpc>
                <a:spcPct val="100000"/>
              </a:lnSpc>
              <a:spcBef>
                <a:spcPts val="100"/>
              </a:spcBef>
            </a:pPr>
            <a:r>
              <a:rPr lang="en-US" spc="-120" dirty="0" smtClean="0"/>
              <a:t>          Introduction</a:t>
            </a:r>
            <a:endParaRPr spc="-185" dirty="0"/>
          </a:p>
        </p:txBody>
      </p:sp>
      <p:sp>
        <p:nvSpPr>
          <p:cNvPr id="4" name="object 4"/>
          <p:cNvSpPr txBox="1"/>
          <p:nvPr/>
        </p:nvSpPr>
        <p:spPr>
          <a:xfrm>
            <a:off x="1069339" y="4462652"/>
            <a:ext cx="163195" cy="330835"/>
          </a:xfrm>
          <a:prstGeom prst="rect">
            <a:avLst/>
          </a:prstGeom>
        </p:spPr>
        <p:txBody>
          <a:bodyPr vert="horz" wrap="square" lIns="0" tIns="12700" rIns="0" bIns="0" rtlCol="0">
            <a:spAutoFit/>
          </a:bodyPr>
          <a:lstStyle/>
          <a:p>
            <a:pPr marL="12700">
              <a:lnSpc>
                <a:spcPct val="100000"/>
              </a:lnSpc>
              <a:spcBef>
                <a:spcPts val="100"/>
              </a:spcBef>
            </a:pPr>
            <a:r>
              <a:rPr lang="en-US" sz="2000" spc="-35" dirty="0">
                <a:solidFill>
                  <a:srgbClr val="FDFFFF"/>
                </a:solidFill>
                <a:latin typeface="Arial"/>
                <a:cs typeface="Arial"/>
              </a:rPr>
              <a:t>4</a:t>
            </a:r>
            <a:endParaRPr sz="2000">
              <a:latin typeface="Arial"/>
              <a:cs typeface="Arial"/>
            </a:endParaRPr>
          </a:p>
        </p:txBody>
      </p:sp>
      <p:sp>
        <p:nvSpPr>
          <p:cNvPr id="6" name="Rectangle 5"/>
          <p:cNvSpPr/>
          <p:nvPr/>
        </p:nvSpPr>
        <p:spPr>
          <a:xfrm>
            <a:off x="2209800" y="1524000"/>
            <a:ext cx="8915400" cy="3416320"/>
          </a:xfrm>
          <a:prstGeom prst="rect">
            <a:avLst/>
          </a:prstGeom>
        </p:spPr>
        <p:txBody>
          <a:bodyPr wrap="square">
            <a:spAutoFit/>
          </a:bodyPr>
          <a:lstStyle/>
          <a:p>
            <a:pPr>
              <a:buNone/>
            </a:pPr>
            <a:r>
              <a:rPr lang="en-US" sz="2400" b="1" dirty="0" smtClean="0"/>
              <a:t>This project is aimed at developing a prison management system that is a collection of data for the effective management of prisons.       This system contain data for prisoners, employees, doctors, and duty officers. Administrators will be able to store, search and delete data of the Prison which </a:t>
            </a:r>
            <a:r>
              <a:rPr lang="en-US" sz="2400" b="1" dirty="0" smtClean="0">
                <a:latin typeface="Arial" pitchFamily="34" charset="0"/>
                <a:cs typeface="Arial" pitchFamily="34" charset="0"/>
              </a:rPr>
              <a:t>includes</a:t>
            </a:r>
            <a:r>
              <a:rPr lang="en-US" sz="2400" b="1" dirty="0" smtClean="0"/>
              <a:t> the basics of a prisoner, doctors , employees  and duty officer.  duty officer will be able to view the prisoner and employees data. This project Includes information about prisoners their crime and lodging pattern. it also records, tracks and monitors the movement of prisoners.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1"/>
            <a:ext cx="8077200" cy="830997"/>
          </a:xfrm>
        </p:spPr>
        <p:txBody>
          <a:bodyPr/>
          <a:lstStyle/>
          <a:p>
            <a:r>
              <a:rPr lang="en-US" sz="5400" b="1" dirty="0" smtClean="0">
                <a:latin typeface="+mn-lt"/>
              </a:rPr>
              <a:t>         </a:t>
            </a:r>
            <a:r>
              <a:rPr lang="en-US" sz="5400" b="1" dirty="0" smtClean="0">
                <a:latin typeface="Arial" pitchFamily="34" charset="0"/>
                <a:cs typeface="Arial" pitchFamily="34" charset="0"/>
              </a:rPr>
              <a:t>Existing System</a:t>
            </a:r>
            <a:endParaRPr lang="en-US" sz="5400" dirty="0">
              <a:latin typeface="Arial" pitchFamily="34" charset="0"/>
              <a:cs typeface="Arial" pitchFamily="34" charset="0"/>
            </a:endParaRPr>
          </a:p>
        </p:txBody>
      </p:sp>
      <p:sp>
        <p:nvSpPr>
          <p:cNvPr id="3" name="Text Placeholder 2"/>
          <p:cNvSpPr>
            <a:spLocks noGrp="1"/>
          </p:cNvSpPr>
          <p:nvPr>
            <p:ph type="body" idx="1"/>
          </p:nvPr>
        </p:nvSpPr>
        <p:spPr>
          <a:xfrm>
            <a:off x="2057400" y="2286001"/>
            <a:ext cx="9677400" cy="1846659"/>
          </a:xfrm>
        </p:spPr>
        <p:txBody>
          <a:bodyPr/>
          <a:lstStyle/>
          <a:p>
            <a:r>
              <a:rPr lang="en-US" sz="2400" dirty="0" smtClean="0"/>
              <a:t>Existing system for prison management is a manual system. In this system, the personal details, case details, parole details of prisoner, visitors details are kept in a register in the handwritten format. The details of the prisoner are accessed from this register at the time of need.</a:t>
            </a:r>
            <a:endParaRPr lang="en-US" sz="2400" dirty="0"/>
          </a:p>
        </p:txBody>
      </p:sp>
      <p:sp>
        <p:nvSpPr>
          <p:cNvPr id="4" name="object 8"/>
          <p:cNvSpPr txBox="1"/>
          <p:nvPr/>
        </p:nvSpPr>
        <p:spPr>
          <a:xfrm>
            <a:off x="838200" y="4495800"/>
            <a:ext cx="544195" cy="320601"/>
          </a:xfrm>
          <a:prstGeom prst="rect">
            <a:avLst/>
          </a:prstGeom>
        </p:spPr>
        <p:txBody>
          <a:bodyPr vert="horz" wrap="square" lIns="0" tIns="12700" rIns="0" bIns="0" rtlCol="0">
            <a:spAutoFit/>
          </a:bodyPr>
          <a:lstStyle/>
          <a:p>
            <a:pPr marL="12700">
              <a:lnSpc>
                <a:spcPct val="100000"/>
              </a:lnSpc>
              <a:spcBef>
                <a:spcPts val="100"/>
              </a:spcBef>
            </a:pPr>
            <a:r>
              <a:rPr lang="en-US" sz="2000" spc="-35" dirty="0" smtClean="0">
                <a:solidFill>
                  <a:srgbClr val="FDFFFF"/>
                </a:solidFill>
                <a:latin typeface="Arial"/>
                <a:cs typeface="Arial"/>
              </a:rPr>
              <a:t>  4.1</a:t>
            </a:r>
            <a:endParaRPr sz="2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533401"/>
            <a:ext cx="7543799" cy="830997"/>
          </a:xfrm>
        </p:spPr>
        <p:txBody>
          <a:bodyPr/>
          <a:lstStyle/>
          <a:p>
            <a:r>
              <a:rPr lang="en-US" sz="5400" dirty="0" smtClean="0"/>
              <a:t>  Problem Statement</a:t>
            </a:r>
            <a:endParaRPr lang="en-US" sz="5400" dirty="0"/>
          </a:p>
        </p:txBody>
      </p:sp>
      <p:sp>
        <p:nvSpPr>
          <p:cNvPr id="3" name="Text Placeholder 2"/>
          <p:cNvSpPr>
            <a:spLocks noGrp="1"/>
          </p:cNvSpPr>
          <p:nvPr>
            <p:ph type="body" idx="1"/>
          </p:nvPr>
        </p:nvSpPr>
        <p:spPr>
          <a:xfrm>
            <a:off x="2133599" y="2057400"/>
            <a:ext cx="8077200" cy="4431983"/>
          </a:xfrm>
        </p:spPr>
        <p:txBody>
          <a:bodyPr/>
          <a:lstStyle/>
          <a:p>
            <a:pPr marL="342900" indent="-342900">
              <a:buFont typeface="Wingdings" panose="05000000000000000000" pitchFamily="2" charset="2"/>
              <a:buChar char="Ø"/>
            </a:pPr>
            <a:r>
              <a:rPr lang="en-US" sz="2400" dirty="0"/>
              <a:t>Information or documents are shared via only website</a:t>
            </a:r>
            <a:r>
              <a:rPr lang="en-US" sz="2400" dirty="0" smtClean="0"/>
              <a:t>.</a:t>
            </a:r>
          </a:p>
          <a:p>
            <a:endParaRPr lang="en-US" sz="2400" dirty="0"/>
          </a:p>
          <a:p>
            <a:pPr marL="342900" indent="-342900">
              <a:buFont typeface="Wingdings" panose="05000000000000000000" pitchFamily="2" charset="2"/>
              <a:buChar char="Ø"/>
            </a:pPr>
            <a:r>
              <a:rPr lang="en-US" sz="2400" dirty="0"/>
              <a:t>Collection of data is very complex</a:t>
            </a:r>
            <a:r>
              <a:rPr lang="en-US" sz="2400" dirty="0" smtClean="0"/>
              <a:t>.</a:t>
            </a:r>
          </a:p>
          <a:p>
            <a:endParaRPr lang="en-US" sz="2400" dirty="0"/>
          </a:p>
          <a:p>
            <a:pPr marL="342900" indent="-342900">
              <a:buFont typeface="Wingdings" panose="05000000000000000000" pitchFamily="2" charset="2"/>
              <a:buChar char="Ø"/>
            </a:pPr>
            <a:r>
              <a:rPr lang="en-US" sz="2400" dirty="0"/>
              <a:t>Difficult to collect  important information</a:t>
            </a:r>
            <a:r>
              <a:rPr lang="en-US" sz="2400" dirty="0" smtClean="0"/>
              <a:t>.</a:t>
            </a:r>
          </a:p>
          <a:p>
            <a:endParaRPr lang="en-US" sz="2400" dirty="0"/>
          </a:p>
          <a:p>
            <a:pPr marL="342900" indent="-342900">
              <a:buFont typeface="Wingdings" panose="05000000000000000000" pitchFamily="2" charset="2"/>
              <a:buChar char="Ø"/>
            </a:pPr>
            <a:r>
              <a:rPr lang="en-US" sz="2400" dirty="0"/>
              <a:t>Time consuming</a:t>
            </a:r>
            <a:r>
              <a:rPr lang="en-US" sz="2400" dirty="0" smtClean="0"/>
              <a:t>.</a:t>
            </a:r>
          </a:p>
          <a:p>
            <a:endParaRPr lang="en-US" sz="2400" dirty="0"/>
          </a:p>
          <a:p>
            <a:pPr marL="342900" indent="-342900">
              <a:buFont typeface="Wingdings" panose="05000000000000000000" pitchFamily="2" charset="2"/>
              <a:buChar char="Ø"/>
            </a:pPr>
            <a:r>
              <a:rPr lang="en-US" sz="2400" dirty="0"/>
              <a:t>Difficult to fetch data and display those to the users</a:t>
            </a:r>
            <a:r>
              <a:rPr lang="en-US" sz="2400" dirty="0" smtClean="0"/>
              <a:t>.</a:t>
            </a:r>
          </a:p>
          <a:p>
            <a:endParaRPr lang="en-US" sz="2400" dirty="0"/>
          </a:p>
          <a:p>
            <a:pPr marL="342900" indent="-342900">
              <a:buFont typeface="Wingdings" panose="05000000000000000000" pitchFamily="2" charset="2"/>
              <a:buChar char="Ø"/>
            </a:pPr>
            <a:r>
              <a:rPr lang="en-US" sz="2400" dirty="0"/>
              <a:t>Sometimes difficult to see specific data.</a:t>
            </a:r>
          </a:p>
          <a:p>
            <a:endParaRPr lang="en-US" sz="2400" dirty="0"/>
          </a:p>
        </p:txBody>
      </p:sp>
      <p:sp>
        <p:nvSpPr>
          <p:cNvPr id="4" name="Rectangle 3"/>
          <p:cNvSpPr/>
          <p:nvPr/>
        </p:nvSpPr>
        <p:spPr>
          <a:xfrm>
            <a:off x="838200" y="4572000"/>
            <a:ext cx="551433" cy="369332"/>
          </a:xfrm>
          <a:prstGeom prst="rect">
            <a:avLst/>
          </a:prstGeom>
        </p:spPr>
        <p:txBody>
          <a:bodyPr wrap="none">
            <a:spAutoFit/>
          </a:bodyPr>
          <a:lstStyle/>
          <a:p>
            <a:r>
              <a:rPr lang="en-US" spc="-35" dirty="0">
                <a:solidFill>
                  <a:srgbClr val="FDFFFF"/>
                </a:solidFill>
                <a:latin typeface="Arial"/>
                <a:cs typeface="Arial"/>
              </a:rPr>
              <a:t> </a:t>
            </a:r>
            <a:r>
              <a:rPr lang="en-US" spc="-35" dirty="0" smtClean="0">
                <a:solidFill>
                  <a:srgbClr val="FDFFFF"/>
                </a:solidFill>
                <a:latin typeface="Arial"/>
                <a:cs typeface="Arial"/>
              </a:rPr>
              <a:t>4.2</a:t>
            </a:r>
            <a:endParaRPr lang="en-US" dirty="0"/>
          </a:p>
        </p:txBody>
      </p:sp>
    </p:spTree>
    <p:extLst>
      <p:ext uri="{BB962C8B-B14F-4D97-AF65-F5344CB8AC3E}">
        <p14:creationId xmlns:p14="http://schemas.microsoft.com/office/powerpoint/2010/main" val="1188588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8000999" cy="830997"/>
          </a:xfrm>
        </p:spPr>
        <p:txBody>
          <a:bodyPr/>
          <a:lstStyle/>
          <a:p>
            <a:r>
              <a:rPr lang="en-US" sz="5400" dirty="0" smtClean="0"/>
              <a:t>           Proposed System</a:t>
            </a:r>
            <a:endParaRPr lang="en-US" sz="5400" dirty="0"/>
          </a:p>
        </p:txBody>
      </p:sp>
      <p:sp>
        <p:nvSpPr>
          <p:cNvPr id="3" name="Text Placeholder 2"/>
          <p:cNvSpPr>
            <a:spLocks noGrp="1"/>
          </p:cNvSpPr>
          <p:nvPr>
            <p:ph type="body" idx="1"/>
          </p:nvPr>
        </p:nvSpPr>
        <p:spPr>
          <a:xfrm>
            <a:off x="1752600" y="1676400"/>
            <a:ext cx="9677400" cy="738664"/>
          </a:xfrm>
        </p:spPr>
        <p:txBody>
          <a:bodyPr/>
          <a:lstStyle/>
          <a:p>
            <a:r>
              <a:rPr lang="en-US" sz="2400" dirty="0" smtClean="0"/>
              <a:t>The proposed system which is very fast and efficient can be used conveniently as an alternative to the existing manual system.</a:t>
            </a:r>
            <a:endParaRPr lang="en-US" sz="2400" dirty="0"/>
          </a:p>
        </p:txBody>
      </p:sp>
      <p:sp>
        <p:nvSpPr>
          <p:cNvPr id="4" name="Rectangle 3"/>
          <p:cNvSpPr/>
          <p:nvPr/>
        </p:nvSpPr>
        <p:spPr>
          <a:xfrm>
            <a:off x="1905000" y="2819400"/>
            <a:ext cx="9296400" cy="3323987"/>
          </a:xfrm>
          <a:prstGeom prst="rect">
            <a:avLst/>
          </a:prstGeom>
        </p:spPr>
        <p:txBody>
          <a:bodyPr wrap="square">
            <a:spAutoFit/>
          </a:bodyPr>
          <a:lstStyle/>
          <a:p>
            <a:pPr>
              <a:buFont typeface="Wingdings" pitchFamily="2" charset="2"/>
              <a:buChar char="Ø"/>
            </a:pPr>
            <a:r>
              <a:rPr lang="en-US" sz="2400" dirty="0" smtClean="0"/>
              <a:t> Reduces the manual work</a:t>
            </a:r>
            <a:endParaRPr lang="en-US" dirty="0" smtClean="0"/>
          </a:p>
          <a:p>
            <a:pPr>
              <a:buFont typeface="Wingdings" pitchFamily="2" charset="2"/>
              <a:buChar char="Ø"/>
            </a:pPr>
            <a:r>
              <a:rPr lang="en-US" sz="2400" dirty="0" smtClean="0"/>
              <a:t> Keep the users up to date</a:t>
            </a:r>
          </a:p>
          <a:p>
            <a:pPr>
              <a:buFont typeface="Wingdings" pitchFamily="2" charset="2"/>
              <a:buChar char="Ø"/>
            </a:pPr>
            <a:r>
              <a:rPr lang="en-US" sz="2400" dirty="0" smtClean="0"/>
              <a:t> Maintain records, notices, and other information in the dynamic</a:t>
            </a:r>
          </a:p>
          <a:p>
            <a:r>
              <a:rPr lang="en-US" sz="2400" dirty="0" smtClean="0"/>
              <a:t>     process</a:t>
            </a:r>
          </a:p>
          <a:p>
            <a:pPr lvl="0">
              <a:buFont typeface="Wingdings" pitchFamily="2" charset="2"/>
              <a:buChar char="Ø"/>
            </a:pPr>
            <a:r>
              <a:rPr lang="en-US" sz="2400" dirty="0" smtClean="0"/>
              <a:t> Administrator can have and update all the details of prisoners and  </a:t>
            </a:r>
          </a:p>
          <a:p>
            <a:pPr lvl="0"/>
            <a:r>
              <a:rPr lang="en-US" sz="2400" dirty="0" smtClean="0"/>
              <a:t>    guards.</a:t>
            </a:r>
          </a:p>
          <a:p>
            <a:endParaRPr lang="en-US" sz="2400" dirty="0" smtClean="0"/>
          </a:p>
          <a:p>
            <a:pPr>
              <a:buFont typeface="Wingdings" pitchFamily="2" charset="2"/>
              <a:buChar char="Ø"/>
            </a:pPr>
            <a:endParaRPr lang="en-US" sz="2400" dirty="0" smtClean="0"/>
          </a:p>
          <a:p>
            <a:pPr>
              <a:buFont typeface="Wingdings" pitchFamily="2" charset="2"/>
              <a:buChar char="Ø"/>
            </a:pPr>
            <a:endParaRPr lang="en-US" dirty="0"/>
          </a:p>
        </p:txBody>
      </p:sp>
      <p:sp>
        <p:nvSpPr>
          <p:cNvPr id="5" name="object 8"/>
          <p:cNvSpPr txBox="1"/>
          <p:nvPr/>
        </p:nvSpPr>
        <p:spPr>
          <a:xfrm>
            <a:off x="838201" y="4462652"/>
            <a:ext cx="394334" cy="320601"/>
          </a:xfrm>
          <a:prstGeom prst="rect">
            <a:avLst/>
          </a:prstGeom>
        </p:spPr>
        <p:txBody>
          <a:bodyPr vert="horz" wrap="square" lIns="0" tIns="12700" rIns="0" bIns="0" rtlCol="0">
            <a:spAutoFit/>
          </a:bodyPr>
          <a:lstStyle/>
          <a:p>
            <a:pPr marL="12700">
              <a:lnSpc>
                <a:spcPct val="100000"/>
              </a:lnSpc>
              <a:spcBef>
                <a:spcPts val="100"/>
              </a:spcBef>
            </a:pPr>
            <a:r>
              <a:rPr lang="en-US" sz="2000" spc="-35" dirty="0" smtClean="0">
                <a:solidFill>
                  <a:srgbClr val="FDFFFF"/>
                </a:solidFill>
                <a:latin typeface="Arial"/>
                <a:cs typeface="Arial"/>
              </a:rPr>
              <a:t>4.3</a:t>
            </a:r>
            <a:endParaRPr sz="20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8239" y="381001"/>
            <a:ext cx="3795521" cy="1295400"/>
          </a:xfrm>
        </p:spPr>
        <p:txBody>
          <a:bodyPr/>
          <a:lstStyle/>
          <a:p>
            <a:r>
              <a:rPr lang="en-US" sz="5400" dirty="0" smtClean="0"/>
              <a:t>Objectives</a:t>
            </a:r>
            <a:endParaRPr lang="en-US" sz="5400" dirty="0"/>
          </a:p>
        </p:txBody>
      </p:sp>
      <p:sp>
        <p:nvSpPr>
          <p:cNvPr id="3" name="Text Placeholder 2"/>
          <p:cNvSpPr>
            <a:spLocks noGrp="1"/>
          </p:cNvSpPr>
          <p:nvPr>
            <p:ph type="body" idx="1"/>
          </p:nvPr>
        </p:nvSpPr>
        <p:spPr>
          <a:xfrm>
            <a:off x="2133600" y="1752601"/>
            <a:ext cx="9296400" cy="4801314"/>
          </a:xfrm>
        </p:spPr>
        <p:txBody>
          <a:bodyPr/>
          <a:lstStyle/>
          <a:p>
            <a:pPr lvl="0">
              <a:buFont typeface="Wingdings" pitchFamily="2" charset="2"/>
              <a:buChar char="Ø"/>
            </a:pPr>
            <a:r>
              <a:rPr lang="en-US" sz="2400" dirty="0" smtClean="0"/>
              <a:t> We have the database of prisoners , guards and administrator</a:t>
            </a:r>
          </a:p>
          <a:p>
            <a:pPr lvl="0"/>
            <a:endParaRPr lang="en-US" sz="2400" dirty="0" smtClean="0"/>
          </a:p>
          <a:p>
            <a:pPr lvl="0">
              <a:buFont typeface="Wingdings" pitchFamily="2" charset="2"/>
              <a:buChar char="Ø"/>
            </a:pPr>
            <a:r>
              <a:rPr lang="en-US" sz="2400" dirty="0" smtClean="0"/>
              <a:t> Administrator can schedule jobs for prisoners and guards</a:t>
            </a:r>
          </a:p>
          <a:p>
            <a:pPr lvl="0"/>
            <a:r>
              <a:rPr lang="en-US" sz="2400" dirty="0" smtClean="0"/>
              <a:t> </a:t>
            </a:r>
          </a:p>
          <a:p>
            <a:pPr lvl="0">
              <a:buFont typeface="Wingdings" pitchFamily="2" charset="2"/>
              <a:buChar char="Ø"/>
            </a:pPr>
            <a:r>
              <a:rPr lang="en-US" sz="2400" dirty="0" smtClean="0"/>
              <a:t> Through feedback management guards can records the </a:t>
            </a:r>
          </a:p>
          <a:p>
            <a:pPr lvl="0"/>
            <a:r>
              <a:rPr lang="en-US" sz="2400" dirty="0" smtClean="0"/>
              <a:t>    performance of prisoners</a:t>
            </a:r>
          </a:p>
          <a:p>
            <a:pPr lvl="0"/>
            <a:endParaRPr lang="en-US" sz="2400" dirty="0" smtClean="0"/>
          </a:p>
          <a:p>
            <a:pPr>
              <a:buFont typeface="Wingdings" pitchFamily="2" charset="2"/>
              <a:buChar char="Ø"/>
            </a:pPr>
            <a:r>
              <a:rPr lang="en-US" sz="2400" dirty="0" smtClean="0"/>
              <a:t> Maintain records, notices, and other information in the dynamic</a:t>
            </a:r>
          </a:p>
          <a:p>
            <a:r>
              <a:rPr lang="en-US" sz="2400" dirty="0" smtClean="0"/>
              <a:t>    process</a:t>
            </a:r>
          </a:p>
          <a:p>
            <a:pPr lvl="0"/>
            <a:endParaRPr lang="en-US" sz="2400" dirty="0" smtClean="0"/>
          </a:p>
          <a:p>
            <a:pPr lvl="0">
              <a:buFont typeface="Wingdings" pitchFamily="2" charset="2"/>
              <a:buChar char="Ø"/>
            </a:pPr>
            <a:r>
              <a:rPr lang="en-US" sz="2400" dirty="0" smtClean="0"/>
              <a:t> Administrator can have and update all the details of prisoners and</a:t>
            </a:r>
          </a:p>
          <a:p>
            <a:pPr lvl="0"/>
            <a:r>
              <a:rPr lang="en-US" sz="2400" dirty="0" smtClean="0"/>
              <a:t>    guards</a:t>
            </a:r>
          </a:p>
          <a:p>
            <a:endParaRPr lang="en-US" sz="2400" dirty="0"/>
          </a:p>
        </p:txBody>
      </p:sp>
      <p:sp>
        <p:nvSpPr>
          <p:cNvPr id="4" name="object 8"/>
          <p:cNvSpPr txBox="1"/>
          <p:nvPr/>
        </p:nvSpPr>
        <p:spPr>
          <a:xfrm>
            <a:off x="762000" y="4495801"/>
            <a:ext cx="457201" cy="320601"/>
          </a:xfrm>
          <a:prstGeom prst="rect">
            <a:avLst/>
          </a:prstGeom>
        </p:spPr>
        <p:txBody>
          <a:bodyPr vert="horz" wrap="square" lIns="0" tIns="12700" rIns="0" bIns="0" rtlCol="0">
            <a:spAutoFit/>
          </a:bodyPr>
          <a:lstStyle/>
          <a:p>
            <a:pPr marL="12700">
              <a:lnSpc>
                <a:spcPct val="100000"/>
              </a:lnSpc>
              <a:spcBef>
                <a:spcPts val="100"/>
              </a:spcBef>
            </a:pPr>
            <a:r>
              <a:rPr lang="en-US" sz="2000" spc="-35" dirty="0" smtClean="0">
                <a:solidFill>
                  <a:srgbClr val="FDFFFF"/>
                </a:solidFill>
                <a:latin typeface="Arial"/>
                <a:cs typeface="Arial"/>
              </a:rPr>
              <a:t>4.3</a:t>
            </a:r>
            <a:endParaRPr sz="2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152400"/>
            <a:ext cx="4876800" cy="843821"/>
          </a:xfrm>
          <a:prstGeom prst="rect">
            <a:avLst/>
          </a:prstGeom>
        </p:spPr>
        <p:txBody>
          <a:bodyPr vert="horz" wrap="square" lIns="0" tIns="12700" rIns="0" bIns="0" rtlCol="0">
            <a:spAutoFit/>
          </a:bodyPr>
          <a:lstStyle/>
          <a:p>
            <a:pPr marL="12700">
              <a:lnSpc>
                <a:spcPct val="100000"/>
              </a:lnSpc>
              <a:spcBef>
                <a:spcPts val="100"/>
              </a:spcBef>
            </a:pPr>
            <a:r>
              <a:rPr sz="5400" spc="120" smtClean="0"/>
              <a:t>M</a:t>
            </a:r>
            <a:r>
              <a:rPr lang="en-US" sz="5400" spc="120" dirty="0" smtClean="0"/>
              <a:t>ethodology</a:t>
            </a:r>
            <a:endParaRPr sz="5400"/>
          </a:p>
        </p:txBody>
      </p:sp>
      <p:sp>
        <p:nvSpPr>
          <p:cNvPr id="15" name="object 15"/>
          <p:cNvSpPr txBox="1"/>
          <p:nvPr/>
        </p:nvSpPr>
        <p:spPr>
          <a:xfrm>
            <a:off x="1069339" y="4462652"/>
            <a:ext cx="163195" cy="330835"/>
          </a:xfrm>
          <a:prstGeom prst="rect">
            <a:avLst/>
          </a:prstGeom>
        </p:spPr>
        <p:txBody>
          <a:bodyPr vert="horz" wrap="square" lIns="0" tIns="12700" rIns="0" bIns="0" rtlCol="0">
            <a:spAutoFit/>
          </a:bodyPr>
          <a:lstStyle/>
          <a:p>
            <a:pPr marL="12700">
              <a:lnSpc>
                <a:spcPct val="100000"/>
              </a:lnSpc>
              <a:spcBef>
                <a:spcPts val="100"/>
              </a:spcBef>
            </a:pPr>
            <a:r>
              <a:rPr lang="en-US" sz="2000" spc="-35" dirty="0">
                <a:solidFill>
                  <a:srgbClr val="FDFFFF"/>
                </a:solidFill>
                <a:latin typeface="Arial"/>
                <a:cs typeface="Arial"/>
              </a:rPr>
              <a:t>5</a:t>
            </a:r>
            <a:endParaRPr sz="2000">
              <a:latin typeface="Arial"/>
              <a:cs typeface="Arial"/>
            </a:endParaRPr>
          </a:p>
        </p:txBody>
      </p:sp>
      <p:sp>
        <p:nvSpPr>
          <p:cNvPr id="5" name="Rectangle 4"/>
          <p:cNvSpPr/>
          <p:nvPr/>
        </p:nvSpPr>
        <p:spPr>
          <a:xfrm>
            <a:off x="1676400" y="1143001"/>
            <a:ext cx="9220200" cy="1200329"/>
          </a:xfrm>
          <a:prstGeom prst="rect">
            <a:avLst/>
          </a:prstGeom>
        </p:spPr>
        <p:txBody>
          <a:bodyPr wrap="square">
            <a:spAutoFit/>
          </a:bodyPr>
          <a:lstStyle/>
          <a:p>
            <a:pPr algn="just">
              <a:lnSpc>
                <a:spcPct val="150000"/>
              </a:lnSpc>
              <a:spcAft>
                <a:spcPts val="1000"/>
              </a:spcAft>
              <a:buNone/>
            </a:pPr>
            <a:r>
              <a:rPr lang="en-US" sz="2400" b="1" dirty="0" smtClean="0">
                <a:latin typeface="Adobe Fangsong Std R"/>
                <a:ea typeface="Calibri" panose="020F0502020204030204" pitchFamily="34" charset="0"/>
                <a:cs typeface="Times New Roman" panose="02020603050405020304" pitchFamily="18" charset="0"/>
              </a:rPr>
              <a:t>In order to develop the system I considered to use a development methodology and it is the waterfall model</a:t>
            </a:r>
            <a:r>
              <a:rPr lang="en-US" sz="2400" dirty="0" smtClean="0">
                <a:latin typeface="Adobe Fangsong Std R"/>
                <a:ea typeface="Calibri" panose="020F0502020204030204" pitchFamily="34" charset="0"/>
                <a:cs typeface="Times New Roman" panose="02020603050405020304" pitchFamily="18" charset="0"/>
              </a:rPr>
              <a:t>.</a:t>
            </a:r>
            <a:endParaRPr lang="en-US" sz="2400" dirty="0" smtClean="0">
              <a:latin typeface="Calibri" panose="020F0502020204030204" pitchFamily="34" charset="0"/>
              <a:ea typeface="Calibri" panose="020F0502020204030204" pitchFamily="34" charset="0"/>
              <a:cs typeface="Vrinda"/>
            </a:endParaRPr>
          </a:p>
        </p:txBody>
      </p:sp>
      <p:pic>
        <p:nvPicPr>
          <p:cNvPr id="6" name="Picture 5" descr="sdlc_waterfall_model.jpg"/>
          <p:cNvPicPr>
            <a:picLocks noChangeAspect="1"/>
          </p:cNvPicPr>
          <p:nvPr/>
        </p:nvPicPr>
        <p:blipFill>
          <a:blip r:embed="rId2"/>
          <a:stretch>
            <a:fillRect/>
          </a:stretch>
        </p:blipFill>
        <p:spPr>
          <a:xfrm>
            <a:off x="1905001" y="2438400"/>
            <a:ext cx="87630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TotalTime>
  <Words>818</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Adobe Fan Heiti Std B</vt:lpstr>
      <vt:lpstr>Adobe Fangsong Std R</vt:lpstr>
      <vt:lpstr>Arial</vt:lpstr>
      <vt:lpstr>Bookman Old Style</vt:lpstr>
      <vt:lpstr>Calibri</vt:lpstr>
      <vt:lpstr>Gill Sans MT</vt:lpstr>
      <vt:lpstr>Times New Roman</vt:lpstr>
      <vt:lpstr>Vrinda</vt:lpstr>
      <vt:lpstr>Wingdings</vt:lpstr>
      <vt:lpstr>Office Theme</vt:lpstr>
      <vt:lpstr>PowerPoint Presentation</vt:lpstr>
      <vt:lpstr>PRISoN  MANAG E M E NT SYSTEM</vt:lpstr>
      <vt:lpstr> Contents</vt:lpstr>
      <vt:lpstr>          Introduction</vt:lpstr>
      <vt:lpstr>         Existing System</vt:lpstr>
      <vt:lpstr>  Problem Statement</vt:lpstr>
      <vt:lpstr>           Proposed System</vt:lpstr>
      <vt:lpstr>Objectives</vt:lpstr>
      <vt:lpstr>Methodology</vt:lpstr>
      <vt:lpstr>        Why I am using this model</vt:lpstr>
      <vt:lpstr>Tools &amp; Technologies</vt:lpstr>
      <vt:lpstr>        Prison Management System Features </vt:lpstr>
      <vt:lpstr>               Login System</vt:lpstr>
      <vt:lpstr>         Admin Homepage</vt:lpstr>
      <vt:lpstr>Prisoner Registration </vt:lpstr>
      <vt:lpstr>     Duty Officer Registration</vt:lpstr>
      <vt:lpstr>    Examinee Registration </vt:lpstr>
      <vt:lpstr>    Employee Registration </vt:lpstr>
      <vt:lpstr>            Doctor Registration</vt:lpstr>
      <vt:lpstr>      Visitor Registration </vt:lpstr>
      <vt:lpstr>       System Design (E-R Diagram)</vt:lpstr>
      <vt:lpstr>              Future Plan &amp; Analysis</vt:lpstr>
      <vt:lpstr>    Conclusion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Babu</cp:lastModifiedBy>
  <cp:revision>25</cp:revision>
  <dcterms:created xsi:type="dcterms:W3CDTF">2018-09-05T17:01:13Z</dcterms:created>
  <dcterms:modified xsi:type="dcterms:W3CDTF">2018-11-18T15:10:36Z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2016-08-16T00:00:00Z</vt:filetime>
  </property>
  <property fmtid="{D5CDD505-2E9C-101B-9397-08002B2CF9AE}" pid="3" name="Creator">
    <vt:lpwstr>Microsoft® PowerPoint® 2013</vt:lpwstr>
  </property>
  <property fmtid="{D5CDD505-2E9C-101B-9397-08002B2CF9AE}" pid="4" name="LastSaved">
    <vt:filetime>2018-09-05T00:00:00Z</vt:filetime>
  </property>
</Properties>
</file>