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67" r:id="rId2"/>
    <p:sldId id="256" r:id="rId3"/>
    <p:sldId id="257" r:id="rId4"/>
    <p:sldId id="268" r:id="rId5"/>
    <p:sldId id="26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424"/>
    <a:srgbClr val="D04710"/>
    <a:srgbClr val="FF5050"/>
    <a:srgbClr val="E6E6E6"/>
    <a:srgbClr val="F6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2" autoAdjust="0"/>
    <p:restoredTop sz="94660" autoAdjust="0"/>
  </p:normalViewPr>
  <p:slideViewPr>
    <p:cSldViewPr snapToGrid="0">
      <p:cViewPr varScale="1">
        <p:scale>
          <a:sx n="69" d="100"/>
          <a:sy n="69" d="100"/>
        </p:scale>
        <p:origin x="76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E2E5DF-F685-40D1-AC86-158D113E952E}" type="datetimeFigureOut">
              <a:rPr lang="en-US" smtClean="0"/>
              <a:t>6/7/2024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7D5B7-AAE6-4D8C-A18A-F90AA298CDFA}" type="slidenum">
              <a:rPr lang="en-US" smtClean="0"/>
              <a:t>‹#›</a:t>
            </a:fld>
            <a:endParaRPr lang="en-US"/>
          </a:p>
        </p:txBody>
      </p:sp>
    </p:spTree>
    <p:extLst>
      <p:ext uri="{BB962C8B-B14F-4D97-AF65-F5344CB8AC3E}">
        <p14:creationId xmlns:p14="http://schemas.microsoft.com/office/powerpoint/2010/main" val="3614260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FC0A-C3E4-48DE-829E-941A289B64A7}"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6CFB3-DF7C-4A82-870A-D1169719FED1}" type="slidenum">
              <a:rPr lang="en-US" smtClean="0"/>
              <a:t>‹#›</a:t>
            </a:fld>
            <a:endParaRPr lang="en-US"/>
          </a:p>
        </p:txBody>
      </p:sp>
    </p:spTree>
    <p:extLst>
      <p:ext uri="{BB962C8B-B14F-4D97-AF65-F5344CB8AC3E}">
        <p14:creationId xmlns:p14="http://schemas.microsoft.com/office/powerpoint/2010/main" val="362040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6CFB3-DF7C-4A82-870A-D1169719FED1}" type="slidenum">
              <a:rPr lang="en-US" smtClean="0"/>
              <a:t>2</a:t>
            </a:fld>
            <a:endParaRPr lang="en-US"/>
          </a:p>
        </p:txBody>
      </p:sp>
    </p:spTree>
    <p:extLst>
      <p:ext uri="{BB962C8B-B14F-4D97-AF65-F5344CB8AC3E}">
        <p14:creationId xmlns:p14="http://schemas.microsoft.com/office/powerpoint/2010/main" val="1847320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9819"/>
            <a:ext cx="9144000" cy="2387600"/>
          </a:xfrm>
          <a:prstGeom prst="rect">
            <a:avLst/>
          </a:prstGeom>
        </p:spPr>
        <p:txBody>
          <a:bodyPr anchor="b"/>
          <a:lstStyle>
            <a:lvl1pPr algn="l">
              <a:defRPr sz="6000"/>
            </a:lvl1pPr>
          </a:lstStyle>
          <a:p>
            <a:endParaRPr lang="en-US" dirty="0"/>
          </a:p>
        </p:txBody>
      </p:sp>
      <p:sp>
        <p:nvSpPr>
          <p:cNvPr id="3" name="Subtitle 2"/>
          <p:cNvSpPr>
            <a:spLocks noGrp="1"/>
          </p:cNvSpPr>
          <p:nvPr>
            <p:ph type="subTitle" idx="1"/>
          </p:nvPr>
        </p:nvSpPr>
        <p:spPr>
          <a:xfrm>
            <a:off x="2559232" y="2929200"/>
            <a:ext cx="9061362" cy="2669973"/>
          </a:xfrm>
          <a:prstGeom prst="rect">
            <a:avLst/>
          </a:prstGeom>
        </p:spPr>
        <p:txBody>
          <a:bodyPr/>
          <a:lstStyle>
            <a:lvl1pPr marL="0" marR="0" indent="0" algn="l" defTabSz="914411" rtl="0" eaLnBrk="1" fontAlgn="auto" latinLnBrk="0" hangingPunct="1">
              <a:lnSpc>
                <a:spcPct val="90000"/>
              </a:lnSpc>
              <a:spcBef>
                <a:spcPts val="1001"/>
              </a:spcBef>
              <a:spcAft>
                <a:spcPts val="0"/>
              </a:spcAft>
              <a:buClrTx/>
              <a:buSzTx/>
              <a:buFont typeface="Arial" panose="020B0604020202020204" pitchFamily="34" charset="0"/>
              <a:buNone/>
              <a:tabLst/>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pPr marL="0" marR="0" lvl="0" indent="0" algn="ctr" defTabSz="914411" rtl="0" eaLnBrk="1" fontAlgn="auto" latinLnBrk="0" hangingPunct="1">
              <a:lnSpc>
                <a:spcPct val="90000"/>
              </a:lnSpc>
              <a:spcBef>
                <a:spcPts val="1001"/>
              </a:spcBef>
              <a:spcAft>
                <a:spcPts val="0"/>
              </a:spcAft>
              <a:buClrTx/>
              <a:buSzTx/>
              <a:buFont typeface="Arial" panose="020B0604020202020204" pitchFamily="34" charset="0"/>
              <a:buNone/>
              <a:tabLst/>
              <a:defRPr/>
            </a:pPr>
            <a:endParaRPr kumimoji="0" lang="en-US" sz="3401" b="0" i="0" u="none" strike="noStrike" kern="1200" cap="none" spc="0" normalizeH="0" baseline="0" noProof="0" dirty="0" smtClean="0">
              <a:ln>
                <a:noFill/>
              </a:ln>
              <a:solidFill>
                <a:srgbClr val="E7E6E6">
                  <a:lumMod val="10000"/>
                </a:srgbClr>
              </a:solidFill>
              <a:effectLst/>
              <a:uLnTx/>
              <a:uFillTx/>
              <a:latin typeface="Adobe Garamond Pro Bold" panose="02020702060506020403" pitchFamily="18" charset="0"/>
              <a:ea typeface="+mn-ea"/>
              <a:cs typeface="+mn-cs"/>
            </a:endParaRPr>
          </a:p>
          <a:p>
            <a:endParaRPr lang="en-US" dirty="0"/>
          </a:p>
        </p:txBody>
      </p:sp>
      <p:sp>
        <p:nvSpPr>
          <p:cNvPr id="4" name="Date Placeholder 3"/>
          <p:cNvSpPr>
            <a:spLocks noGrp="1"/>
          </p:cNvSpPr>
          <p:nvPr>
            <p:ph type="dt" sz="half" idx="10"/>
          </p:nvPr>
        </p:nvSpPr>
        <p:spPr/>
        <p:txBody>
          <a:bodyPr/>
          <a:lstStyle/>
          <a:p>
            <a:fld id="{4DB7C9A5-9CD8-4588-8B5C-7D0B12875F64}" type="datetime1">
              <a:rPr lang="en-US" smtClean="0"/>
              <a:t>6/7/2024</a:t>
            </a:fld>
            <a:endParaRPr lang="en-US" dirty="0"/>
          </a:p>
        </p:txBody>
      </p:sp>
      <p:sp>
        <p:nvSpPr>
          <p:cNvPr id="6" name="Slide Number Placeholder 5"/>
          <p:cNvSpPr>
            <a:spLocks noGrp="1"/>
          </p:cNvSpPr>
          <p:nvPr>
            <p:ph type="sldNum" sz="quarter" idx="12"/>
          </p:nvPr>
        </p:nvSpPr>
        <p:spPr/>
        <p:txBody>
          <a:bodyPr/>
          <a:lstStyle>
            <a:lvl1pPr>
              <a:defRPr sz="1600"/>
            </a:lvl1pPr>
          </a:lstStyle>
          <a:p>
            <a:fld id="{52D15002-7231-4172-A892-86FAAAE9D688}" type="slidenum">
              <a:rPr lang="en-US" smtClean="0"/>
              <a:pPr/>
              <a:t>‹#›</a:t>
            </a:fld>
            <a:endParaRPr lang="en-US" dirty="0"/>
          </a:p>
        </p:txBody>
      </p:sp>
    </p:spTree>
    <p:extLst>
      <p:ext uri="{BB962C8B-B14F-4D97-AF65-F5344CB8AC3E}">
        <p14:creationId xmlns:p14="http://schemas.microsoft.com/office/powerpoint/2010/main" val="2384478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2"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D13C78-1F26-4288-AA53-A48F4E7168CB}" type="datetime1">
              <a:rPr lang="en-US" smtClean="0"/>
              <a:t>6/7/2024</a:t>
            </a:fld>
            <a:endParaRPr lang="en-US"/>
          </a:p>
        </p:txBody>
      </p:sp>
      <p:sp>
        <p:nvSpPr>
          <p:cNvPr id="6" name="Slide Number Placeholder 5"/>
          <p:cNvSpPr>
            <a:spLocks noGrp="1"/>
          </p:cNvSpPr>
          <p:nvPr>
            <p:ph type="sldNum" sz="quarter" idx="12"/>
          </p:nvPr>
        </p:nvSpPr>
        <p:spPr/>
        <p:txBody>
          <a:bodyPr/>
          <a:lstStyle/>
          <a:p>
            <a:fld id="{52D15002-7231-4172-A892-86FAAAE9D688}" type="slidenum">
              <a:rPr lang="en-US" smtClean="0"/>
              <a:t>‹#›</a:t>
            </a:fld>
            <a:endParaRPr lang="en-US"/>
          </a:p>
        </p:txBody>
      </p:sp>
    </p:spTree>
    <p:extLst>
      <p:ext uri="{BB962C8B-B14F-4D97-AF65-F5344CB8AC3E}">
        <p14:creationId xmlns:p14="http://schemas.microsoft.com/office/powerpoint/2010/main" val="60786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9"/>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3"/>
            <a:ext cx="10515600" cy="1500187"/>
          </a:xfrm>
          <a:prstGeom prst="rect">
            <a:avLst/>
          </a:prstGeo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24BC22-10EF-4ABA-9A0F-E55C2A2A4957}" type="datetime1">
              <a:rPr lang="en-US" smtClean="0"/>
              <a:t>6/7/2024</a:t>
            </a:fld>
            <a:endParaRPr lang="en-US"/>
          </a:p>
        </p:txBody>
      </p:sp>
      <p:sp>
        <p:nvSpPr>
          <p:cNvPr id="6" name="Slide Number Placeholder 5"/>
          <p:cNvSpPr>
            <a:spLocks noGrp="1"/>
          </p:cNvSpPr>
          <p:nvPr>
            <p:ph type="sldNum" sz="quarter" idx="12"/>
          </p:nvPr>
        </p:nvSpPr>
        <p:spPr/>
        <p:txBody>
          <a:bodyPr/>
          <a:lstStyle/>
          <a:p>
            <a:fld id="{52D15002-7231-4172-A892-86FAAAE9D688}" type="slidenum">
              <a:rPr lang="en-US" smtClean="0"/>
              <a:t>‹#›</a:t>
            </a:fld>
            <a:endParaRPr lang="en-US"/>
          </a:p>
        </p:txBody>
      </p:sp>
    </p:spTree>
    <p:extLst>
      <p:ext uri="{BB962C8B-B14F-4D97-AF65-F5344CB8AC3E}">
        <p14:creationId xmlns:p14="http://schemas.microsoft.com/office/powerpoint/2010/main" val="3362306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2" y="365126"/>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90B000-7CAB-4436-A313-3187DD404483}" type="datetime1">
              <a:rPr lang="en-US" smtClean="0"/>
              <a:t>6/7/2024</a:t>
            </a:fld>
            <a:endParaRPr lang="en-US"/>
          </a:p>
        </p:txBody>
      </p:sp>
      <p:sp>
        <p:nvSpPr>
          <p:cNvPr id="7" name="Slide Number Placeholder 6"/>
          <p:cNvSpPr>
            <a:spLocks noGrp="1"/>
          </p:cNvSpPr>
          <p:nvPr>
            <p:ph type="sldNum" sz="quarter" idx="12"/>
          </p:nvPr>
        </p:nvSpPr>
        <p:spPr/>
        <p:txBody>
          <a:bodyPr/>
          <a:lstStyle/>
          <a:p>
            <a:fld id="{52D15002-7231-4172-A892-86FAAAE9D688}" type="slidenum">
              <a:rPr lang="en-US" smtClean="0"/>
              <a:t>‹#›</a:t>
            </a:fld>
            <a:endParaRPr lang="en-US"/>
          </a:p>
        </p:txBody>
      </p:sp>
    </p:spTree>
    <p:extLst>
      <p:ext uri="{BB962C8B-B14F-4D97-AF65-F5344CB8AC3E}">
        <p14:creationId xmlns:p14="http://schemas.microsoft.com/office/powerpoint/2010/main" val="238912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18" Type="http://schemas.openxmlformats.org/officeDocument/2006/relationships/image" Target="../media/image10.png"/><Relationship Id="rId3" Type="http://schemas.openxmlformats.org/officeDocument/2006/relationships/slideLayout" Target="../slideLayouts/slideLayout3.xml"/><Relationship Id="rId7" Type="http://schemas.microsoft.com/office/2007/relationships/hdphoto" Target="../media/hdphoto1.wdp"/><Relationship Id="rId12" Type="http://schemas.microsoft.com/office/2007/relationships/hdphoto" Target="../media/hdphoto2.wdp"/><Relationship Id="rId17" Type="http://schemas.openxmlformats.org/officeDocument/2006/relationships/image" Target="../media/image9.png"/><Relationship Id="rId2" Type="http://schemas.openxmlformats.org/officeDocument/2006/relationships/slideLayout" Target="../slideLayouts/slideLayout2.xml"/><Relationship Id="rId16" Type="http://schemas.microsoft.com/office/2007/relationships/hdphoto" Target="../media/hdphoto3.wdp"/><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5.png"/><Relationship Id="rId5" Type="http://schemas.openxmlformats.org/officeDocument/2006/relationships/theme" Target="../theme/theme1.xml"/><Relationship Id="rId15" Type="http://schemas.openxmlformats.org/officeDocument/2006/relationships/image" Target="../media/image8.png"/><Relationship Id="rId10" Type="http://schemas.openxmlformats.org/officeDocument/2006/relationships/image" Target="../media/image4.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5917">
              <a:srgbClr val="E9F1F9"/>
            </a:gs>
            <a:gs pos="34536">
              <a:srgbClr val="D8E7F5"/>
            </a:gs>
            <a:gs pos="7074">
              <a:srgbClr val="F1F6FB"/>
            </a:gs>
            <a:gs pos="54834">
              <a:srgbClr val="C6DCF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6">
            <a:extLst>
              <a:ext uri="{BEBA8EAE-BF5A-486C-A8C5-ECC9F3942E4B}">
                <a14:imgProps xmlns:a14="http://schemas.microsoft.com/office/drawing/2010/main">
                  <a14:imgLayer r:embed="rId7">
                    <a14:imgEffect>
                      <a14:artisticTexturizer/>
                    </a14:imgEffect>
                    <a14:imgEffect>
                      <a14:sharpenSoften amount="-84000"/>
                    </a14:imgEffect>
                    <a14:imgEffect>
                      <a14:colorTemperature colorTemp="7677"/>
                    </a14:imgEffect>
                    <a14:imgEffect>
                      <a14:saturation sat="58000"/>
                    </a14:imgEffect>
                    <a14:imgEffect>
                      <a14:brightnessContrast bright="-1000"/>
                    </a14:imgEffect>
                  </a14:imgLayer>
                </a14:imgProps>
              </a:ext>
              <a:ext uri="{28A0092B-C50C-407E-A947-70E740481C1C}">
                <a14:useLocalDpi xmlns:a14="http://schemas.microsoft.com/office/drawing/2010/main" val="0"/>
              </a:ext>
            </a:extLst>
          </a:blip>
          <a:stretch>
            <a:fillRect/>
          </a:stretch>
        </p:blipFill>
        <p:spPr>
          <a:xfrm>
            <a:off x="-102265" y="-584543"/>
            <a:ext cx="12512569" cy="7586082"/>
          </a:xfrm>
          <a:prstGeom prst="rect">
            <a:avLst/>
          </a:prstGeom>
          <a:effectLst>
            <a:glow rad="38100">
              <a:schemeClr val="accent1">
                <a:alpha val="66000"/>
              </a:schemeClr>
            </a:glow>
            <a:outerShdw blurRad="50800" dist="50800" dir="5400000" algn="ctr" rotWithShape="0">
              <a:srgbClr val="000000">
                <a:alpha val="85000"/>
              </a:srgbClr>
            </a:outerShdw>
            <a:reflection blurRad="1270000" stA="45000" endPos="65000" dist="127000" dir="5400000" sy="-100000" algn="bl" rotWithShape="0"/>
          </a:effectLst>
        </p:spPr>
      </p:pic>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49920" y="0"/>
            <a:ext cx="942777" cy="942776"/>
          </a:xfrm>
          <a:prstGeom prst="rect">
            <a:avLst/>
          </a:prstGeom>
        </p:spPr>
      </p:pic>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600" b="1">
                <a:solidFill>
                  <a:schemeClr val="accent4">
                    <a:lumMod val="60000"/>
                    <a:lumOff val="40000"/>
                  </a:schemeClr>
                </a:solidFill>
              </a:defRPr>
            </a:lvl1pPr>
          </a:lstStyle>
          <a:p>
            <a:fld id="{19697D65-8BDC-419F-9B22-16C8979D27E1}" type="datetime1">
              <a:rPr lang="en-US" smtClean="0"/>
              <a:t>6/7/2024</a:t>
            </a:fld>
            <a:endParaRPr lang="en-US" dirty="0"/>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600" b="1">
                <a:solidFill>
                  <a:schemeClr val="accent4">
                    <a:lumMod val="60000"/>
                    <a:lumOff val="40000"/>
                  </a:schemeClr>
                </a:solidFill>
              </a:defRPr>
            </a:lvl1pPr>
          </a:lstStyle>
          <a:p>
            <a:r>
              <a:rPr lang="en-US" dirty="0" smtClean="0"/>
              <a:t>1</a:t>
            </a:r>
          </a:p>
        </p:txBody>
      </p:sp>
      <p:sp>
        <p:nvSpPr>
          <p:cNvPr id="5" name="Footer Placeholder 4"/>
          <p:cNvSpPr>
            <a:spLocks noGrp="1"/>
          </p:cNvSpPr>
          <p:nvPr>
            <p:ph type="ftr" sz="quarter" idx="3"/>
          </p:nvPr>
        </p:nvSpPr>
        <p:spPr>
          <a:xfrm>
            <a:off x="4186459" y="6126481"/>
            <a:ext cx="4271740" cy="875059"/>
          </a:xfrm>
          <a:prstGeom prst="rect">
            <a:avLst/>
          </a:prstGeom>
          <a:noFill/>
          <a:ln>
            <a:noFill/>
          </a:ln>
          <a:scene3d>
            <a:camera prst="orthographicFront"/>
            <a:lightRig rig="threePt" dir="t"/>
          </a:scene3d>
          <a:sp3d/>
        </p:spPr>
        <p:txBody>
          <a:bodyPr vert="horz" lIns="91440" tIns="45720" rIns="91440" bIns="45720" rtlCol="0" anchor="ctr">
            <a:noAutofit/>
            <a:flatTx/>
          </a:bodyPr>
          <a:lstStyle>
            <a:lvl1pPr algn="ctr">
              <a:defRPr sz="2800" b="1">
                <a:solidFill>
                  <a:schemeClr val="accent1"/>
                </a:solidFill>
                <a:latin typeface="Adobe Garamond Pro Bold" panose="02020702060506020403" pitchFamily="18" charset="0"/>
              </a:defRPr>
            </a:lvl1pPr>
          </a:lstStyle>
          <a:p>
            <a:endParaRPr lang="en-US" dirty="0" smtClean="0">
              <a:solidFill>
                <a:schemeClr val="accent3">
                  <a:lumMod val="20000"/>
                  <a:lumOff val="80000"/>
                </a:schemeClr>
              </a:solidFill>
            </a:endParaRPr>
          </a:p>
          <a:p>
            <a:endParaRPr lang="en-US" dirty="0"/>
          </a:p>
        </p:txBody>
      </p:sp>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70126" y="4691089"/>
            <a:ext cx="1353593" cy="1353592"/>
          </a:xfrm>
          <a:prstGeom prst="rect">
            <a:avLst/>
          </a:prstGeom>
        </p:spPr>
      </p:pic>
      <p:pic>
        <p:nvPicPr>
          <p:cNvPr id="3" name="Picture 2"/>
          <p:cNvPicPr>
            <a:picLocks noChangeAspect="1"/>
          </p:cNvPicPr>
          <p:nvPr userDrawn="1"/>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123101">
            <a:off x="7743378" y="1614978"/>
            <a:ext cx="956368" cy="956368"/>
          </a:xfrm>
          <a:prstGeom prst="rect">
            <a:avLst/>
          </a:prstGeom>
        </p:spPr>
      </p:pic>
      <p:pic>
        <p:nvPicPr>
          <p:cNvPr id="9" name="Picture 8"/>
          <p:cNvPicPr>
            <a:picLocks noChangeAspect="1"/>
          </p:cNvPicPr>
          <p:nvPr userDrawn="1"/>
        </p:nvPicPr>
        <p:blipFill>
          <a:blip r:embed="rId11" cstate="print">
            <a:extLst>
              <a:ext uri="{BEBA8EAE-BF5A-486C-A8C5-ECC9F3942E4B}">
                <a14:imgProps xmlns:a14="http://schemas.microsoft.com/office/drawing/2010/main">
                  <a14:imgLayer r:embed="rId12">
                    <a14:imgEffect>
                      <a14:sharpenSoften amount="-3000"/>
                    </a14:imgEffect>
                    <a14:imgEffect>
                      <a14:colorTemperature colorTemp="2785"/>
                    </a14:imgEffect>
                    <a14:imgEffect>
                      <a14:saturation sat="99000"/>
                    </a14:imgEffect>
                    <a14:imgEffect>
                      <a14:brightnessContrast bright="100000" contrast="-65000"/>
                    </a14:imgEffect>
                  </a14:imgLayer>
                </a14:imgProps>
              </a:ext>
              <a:ext uri="{28A0092B-C50C-407E-A947-70E740481C1C}">
                <a14:useLocalDpi xmlns:a14="http://schemas.microsoft.com/office/drawing/2010/main" val="0"/>
              </a:ext>
            </a:extLst>
          </a:blip>
          <a:stretch>
            <a:fillRect/>
          </a:stretch>
        </p:blipFill>
        <p:spPr>
          <a:xfrm rot="20041014">
            <a:off x="2043426" y="1901632"/>
            <a:ext cx="1042505" cy="1042505"/>
          </a:xfrm>
          <a:prstGeom prst="rect">
            <a:avLst/>
          </a:prstGeom>
          <a:noFill/>
          <a:ln>
            <a:noFill/>
          </a:ln>
          <a:effectLst>
            <a:outerShdw blurRad="279400" dist="419100" dir="3780000" algn="ctr" rotWithShape="0">
              <a:schemeClr val="accent1">
                <a:lumMod val="75000"/>
                <a:alpha val="0"/>
              </a:schemeClr>
            </a:outerShdw>
            <a:reflection stA="73000" endPos="47000" dist="50800" dir="5400000" sy="-100000" algn="bl" rotWithShape="0"/>
          </a:effectLst>
        </p:spPr>
      </p:pic>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39315" y="4146280"/>
            <a:ext cx="901488" cy="901488"/>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37196" y="4535278"/>
            <a:ext cx="890374" cy="890374"/>
          </a:xfrm>
          <a:prstGeom prst="rect">
            <a:avLst/>
          </a:prstGeom>
        </p:spPr>
      </p:pic>
      <p:pic>
        <p:nvPicPr>
          <p:cNvPr id="13" name="Picture 12"/>
          <p:cNvPicPr>
            <a:picLocks noChangeAspect="1"/>
          </p:cNvPicPr>
          <p:nvPr userDrawn="1"/>
        </p:nvPicPr>
        <p:blipFill>
          <a:blip r:embed="rId15" cstate="print">
            <a:extLst>
              <a:ext uri="{BEBA8EAE-BF5A-486C-A8C5-ECC9F3942E4B}">
                <a14:imgProps xmlns:a14="http://schemas.microsoft.com/office/drawing/2010/main">
                  <a14:imgLayer r:embed="rId16">
                    <a14:imgEffect>
                      <a14:brightnessContrast bright="73000"/>
                    </a14:imgEffect>
                  </a14:imgLayer>
                </a14:imgProps>
              </a:ext>
              <a:ext uri="{28A0092B-C50C-407E-A947-70E740481C1C}">
                <a14:useLocalDpi xmlns:a14="http://schemas.microsoft.com/office/drawing/2010/main" val="0"/>
              </a:ext>
            </a:extLst>
          </a:blip>
          <a:stretch>
            <a:fillRect/>
          </a:stretch>
        </p:blipFill>
        <p:spPr>
          <a:xfrm>
            <a:off x="5440382" y="2029108"/>
            <a:ext cx="1090707" cy="1090707"/>
          </a:xfrm>
          <a:prstGeom prst="rect">
            <a:avLst/>
          </a:prstGeom>
        </p:spPr>
      </p:pic>
      <p:pic>
        <p:nvPicPr>
          <p:cNvPr id="14" name="Picture 1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347207" y="5762439"/>
            <a:ext cx="776474" cy="776474"/>
          </a:xfrm>
          <a:prstGeom prst="rect">
            <a:avLst/>
          </a:prstGeom>
        </p:spPr>
      </p:pic>
      <p:pic>
        <p:nvPicPr>
          <p:cNvPr id="15" name="Picture 14"/>
          <p:cNvPicPr>
            <a:picLocks noChangeAspect="1"/>
          </p:cNvPicPr>
          <p:nvPr userDrawn="1"/>
        </p:nvPicPr>
        <p:blipFill>
          <a:blip r:embed="rId1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64424">
            <a:off x="5047003" y="246078"/>
            <a:ext cx="776474" cy="776474"/>
          </a:xfrm>
          <a:prstGeom prst="rect">
            <a:avLst/>
          </a:prstGeom>
        </p:spPr>
      </p:pic>
      <p:pic>
        <p:nvPicPr>
          <p:cNvPr id="19" name="Picture 1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rot="20108909">
            <a:off x="10023011" y="1659633"/>
            <a:ext cx="1086243" cy="1086243"/>
          </a:xfrm>
          <a:prstGeom prst="rect">
            <a:avLst/>
          </a:prstGeom>
        </p:spPr>
      </p:pic>
      <p:pic>
        <p:nvPicPr>
          <p:cNvPr id="20" name="Picture 19"/>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9885359" y="4299691"/>
            <a:ext cx="1361549" cy="1361549"/>
          </a:xfrm>
          <a:prstGeom prst="rect">
            <a:avLst/>
          </a:prstGeom>
        </p:spPr>
      </p:pic>
    </p:spTree>
    <p:extLst>
      <p:ext uri="{BB962C8B-B14F-4D97-AF65-F5344CB8AC3E}">
        <p14:creationId xmlns:p14="http://schemas.microsoft.com/office/powerpoint/2010/main" val="87445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11" rtl="0" eaLnBrk="1" latinLnBrk="0" hangingPunct="1">
        <a:lnSpc>
          <a:spcPct val="90000"/>
        </a:lnSpc>
        <a:spcBef>
          <a:spcPts val="1001"/>
        </a:spcBef>
        <a:buFont typeface="Arial" panose="020B0604020202020204" pitchFamily="34" charset="0"/>
        <a:buNone/>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057" y="2353108"/>
            <a:ext cx="6300787" cy="2114550"/>
          </a:xfrm>
          <a:solidFill>
            <a:srgbClr val="002060"/>
          </a:solidFill>
          <a:ln w="76200">
            <a:solidFill>
              <a:schemeClr val="bg1"/>
            </a:solidFill>
          </a:ln>
        </p:spPr>
        <p:style>
          <a:lnRef idx="0">
            <a:scrgbClr r="0" g="0" b="0"/>
          </a:lnRef>
          <a:fillRef idx="0">
            <a:scrgbClr r="0" g="0" b="0"/>
          </a:fillRef>
          <a:effectRef idx="0">
            <a:scrgbClr r="0" g="0" b="0"/>
          </a:effectRef>
          <a:fontRef idx="minor">
            <a:schemeClr val="lt1"/>
          </a:fontRef>
        </p:style>
        <p:txBody>
          <a:bodyPr/>
          <a:lstStyle/>
          <a:p>
            <a:pPr algn="ctr"/>
            <a:r>
              <a:rPr lang="en-US" sz="9600" b="1" dirty="0" smtClean="0">
                <a:solidFill>
                  <a:srgbClr val="00B0F0"/>
                </a:solidFill>
                <a:latin typeface="Times New Roman" panose="02020603050405020304" pitchFamily="18" charset="0"/>
                <a:cs typeface="Times New Roman" panose="02020603050405020304" pitchFamily="18" charset="0"/>
              </a:rPr>
              <a:t>Wel</a:t>
            </a:r>
            <a:r>
              <a:rPr lang="en-US" sz="9600" b="1" dirty="0" smtClean="0">
                <a:solidFill>
                  <a:schemeClr val="bg1"/>
                </a:solidFill>
                <a:latin typeface="Times New Roman" panose="02020603050405020304" pitchFamily="18" charset="0"/>
                <a:cs typeface="Times New Roman" panose="02020603050405020304" pitchFamily="18" charset="0"/>
              </a:rPr>
              <a:t>come</a:t>
            </a:r>
          </a:p>
          <a:p>
            <a:pPr algn="ctr"/>
            <a:r>
              <a:rPr lang="en-US" b="1" dirty="0" smtClean="0">
                <a:solidFill>
                  <a:srgbClr val="FFFF00"/>
                </a:solidFill>
                <a:latin typeface="Times New Roman" panose="02020603050405020304" pitchFamily="18" charset="0"/>
                <a:cs typeface="Times New Roman" panose="02020603050405020304" pitchFamily="18" charset="0"/>
              </a:rPr>
              <a:t>To my Presentation</a:t>
            </a:r>
            <a:endParaRPr lang="en-US"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26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43287" y="872835"/>
            <a:ext cx="9703580" cy="5723833"/>
          </a:xfrm>
          <a:prstGeom prst="rect">
            <a:avLst/>
          </a:prstGeom>
          <a:solidFill>
            <a:srgbClr val="F6FFD5">
              <a:alpha val="67843"/>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Exploring Paracetamol Pharmaceutical Production</a:t>
            </a:r>
            <a:endParaRPr lang="en-US" sz="24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Adobe Caslon Pro Bold" panose="0205070206050A020403" pitchFamily="18" charset="0"/>
            </a:endParaRPr>
          </a:p>
          <a:p>
            <a:r>
              <a:rPr lang="en-US" sz="3200" b="1" dirty="0">
                <a:solidFill>
                  <a:schemeClr val="tx1"/>
                </a:solidFill>
                <a:latin typeface="Adobe Caslon Pro Bold" panose="0205070206050A020403" pitchFamily="18" charset="0"/>
              </a:rPr>
              <a:t>  </a:t>
            </a:r>
          </a:p>
          <a:p>
            <a:endParaRPr lang="en-US" sz="3200" b="1" dirty="0">
              <a:solidFill>
                <a:schemeClr val="tx1"/>
              </a:solidFill>
              <a:latin typeface="Adobe Caslon Pro Bold" panose="0205070206050A020403" pitchFamily="18" charset="0"/>
            </a:endParaRPr>
          </a:p>
          <a:p>
            <a:endParaRPr lang="en-US" sz="3200" b="1" dirty="0">
              <a:solidFill>
                <a:schemeClr val="tx1"/>
              </a:solidFill>
              <a:latin typeface="Adobe Caslon Pro Bold" panose="0205070206050A020403" pitchFamily="18" charset="0"/>
            </a:endParaRPr>
          </a:p>
          <a:p>
            <a:endParaRPr lang="en-US" sz="3200" b="1" dirty="0">
              <a:solidFill>
                <a:schemeClr val="tx1"/>
              </a:solidFill>
              <a:latin typeface="Adobe Caslon Pro Bold" panose="0205070206050A020403" pitchFamily="18" charset="0"/>
            </a:endParaRPr>
          </a:p>
          <a:p>
            <a:endParaRPr lang="en-US" sz="3200" b="1" dirty="0">
              <a:solidFill>
                <a:schemeClr val="tx1"/>
              </a:solidFill>
              <a:latin typeface="Adobe Caslon Pro Bold" panose="0205070206050A020403"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7466" y="2624390"/>
            <a:ext cx="1110361" cy="1110361"/>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99039153"/>
              </p:ext>
            </p:extLst>
          </p:nvPr>
        </p:nvGraphicFramePr>
        <p:xfrm>
          <a:off x="2545794" y="4157149"/>
          <a:ext cx="8128000" cy="1575134"/>
        </p:xfrm>
        <a:graphic>
          <a:graphicData uri="http://schemas.openxmlformats.org/drawingml/2006/table">
            <a:tbl>
              <a:tblPr firstRow="1" bandRow="1">
                <a:tableStyleId>{5A111915-BE36-4E01-A7E5-04B1672EAD32}</a:tableStyleId>
              </a:tblPr>
              <a:tblGrid>
                <a:gridCol w="4064000">
                  <a:extLst>
                    <a:ext uri="{9D8B030D-6E8A-4147-A177-3AD203B41FA5}">
                      <a16:colId xmlns:a16="http://schemas.microsoft.com/office/drawing/2014/main" val="1443049925"/>
                    </a:ext>
                  </a:extLst>
                </a:gridCol>
                <a:gridCol w="4064000">
                  <a:extLst>
                    <a:ext uri="{9D8B030D-6E8A-4147-A177-3AD203B41FA5}">
                      <a16:colId xmlns:a16="http://schemas.microsoft.com/office/drawing/2014/main" val="3784096160"/>
                    </a:ext>
                  </a:extLst>
                </a:gridCol>
              </a:tblGrid>
              <a:tr h="447372">
                <a:tc>
                  <a:txBody>
                    <a:bodyPr/>
                    <a:lstStyle/>
                    <a:p>
                      <a:pPr algn="ct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Submitted To</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Submitted By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1469290657"/>
                  </a:ext>
                </a:extLst>
              </a:tr>
              <a:tr h="1104894">
                <a:tc>
                  <a:txBody>
                    <a:bodyPr/>
                    <a:lstStyle/>
                    <a:p>
                      <a:r>
                        <a:rPr lang="en-US" sz="2000" b="1" dirty="0" smtClean="0">
                          <a:latin typeface="Times New Roman" panose="02020603050405020304" pitchFamily="18" charset="0"/>
                          <a:cs typeface="Times New Roman" panose="02020603050405020304" pitchFamily="18" charset="0"/>
                        </a:rPr>
                        <a:t>Dr.</a:t>
                      </a:r>
                      <a:r>
                        <a:rPr lang="en-US" sz="2000" b="1" baseline="0" dirty="0" smtClean="0">
                          <a:latin typeface="Times New Roman" panose="02020603050405020304" pitchFamily="18" charset="0"/>
                          <a:cs typeface="Times New Roman" panose="02020603050405020304" pitchFamily="18" charset="0"/>
                        </a:rPr>
                        <a:t> Halima Begum</a:t>
                      </a:r>
                      <a:endParaRPr lang="en-US" sz="20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Assistant Professor</a:t>
                      </a:r>
                    </a:p>
                    <a:p>
                      <a:r>
                        <a:rPr lang="en-US" sz="1600" dirty="0" smtClean="0">
                          <a:latin typeface="Times New Roman" panose="02020603050405020304" pitchFamily="18" charset="0"/>
                          <a:cs typeface="Times New Roman" panose="02020603050405020304" pitchFamily="18" charset="0"/>
                        </a:rPr>
                        <a:t>Department</a:t>
                      </a:r>
                      <a:r>
                        <a:rPr lang="en-US" sz="1600" baseline="0" dirty="0" smtClean="0">
                          <a:latin typeface="Times New Roman" panose="02020603050405020304" pitchFamily="18" charset="0"/>
                          <a:cs typeface="Times New Roman" panose="02020603050405020304" pitchFamily="18" charset="0"/>
                        </a:rPr>
                        <a:t> of </a:t>
                      </a:r>
                      <a:r>
                        <a:rPr lang="en-US" sz="1600" baseline="0" dirty="0" smtClean="0">
                          <a:latin typeface="Times New Roman" panose="02020603050405020304" pitchFamily="18" charset="0"/>
                          <a:cs typeface="Times New Roman" panose="02020603050405020304" pitchFamily="18" charset="0"/>
                        </a:rPr>
                        <a:t>Chemistry</a:t>
                      </a:r>
                      <a:endParaRPr lang="en-US" sz="1600" baseline="0" dirty="0" smtClean="0">
                        <a:latin typeface="Times New Roman" panose="02020603050405020304" pitchFamily="18" charset="0"/>
                        <a:cs typeface="Times New Roman" panose="02020603050405020304" pitchFamily="18" charset="0"/>
                      </a:endParaRPr>
                    </a:p>
                    <a:p>
                      <a:r>
                        <a:rPr lang="en-US" sz="1600" baseline="0" dirty="0" smtClean="0">
                          <a:latin typeface="Times New Roman" panose="02020603050405020304" pitchFamily="18" charset="0"/>
                          <a:cs typeface="Times New Roman" panose="02020603050405020304" pitchFamily="18" charset="0"/>
                        </a:rPr>
                        <a:t>University of </a:t>
                      </a:r>
                      <a:r>
                        <a:rPr lang="en-US" sz="1600" baseline="0" dirty="0" err="1" smtClean="0">
                          <a:latin typeface="Times New Roman" panose="02020603050405020304" pitchFamily="18" charset="0"/>
                          <a:cs typeface="Times New Roman" panose="02020603050405020304" pitchFamily="18" charset="0"/>
                        </a:rPr>
                        <a:t>Barishal</a:t>
                      </a:r>
                      <a:r>
                        <a:rPr lang="en-US" sz="1600" baseline="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marT="45721" marB="45721"/>
                </a:tc>
                <a:tc>
                  <a:txBody>
                    <a:bodyPr/>
                    <a:lstStyle/>
                    <a:p>
                      <a:r>
                        <a:rPr lang="en-US" sz="2000" b="1" dirty="0" smtClean="0">
                          <a:latin typeface="Times New Roman" panose="02020603050405020304" pitchFamily="18" charset="0"/>
                          <a:cs typeface="Times New Roman" panose="02020603050405020304" pitchFamily="18" charset="0"/>
                        </a:rPr>
                        <a:t>Mohammad</a:t>
                      </a:r>
                      <a:r>
                        <a:rPr lang="en-US" sz="2000" b="1" baseline="0" dirty="0" smtClean="0">
                          <a:latin typeface="Times New Roman" panose="02020603050405020304" pitchFamily="18" charset="0"/>
                          <a:cs typeface="Times New Roman" panose="02020603050405020304" pitchFamily="18" charset="0"/>
                        </a:rPr>
                        <a:t> </a:t>
                      </a:r>
                      <a:r>
                        <a:rPr lang="en-US" sz="2000" b="1" baseline="0" dirty="0" err="1" smtClean="0">
                          <a:latin typeface="Times New Roman" panose="02020603050405020304" pitchFamily="18" charset="0"/>
                          <a:cs typeface="Times New Roman" panose="02020603050405020304" pitchFamily="18" charset="0"/>
                        </a:rPr>
                        <a:t>Rabiul</a:t>
                      </a:r>
                      <a:r>
                        <a:rPr lang="en-US" sz="2000" b="1" baseline="0" dirty="0" smtClean="0">
                          <a:latin typeface="Times New Roman" panose="02020603050405020304" pitchFamily="18" charset="0"/>
                          <a:cs typeface="Times New Roman" panose="02020603050405020304" pitchFamily="18" charset="0"/>
                        </a:rPr>
                        <a:t> Islam </a:t>
                      </a:r>
                    </a:p>
                    <a:p>
                      <a:r>
                        <a:rPr lang="en-US" sz="1800" b="0" baseline="0" dirty="0" smtClean="0">
                          <a:latin typeface="Times New Roman" panose="02020603050405020304" pitchFamily="18" charset="0"/>
                          <a:cs typeface="Times New Roman" panose="02020603050405020304" pitchFamily="18" charset="0"/>
                        </a:rPr>
                        <a:t>Department of Chemistry</a:t>
                      </a:r>
                    </a:p>
                    <a:p>
                      <a:r>
                        <a:rPr lang="en-US" sz="1800" b="0" baseline="0" dirty="0" smtClean="0">
                          <a:latin typeface="Times New Roman" panose="02020603050405020304" pitchFamily="18" charset="0"/>
                          <a:cs typeface="Times New Roman" panose="02020603050405020304" pitchFamily="18" charset="0"/>
                        </a:rPr>
                        <a:t>University Of </a:t>
                      </a:r>
                      <a:r>
                        <a:rPr lang="en-US" sz="1800" b="0" baseline="0" dirty="0" err="1" smtClean="0">
                          <a:latin typeface="Times New Roman" panose="02020603050405020304" pitchFamily="18" charset="0"/>
                          <a:cs typeface="Times New Roman" panose="02020603050405020304" pitchFamily="18" charset="0"/>
                        </a:rPr>
                        <a:t>Barishal</a:t>
                      </a:r>
                      <a:endParaRPr lang="en-US" sz="1800" b="0" baseline="0" dirty="0" smtClean="0">
                        <a:latin typeface="Times New Roman" panose="02020603050405020304" pitchFamily="18" charset="0"/>
                        <a:cs typeface="Times New Roman" panose="02020603050405020304" pitchFamily="18" charset="0"/>
                      </a:endParaRPr>
                    </a:p>
                    <a:p>
                      <a:endParaRPr lang="en-US" sz="1100" dirty="0"/>
                    </a:p>
                  </a:txBody>
                  <a:tcPr marT="45721" marB="45721"/>
                </a:tc>
                <a:extLst>
                  <a:ext uri="{0D108BD9-81ED-4DB2-BD59-A6C34878D82A}">
                    <a16:rowId xmlns:a16="http://schemas.microsoft.com/office/drawing/2014/main" val="3769863201"/>
                  </a:ext>
                </a:extLst>
              </a:tr>
            </a:tbl>
          </a:graphicData>
        </a:graphic>
      </p:graphicFrame>
    </p:spTree>
    <p:extLst>
      <p:ext uri="{BB962C8B-B14F-4D97-AF65-F5344CB8AC3E}">
        <p14:creationId xmlns:p14="http://schemas.microsoft.com/office/powerpoint/2010/main" val="946380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3" y="669926"/>
            <a:ext cx="10515600" cy="632402"/>
          </a:xfrm>
        </p:spPr>
        <p:txBody>
          <a:bodyPr/>
          <a:lstStyle/>
          <a:p>
            <a:pPr algn="ctr">
              <a:spcBef>
                <a:spcPts val="0"/>
              </a:spcBef>
            </a:pPr>
            <a:r>
              <a:rPr lang="en-US" b="1" dirty="0">
                <a:latin typeface="Times New Roman" panose="02020603050405020304" pitchFamily="18" charset="0"/>
                <a:cs typeface="Times New Roman" panose="02020603050405020304" pitchFamily="18" charset="0"/>
              </a:rPr>
              <a:t>History of the company: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6B3604-0AE6-4E7F-ACC3-35D8986DD1E6}" type="datetime1">
              <a:rPr lang="en-US" smtClean="0"/>
              <a:t>6/7/2024</a:t>
            </a:fld>
            <a:endParaRPr lang="en-US"/>
          </a:p>
        </p:txBody>
      </p:sp>
      <p:sp>
        <p:nvSpPr>
          <p:cNvPr id="5" name="Slide Number Placeholder 4"/>
          <p:cNvSpPr>
            <a:spLocks noGrp="1"/>
          </p:cNvSpPr>
          <p:nvPr>
            <p:ph type="sldNum" sz="quarter" idx="12"/>
          </p:nvPr>
        </p:nvSpPr>
        <p:spPr/>
        <p:txBody>
          <a:bodyPr/>
          <a:lstStyle/>
          <a:p>
            <a:fld id="{52D15002-7231-4172-A892-86FAAAE9D688}" type="slidenum">
              <a:rPr lang="en-US" smtClean="0"/>
              <a:t>3</a:t>
            </a:fld>
            <a:endParaRPr lang="en-US"/>
          </a:p>
        </p:txBody>
      </p:sp>
      <p:sp>
        <p:nvSpPr>
          <p:cNvPr id="3" name="TextBox 2"/>
          <p:cNvSpPr txBox="1"/>
          <p:nvPr/>
        </p:nvSpPr>
        <p:spPr>
          <a:xfrm>
            <a:off x="1052947" y="1606681"/>
            <a:ext cx="10418619" cy="4062651"/>
          </a:xfrm>
          <a:prstGeom prst="rect">
            <a:avLst/>
          </a:prstGeom>
          <a:solidFill>
            <a:schemeClr val="accent4">
              <a:alpha val="50000"/>
            </a:schemeClr>
          </a:solidFill>
          <a:ln w="38100">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SQUARE Pharmaceuticals Limited is a Bangladeshi multinational pharmaceutical company. It is the largest pharmaceutical company in Bangladesh and it has been continuously in the 1st position among all national and multinational companies since 1985. It was founded in 1958 by Samson H. Chowdhury along with three of his friends PK </a:t>
            </a:r>
            <a:r>
              <a:rPr lang="en-US" sz="2000" dirty="0" err="1">
                <a:latin typeface="Times New Roman" panose="02020603050405020304" pitchFamily="18" charset="0"/>
                <a:cs typeface="Times New Roman" panose="02020603050405020304" pitchFamily="18" charset="0"/>
              </a:rPr>
              <a:t>Saha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Harunur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Roshid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Radhabinod</a:t>
            </a:r>
            <a:r>
              <a:rPr lang="en-US" sz="2000" dirty="0">
                <a:latin typeface="Times New Roman" panose="02020603050405020304" pitchFamily="18" charset="0"/>
                <a:cs typeface="Times New Roman" panose="02020603050405020304" pitchFamily="18" charset="0"/>
              </a:rPr>
              <a:t> Rai as a private firm. It went public in 1991 and is listed on the Dhaka Stock Exchange and on the Chittagong Stock Exchange .Square Pharmaceutical started to export different antibiotics and medicine across the world from 1987. Now it exports its medicine to 36 countries of the world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2008 and 2009 it had the highest market share in the pharmaceutical industry of Bangladesh. For the last couple of years, it has been seeing double digit revenue every year. the Forbes list said Square Pharmaceutical Company of Bangladesh, involved in drug and chemical business, has sales volume worth $512 million. The local pharma's market capital is $1.7 billion. Its net income is $150 million and has employed 9,240 people.	</a:t>
            </a:r>
          </a:p>
          <a:p>
            <a:endParaRPr lang="en-US" dirty="0"/>
          </a:p>
        </p:txBody>
      </p:sp>
    </p:spTree>
    <p:extLst>
      <p:ext uri="{BB962C8B-B14F-4D97-AF65-F5344CB8AC3E}">
        <p14:creationId xmlns:p14="http://schemas.microsoft.com/office/powerpoint/2010/main" val="103020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712" y="678873"/>
            <a:ext cx="10252364" cy="5538932"/>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The word “Pharmacy” is the combination of the Greek term “</a:t>
            </a:r>
            <a:r>
              <a:rPr lang="en-US" sz="2000" dirty="0" err="1">
                <a:latin typeface="Times New Roman" panose="02020603050405020304" pitchFamily="18" charset="0"/>
                <a:cs typeface="Times New Roman" panose="02020603050405020304" pitchFamily="18" charset="0"/>
              </a:rPr>
              <a:t>pharmakon</a:t>
            </a:r>
            <a:r>
              <a:rPr lang="en-US" sz="2000" dirty="0">
                <a:latin typeface="Times New Roman" panose="02020603050405020304" pitchFamily="18" charset="0"/>
                <a:cs typeface="Times New Roman" panose="02020603050405020304" pitchFamily="18" charset="0"/>
              </a:rPr>
              <a:t>” (magic, charm, cure, potion, medicine) and the Latin term “</a:t>
            </a:r>
            <a:r>
              <a:rPr lang="en-US" sz="2000" dirty="0" err="1">
                <a:latin typeface="Times New Roman" panose="02020603050405020304" pitchFamily="18" charset="0"/>
                <a:cs typeface="Times New Roman" panose="02020603050405020304" pitchFamily="18" charset="0"/>
              </a:rPr>
              <a:t>pharmacie</a:t>
            </a:r>
            <a:r>
              <a:rPr lang="en-US" sz="2000" dirty="0">
                <a:latin typeface="Times New Roman" panose="02020603050405020304" pitchFamily="18" charset="0"/>
                <a:cs typeface="Times New Roman" panose="02020603050405020304" pitchFamily="18" charset="0"/>
              </a:rPr>
              <a:t>”. Pharmacy is the science and practice of discovering, producing, preparing, dispensing, reviewing and monitoring medications, aiming to ensure the safe, effective, and affordable use of medicines. It is a miscellaneous science as it links health sciences with pharmaceutical sciences and natural sciences. The professional practice is becoming more clinically oriented as most of the drugs are now manufactured by pharmaceutical industries</a:t>
            </a:r>
            <a:r>
              <a:rPr lang="en-US" dirty="0"/>
              <a:t>. </a:t>
            </a:r>
            <a:endParaRPr lang="en-US" dirty="0" smtClean="0"/>
          </a:p>
          <a:p>
            <a:r>
              <a:rPr lang="en-US" sz="2000" dirty="0">
                <a:latin typeface="Times New Roman" panose="02020603050405020304" pitchFamily="18" charset="0"/>
                <a:cs typeface="Times New Roman" panose="02020603050405020304" pitchFamily="18" charset="0"/>
              </a:rPr>
              <a:t>Paracetamol (or acetaminophen) is a common analgesic, a drug that is used to relieve pain. It can also be used to reduce fever, and some kinds of headache. This makes it an antipyretic, something that reduces fevers. It is used in many drugs that treat the flu and colds. The words acetaminophen and paracetamol both come from the names of the chemicals used in the compound: N-acetyl-para-aminophenol and para-acetyl-amino-phenol. Sometimes, it is shortened to APAP, for N-acetyl-para-aminophenol. Paracetamol (acetaminophen) is undoubtedly one of the most widely used drugs worldwide. As an over-the-counter medication, paracetamol is the standard and first-line treatment for fever and acute pain and is believed to remain so for many years to come. Despite being in clinical use for over a century, the precise mechanism of action of this familiar drug remains a mystery. </a:t>
            </a:r>
          </a:p>
          <a:p>
            <a:endParaRPr lang="en-US" sz="2000" dirty="0" smtClean="0">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4D13C78-1F26-4288-AA53-A48F4E7168CB}" type="datetime1">
              <a:rPr lang="en-US" smtClean="0"/>
              <a:t>6/7/2024</a:t>
            </a:fld>
            <a:endParaRPr lang="en-US"/>
          </a:p>
        </p:txBody>
      </p:sp>
      <p:sp>
        <p:nvSpPr>
          <p:cNvPr id="5" name="Slide Number Placeholder 4"/>
          <p:cNvSpPr>
            <a:spLocks noGrp="1"/>
          </p:cNvSpPr>
          <p:nvPr>
            <p:ph type="sldNum" sz="quarter" idx="12"/>
          </p:nvPr>
        </p:nvSpPr>
        <p:spPr/>
        <p:txBody>
          <a:bodyPr/>
          <a:lstStyle/>
          <a:p>
            <a:fld id="{52D15002-7231-4172-A892-86FAAAE9D688}" type="slidenum">
              <a:rPr lang="en-US" smtClean="0"/>
              <a:t>4</a:t>
            </a:fld>
            <a:endParaRPr lang="en-US"/>
          </a:p>
        </p:txBody>
      </p:sp>
    </p:spTree>
    <p:extLst>
      <p:ext uri="{BB962C8B-B14F-4D97-AF65-F5344CB8AC3E}">
        <p14:creationId xmlns:p14="http://schemas.microsoft.com/office/powerpoint/2010/main" val="251259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6964" y="952790"/>
            <a:ext cx="9455726" cy="2787938"/>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Synthesis of Paracetamol:</a:t>
            </a:r>
          </a:p>
          <a:p>
            <a:r>
              <a:rPr lang="en-US" sz="2000" dirty="0">
                <a:latin typeface="Times New Roman" panose="02020603050405020304" pitchFamily="18" charset="0"/>
                <a:cs typeface="Times New Roman" panose="02020603050405020304" pitchFamily="18" charset="0"/>
              </a:rPr>
              <a:t>Chemical Formula: C</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H</a:t>
            </a:r>
            <a:r>
              <a:rPr lang="en-US" sz="2000" baseline="-25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NO</a:t>
            </a:r>
            <a:r>
              <a:rPr lang="en-US" sz="2000" baseline="-25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Melting point: 169 °C</a:t>
            </a:r>
          </a:p>
          <a:p>
            <a:r>
              <a:rPr lang="en-US" sz="2000" dirty="0">
                <a:latin typeface="Times New Roman" panose="02020603050405020304" pitchFamily="18" charset="0"/>
                <a:cs typeface="Times New Roman" panose="02020603050405020304" pitchFamily="18" charset="0"/>
              </a:rPr>
              <a:t>Boiling point: 420 °C</a:t>
            </a:r>
          </a:p>
          <a:p>
            <a:r>
              <a:rPr lang="en-US" sz="2000" dirty="0">
                <a:latin typeface="Times New Roman" panose="02020603050405020304" pitchFamily="18" charset="0"/>
                <a:cs typeface="Times New Roman" panose="02020603050405020304" pitchFamily="18" charset="0"/>
              </a:rPr>
              <a:t>IUPAC ID: N-(4-hydroxyphenyl)</a:t>
            </a:r>
            <a:r>
              <a:rPr lang="en-US" sz="2000" dirty="0" err="1">
                <a:latin typeface="Times New Roman" panose="02020603050405020304" pitchFamily="18" charset="0"/>
                <a:cs typeface="Times New Roman" panose="02020603050405020304" pitchFamily="18" charset="0"/>
              </a:rPr>
              <a:t>acetamide</a:t>
            </a:r>
            <a:r>
              <a:rPr lang="en-US" sz="2000" dirty="0">
                <a:latin typeface="Times New Roman" panose="02020603050405020304" pitchFamily="18" charset="0"/>
                <a:cs typeface="Times New Roman" panose="02020603050405020304" pitchFamily="18" charset="0"/>
              </a:rPr>
              <a:t>, N-(4-hydroxyphenyl)</a:t>
            </a:r>
            <a:r>
              <a:rPr lang="en-US" sz="2000" dirty="0" err="1">
                <a:latin typeface="Times New Roman" panose="02020603050405020304" pitchFamily="18" charset="0"/>
                <a:cs typeface="Times New Roman" panose="02020603050405020304" pitchFamily="18" charset="0"/>
              </a:rPr>
              <a:t>ethanamide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Soluble in: Water, Acetone</a:t>
            </a:r>
            <a:r>
              <a:rPr lang="en-US" sz="2000"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4D13C78-1F26-4288-AA53-A48F4E7168CB}" type="datetime1">
              <a:rPr lang="en-US" smtClean="0"/>
              <a:t>6/7/2024</a:t>
            </a:fld>
            <a:endParaRPr lang="en-US"/>
          </a:p>
        </p:txBody>
      </p:sp>
      <p:sp>
        <p:nvSpPr>
          <p:cNvPr id="5" name="Slide Number Placeholder 4"/>
          <p:cNvSpPr>
            <a:spLocks noGrp="1"/>
          </p:cNvSpPr>
          <p:nvPr>
            <p:ph type="sldNum" sz="quarter" idx="12"/>
          </p:nvPr>
        </p:nvSpPr>
        <p:spPr/>
        <p:txBody>
          <a:bodyPr/>
          <a:lstStyle/>
          <a:p>
            <a:fld id="{52D15002-7231-4172-A892-86FAAAE9D688}" type="slidenum">
              <a:rPr lang="en-US" smtClean="0"/>
              <a:t>5</a:t>
            </a:fld>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3354099" y="3990109"/>
            <a:ext cx="5748337" cy="273136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278112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6946" y="2992582"/>
            <a:ext cx="6968837" cy="1524001"/>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76200">
            <a:solidFill>
              <a:schemeClr val="tx1"/>
            </a:solidFill>
          </a:ln>
        </p:spPr>
        <p:style>
          <a:lnRef idx="0">
            <a:scrgbClr r="0" g="0" b="0"/>
          </a:lnRef>
          <a:fillRef idx="0">
            <a:scrgbClr r="0" g="0" b="0"/>
          </a:fillRef>
          <a:effectRef idx="0">
            <a:scrgbClr r="0" g="0" b="0"/>
          </a:effectRef>
          <a:fontRef idx="minor">
            <a:schemeClr val="lt1"/>
          </a:fontRef>
        </p:style>
        <p:txBody>
          <a:bodyPr/>
          <a:lstStyle/>
          <a:p>
            <a:pPr algn="ctr"/>
            <a:r>
              <a:rPr lang="en-US" sz="9600" b="1" dirty="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42864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TotalTime>
  <Words>545</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Caslon Pro Bold</vt:lpstr>
      <vt:lpstr>Adobe Garamond Pro Bold</vt:lpstr>
      <vt:lpstr>Arial</vt:lpstr>
      <vt:lpstr>Calibri</vt:lpstr>
      <vt:lpstr>Calibri Light</vt:lpstr>
      <vt:lpstr>Times New Roman</vt:lpstr>
      <vt:lpstr>Office Theme</vt:lpstr>
      <vt:lpstr>PowerPoint Presentation</vt:lpstr>
      <vt:lpstr>PowerPoint Presentation</vt:lpstr>
      <vt:lpstr>History of the company: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WALTON</dc:creator>
  <cp:lastModifiedBy>WALTON</cp:lastModifiedBy>
  <cp:revision>47</cp:revision>
  <dcterms:created xsi:type="dcterms:W3CDTF">2024-06-02T10:33:59Z</dcterms:created>
  <dcterms:modified xsi:type="dcterms:W3CDTF">2024-06-07T11:56:19Z</dcterms:modified>
</cp:coreProperties>
</file>