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0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33ED-39DC-4295-9178-6A8F086B1FC8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2A05-8FD4-47B6-AB5B-362FD95E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0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33ED-39DC-4295-9178-6A8F086B1FC8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2A05-8FD4-47B6-AB5B-362FD95E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5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33ED-39DC-4295-9178-6A8F086B1FC8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2A05-8FD4-47B6-AB5B-362FD95E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8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33ED-39DC-4295-9178-6A8F086B1FC8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2A05-8FD4-47B6-AB5B-362FD95E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5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33ED-39DC-4295-9178-6A8F086B1FC8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2A05-8FD4-47B6-AB5B-362FD95E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8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33ED-39DC-4295-9178-6A8F086B1FC8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2A05-8FD4-47B6-AB5B-362FD95E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2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33ED-39DC-4295-9178-6A8F086B1FC8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2A05-8FD4-47B6-AB5B-362FD95E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3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33ED-39DC-4295-9178-6A8F086B1FC8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2A05-8FD4-47B6-AB5B-362FD95E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33ED-39DC-4295-9178-6A8F086B1FC8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2A05-8FD4-47B6-AB5B-362FD95E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33ED-39DC-4295-9178-6A8F086B1FC8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2A05-8FD4-47B6-AB5B-362FD95E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33ED-39DC-4295-9178-6A8F086B1FC8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2A05-8FD4-47B6-AB5B-362FD95E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1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833ED-39DC-4295-9178-6A8F086B1FC8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42A05-8FD4-47B6-AB5B-362FD95E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6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audio" Target="../media/audio2.wav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4.png"/><Relationship Id="rId4" Type="http://schemas.openxmlformats.org/officeDocument/2006/relationships/audio" Target="../media/audio3.wav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8.jpeg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wmf"/><Relationship Id="rId4" Type="http://schemas.openxmlformats.org/officeDocument/2006/relationships/image" Target="../media/image9.jpeg"/><Relationship Id="rId9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audio" Target="../media/audio2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 txBox="1">
            <a:spLocks noChangeArrowheads="1"/>
          </p:cNvSpPr>
          <p:nvPr/>
        </p:nvSpPr>
        <p:spPr>
          <a:xfrm>
            <a:off x="692944" y="533400"/>
            <a:ext cx="7772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u="sng" dirty="0">
                <a:solidFill>
                  <a:srgbClr val="C00000"/>
                </a:solidFill>
              </a:rPr>
              <a:t>Capacitor:</a:t>
            </a:r>
          </a:p>
        </p:txBody>
      </p:sp>
      <p:pic>
        <p:nvPicPr>
          <p:cNvPr id="43" name="Picture 4" descr="Capaci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30" y="4800600"/>
            <a:ext cx="2168769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566071" y="1513582"/>
            <a:ext cx="824547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Gill Sans MT" pitchFamily="34" charset="0"/>
              </a:rPr>
              <a:t>Device for storing electrical energy which can then be released in a controlled manner.</a:t>
            </a: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503725" y="2849940"/>
            <a:ext cx="806291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Gill Sans MT" pitchFamily="34" charset="0"/>
              </a:rPr>
              <a:t>Consists of two conductors, carrying charges of q and –q, that are separated, usually by a non conducting material - an insulator</a:t>
            </a:r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503725" y="5191780"/>
            <a:ext cx="31538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Gill Sans MT" pitchFamily="34" charset="0"/>
              </a:rPr>
              <a:t>Symbol in circuits is</a:t>
            </a:r>
          </a:p>
        </p:txBody>
      </p:sp>
    </p:spTree>
    <p:extLst>
      <p:ext uri="{BB962C8B-B14F-4D97-AF65-F5344CB8AC3E}">
        <p14:creationId xmlns:p14="http://schemas.microsoft.com/office/powerpoint/2010/main" val="602418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537552" y="1636712"/>
            <a:ext cx="4186848" cy="2859088"/>
            <a:chOff x="479" y="672"/>
            <a:chExt cx="2449" cy="1632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479" y="672"/>
              <a:ext cx="2449" cy="1632"/>
              <a:chOff x="3024" y="240"/>
              <a:chExt cx="2496" cy="1776"/>
            </a:xfrm>
          </p:grpSpPr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3024" y="240"/>
                <a:ext cx="2304" cy="177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15" name="Picture 6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DDFFDD"/>
                  </a:clrFrom>
                  <a:clrTo>
                    <a:srgbClr val="DDFFDD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6" y="643"/>
                <a:ext cx="1440" cy="9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>
                <a:off x="3456" y="1584"/>
                <a:ext cx="182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8"/>
              <p:cNvSpPr>
                <a:spLocks noChangeShapeType="1"/>
              </p:cNvSpPr>
              <p:nvPr/>
            </p:nvSpPr>
            <p:spPr bwMode="auto">
              <a:xfrm flipV="1">
                <a:off x="3696" y="336"/>
                <a:ext cx="0" cy="14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" name="Line 9"/>
              <p:cNvSpPr>
                <a:spLocks noChangeShapeType="1"/>
              </p:cNvSpPr>
              <p:nvPr/>
            </p:nvSpPr>
            <p:spPr bwMode="auto">
              <a:xfrm flipH="1">
                <a:off x="3696" y="672"/>
                <a:ext cx="163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Text Box 10"/>
              <p:cNvSpPr txBox="1">
                <a:spLocks noChangeArrowheads="1"/>
              </p:cNvSpPr>
              <p:nvPr/>
            </p:nvSpPr>
            <p:spPr bwMode="auto">
              <a:xfrm>
                <a:off x="4464" y="1584"/>
                <a:ext cx="1056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kumimoji="0" lang="en-US">
                    <a:solidFill>
                      <a:srgbClr val="000000"/>
                    </a:solidFill>
                    <a:effectLst/>
                  </a:rPr>
                  <a:t>Time, </a:t>
                </a:r>
                <a:r>
                  <a:rPr kumimoji="0" lang="en-US" i="1">
                    <a:solidFill>
                      <a:srgbClr val="000000"/>
                    </a:solidFill>
                    <a:effectLst/>
                  </a:rPr>
                  <a:t>t</a:t>
                </a:r>
              </a:p>
            </p:txBody>
          </p:sp>
          <p:sp>
            <p:nvSpPr>
              <p:cNvPr id="20" name="Rectangle 11"/>
              <p:cNvSpPr>
                <a:spLocks noChangeArrowheads="1"/>
              </p:cNvSpPr>
              <p:nvPr/>
            </p:nvSpPr>
            <p:spPr bwMode="auto">
              <a:xfrm>
                <a:off x="3071" y="417"/>
                <a:ext cx="676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kumimoji="0" lang="en-US" i="1">
                    <a:solidFill>
                      <a:srgbClr val="000000"/>
                    </a:solidFill>
                    <a:effectLst/>
                  </a:rPr>
                  <a:t>Q</a:t>
                </a:r>
                <a:r>
                  <a:rPr kumimoji="0" lang="en-US" i="1" baseline="-25000">
                    <a:solidFill>
                      <a:srgbClr val="000000"/>
                    </a:solidFill>
                    <a:effectLst/>
                  </a:rPr>
                  <a:t>max</a:t>
                </a:r>
                <a:endParaRPr kumimoji="0" lang="en-US" i="1">
                  <a:solidFill>
                    <a:srgbClr val="000000"/>
                  </a:solidFill>
                  <a:effectLst/>
                </a:endParaRPr>
              </a:p>
            </p:txBody>
          </p:sp>
          <p:sp>
            <p:nvSpPr>
              <p:cNvPr id="21" name="Text Box 12"/>
              <p:cNvSpPr txBox="1">
                <a:spLocks noChangeArrowheads="1"/>
              </p:cNvSpPr>
              <p:nvPr/>
            </p:nvSpPr>
            <p:spPr bwMode="auto">
              <a:xfrm>
                <a:off x="3696" y="289"/>
                <a:ext cx="288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kumimoji="0" lang="en-US" i="1">
                    <a:solidFill>
                      <a:srgbClr val="000000"/>
                    </a:solidFill>
                    <a:effectLst/>
                  </a:rPr>
                  <a:t>q</a:t>
                </a:r>
              </a:p>
            </p:txBody>
          </p:sp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4128" y="816"/>
                <a:ext cx="1247" cy="6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kumimoji="0" lang="en-US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Rise in Charge</a:t>
                </a:r>
              </a:p>
            </p:txBody>
          </p:sp>
        </p:grpSp>
        <p:sp>
          <p:nvSpPr>
            <p:cNvPr id="7" name="Text Box 14"/>
            <p:cNvSpPr txBox="1">
              <a:spLocks noChangeArrowheads="1"/>
            </p:cNvSpPr>
            <p:nvPr/>
          </p:nvSpPr>
          <p:spPr bwMode="auto">
            <a:xfrm>
              <a:off x="1514" y="708"/>
              <a:ext cx="1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0" lang="en-US">
                  <a:solidFill>
                    <a:srgbClr val="000000"/>
                  </a:solidFill>
                  <a:effectLst/>
                </a:rPr>
                <a:t>Capacitor</a:t>
              </a:r>
            </a:p>
          </p:txBody>
        </p:sp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571" y="1208"/>
              <a:ext cx="946" cy="1038"/>
              <a:chOff x="2733" y="1812"/>
              <a:chExt cx="964" cy="1130"/>
            </a:xfrm>
          </p:grpSpPr>
          <p:sp>
            <p:nvSpPr>
              <p:cNvPr id="9" name="Line 16"/>
              <p:cNvSpPr>
                <a:spLocks noChangeShapeType="1"/>
              </p:cNvSpPr>
              <p:nvPr/>
            </p:nvSpPr>
            <p:spPr bwMode="auto">
              <a:xfrm flipH="1">
                <a:off x="3318" y="1968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" name="Line 17"/>
              <p:cNvSpPr>
                <a:spLocks noChangeShapeType="1"/>
              </p:cNvSpPr>
              <p:nvPr/>
            </p:nvSpPr>
            <p:spPr bwMode="auto">
              <a:xfrm>
                <a:off x="3648" y="1968"/>
                <a:ext cx="0" cy="81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" name="Text Box 18"/>
              <p:cNvSpPr txBox="1">
                <a:spLocks noChangeArrowheads="1"/>
              </p:cNvSpPr>
              <p:nvPr/>
            </p:nvSpPr>
            <p:spPr bwMode="auto">
              <a:xfrm>
                <a:off x="3410" y="2545"/>
                <a:ext cx="287" cy="3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kumimoji="0" lang="en-US" sz="3200">
                    <a:solidFill>
                      <a:srgbClr val="000000"/>
                    </a:solidFill>
                    <a:effectLst/>
                    <a:latin typeface="Symbol" pitchFamily="18" charset="2"/>
                  </a:rPr>
                  <a:t>t</a:t>
                </a:r>
              </a:p>
            </p:txBody>
          </p:sp>
          <p:sp>
            <p:nvSpPr>
              <p:cNvPr id="12" name="Line 19"/>
              <p:cNvSpPr>
                <a:spLocks noChangeShapeType="1"/>
              </p:cNvSpPr>
              <p:nvPr/>
            </p:nvSpPr>
            <p:spPr bwMode="auto">
              <a:xfrm>
                <a:off x="3360" y="2640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" name="Rectangle 20"/>
              <p:cNvSpPr>
                <a:spLocks noChangeArrowheads="1"/>
              </p:cNvSpPr>
              <p:nvPr/>
            </p:nvSpPr>
            <p:spPr bwMode="auto">
              <a:xfrm>
                <a:off x="2733" y="1812"/>
                <a:ext cx="722" cy="3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kumimoji="0" lang="en-US" sz="2400" i="1" dirty="0">
                    <a:solidFill>
                      <a:srgbClr val="000000"/>
                    </a:solidFill>
                    <a:effectLst/>
                  </a:rPr>
                  <a:t>0.63 I</a:t>
                </a:r>
              </a:p>
            </p:txBody>
          </p:sp>
        </p:grpSp>
      </p:grp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4725838" y="1636712"/>
            <a:ext cx="4037162" cy="2859088"/>
            <a:chOff x="2976" y="672"/>
            <a:chExt cx="2496" cy="1728"/>
          </a:xfrm>
        </p:grpSpPr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976" y="672"/>
              <a:ext cx="2304" cy="172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408" y="1980"/>
              <a:ext cx="182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V="1">
              <a:off x="3648" y="765"/>
              <a:ext cx="0" cy="14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3648" y="1092"/>
              <a:ext cx="16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4415" y="1980"/>
              <a:ext cx="1057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0" lang="en-US">
                  <a:solidFill>
                    <a:srgbClr val="000000"/>
                  </a:solidFill>
                  <a:effectLst/>
                </a:rPr>
                <a:t>Time, </a:t>
              </a:r>
              <a:r>
                <a:rPr kumimoji="0" lang="en-US" i="1">
                  <a:solidFill>
                    <a:srgbClr val="000000"/>
                  </a:solidFill>
                  <a:effectLst/>
                </a:rPr>
                <a:t>t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312" y="846"/>
              <a:ext cx="385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i="1">
                  <a:solidFill>
                    <a:srgbClr val="000000"/>
                  </a:solidFill>
                  <a:effectLst/>
                </a:rPr>
                <a:t>I</a:t>
              </a: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3649" y="718"/>
              <a:ext cx="287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0" lang="en-US" i="1">
                  <a:solidFill>
                    <a:srgbClr val="000000"/>
                  </a:solidFill>
                  <a:effectLst/>
                </a:rPr>
                <a:t>i</a:t>
              </a: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4080" y="1232"/>
              <a:ext cx="1249" cy="6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Current Decay</a:t>
              </a: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4032" y="710"/>
              <a:ext cx="124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0" lang="en-US" dirty="0">
                  <a:solidFill>
                    <a:srgbClr val="000000"/>
                  </a:solidFill>
                  <a:effectLst/>
                </a:rPr>
                <a:t>Capacitor</a:t>
              </a:r>
            </a:p>
          </p:txBody>
        </p:sp>
        <p:pic>
          <p:nvPicPr>
            <p:cNvPr id="33" name="Picture 31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DDFFDD"/>
                </a:clrFrom>
                <a:clrTo>
                  <a:srgbClr val="DDFFD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1084"/>
              <a:ext cx="1392" cy="9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4" name="Group 32"/>
            <p:cNvGrpSpPr>
              <a:grpSpLocks/>
            </p:cNvGrpSpPr>
            <p:nvPr/>
          </p:nvGrpSpPr>
          <p:grpSpPr bwMode="auto">
            <a:xfrm>
              <a:off x="3102" y="1492"/>
              <a:ext cx="883" cy="874"/>
              <a:chOff x="3150" y="1188"/>
              <a:chExt cx="883" cy="898"/>
            </a:xfrm>
          </p:grpSpPr>
          <p:sp>
            <p:nvSpPr>
              <p:cNvPr id="35" name="Line 33"/>
              <p:cNvSpPr>
                <a:spLocks noChangeShapeType="1"/>
              </p:cNvSpPr>
              <p:nvPr/>
            </p:nvSpPr>
            <p:spPr bwMode="auto">
              <a:xfrm flipH="1">
                <a:off x="3696" y="1309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" name="Line 34"/>
              <p:cNvSpPr>
                <a:spLocks noChangeShapeType="1"/>
              </p:cNvSpPr>
              <p:nvPr/>
            </p:nvSpPr>
            <p:spPr bwMode="auto">
              <a:xfrm>
                <a:off x="3984" y="1296"/>
                <a:ext cx="0" cy="63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" name="Text Box 35"/>
              <p:cNvSpPr txBox="1">
                <a:spLocks noChangeArrowheads="1"/>
              </p:cNvSpPr>
              <p:nvPr/>
            </p:nvSpPr>
            <p:spPr bwMode="auto">
              <a:xfrm>
                <a:off x="3746" y="1689"/>
                <a:ext cx="287" cy="3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kumimoji="0" lang="en-US" sz="3200">
                    <a:solidFill>
                      <a:srgbClr val="000000"/>
                    </a:solidFill>
                    <a:effectLst/>
                    <a:latin typeface="Symbol" pitchFamily="18" charset="2"/>
                  </a:rPr>
                  <a:t>t</a:t>
                </a:r>
              </a:p>
            </p:txBody>
          </p:sp>
          <p:sp>
            <p:nvSpPr>
              <p:cNvPr id="38" name="Line 36"/>
              <p:cNvSpPr>
                <a:spLocks noChangeShapeType="1"/>
              </p:cNvSpPr>
              <p:nvPr/>
            </p:nvSpPr>
            <p:spPr bwMode="auto">
              <a:xfrm>
                <a:off x="3696" y="1785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" name="Rectangle 37"/>
              <p:cNvSpPr>
                <a:spLocks noChangeArrowheads="1"/>
              </p:cNvSpPr>
              <p:nvPr/>
            </p:nvSpPr>
            <p:spPr bwMode="auto">
              <a:xfrm>
                <a:off x="3150" y="1188"/>
                <a:ext cx="721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kumimoji="0" lang="en-US" sz="2400" i="1" dirty="0">
                    <a:solidFill>
                      <a:srgbClr val="000000"/>
                    </a:solidFill>
                    <a:effectLst/>
                  </a:rPr>
                  <a:t>0.37 I</a:t>
                </a:r>
              </a:p>
            </p:txBody>
          </p:sp>
        </p:grpSp>
      </p:grp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457200" y="4648200"/>
            <a:ext cx="8077200" cy="2062103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In a time </a:t>
            </a:r>
            <a:r>
              <a:rPr lang="en-US" sz="3200" dirty="0">
                <a:solidFill>
                  <a:srgbClr val="002060"/>
                </a:solidFill>
                <a:latin typeface="Symbol" pitchFamily="18" charset="2"/>
              </a:rPr>
              <a:t>t  </a:t>
            </a:r>
            <a:r>
              <a:rPr lang="en-US" sz="3200" dirty="0">
                <a:solidFill>
                  <a:srgbClr val="002060"/>
                </a:solidFill>
              </a:rPr>
              <a:t>of one time constant, the charge </a:t>
            </a:r>
            <a:r>
              <a:rPr lang="en-US" sz="3200" i="1" dirty="0">
                <a:solidFill>
                  <a:srgbClr val="002060"/>
                </a:solidFill>
              </a:rPr>
              <a:t>q </a:t>
            </a:r>
            <a:r>
              <a:rPr lang="en-US" sz="3200" dirty="0">
                <a:solidFill>
                  <a:srgbClr val="002060"/>
                </a:solidFill>
              </a:rPr>
              <a:t>rises to 63% of its maximum, while the current </a:t>
            </a:r>
            <a:r>
              <a:rPr lang="en-US" sz="3200" i="1" dirty="0">
                <a:solidFill>
                  <a:srgbClr val="002060"/>
                </a:solidFill>
              </a:rPr>
              <a:t>i</a:t>
            </a:r>
            <a:r>
              <a:rPr lang="en-US" sz="3200" dirty="0">
                <a:solidFill>
                  <a:srgbClr val="002060"/>
                </a:solidFill>
              </a:rPr>
              <a:t> decays to 37% of its maximum value.</a:t>
            </a:r>
          </a:p>
        </p:txBody>
      </p:sp>
      <p:sp>
        <p:nvSpPr>
          <p:cNvPr id="41" name="Text Box 80"/>
          <p:cNvSpPr txBox="1">
            <a:spLocks noChangeArrowheads="1"/>
          </p:cNvSpPr>
          <p:nvPr/>
        </p:nvSpPr>
        <p:spPr bwMode="auto">
          <a:xfrm>
            <a:off x="381000" y="251559"/>
            <a:ext cx="7848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3200" dirty="0"/>
              <a:t>The current is zero when  t = </a:t>
            </a:r>
            <a:r>
              <a:rPr lang="en-US" sz="3200" dirty="0">
                <a:sym typeface="Symbol" pitchFamily="18" charset="2"/>
              </a:rPr>
              <a:t> (because the back </a:t>
            </a:r>
            <a:r>
              <a:rPr lang="en-US" sz="3200" dirty="0" err="1" smtClean="0">
                <a:sym typeface="Symbol" pitchFamily="18" charset="2"/>
              </a:rPr>
              <a:t>emf</a:t>
            </a:r>
            <a:r>
              <a:rPr lang="en-US" sz="3200" dirty="0" smtClean="0">
                <a:sym typeface="Symbol" pitchFamily="18" charset="2"/>
              </a:rPr>
              <a:t> </a:t>
            </a:r>
            <a:r>
              <a:rPr lang="en-US" sz="3200" dirty="0">
                <a:sym typeface="Symbol" pitchFamily="18" charset="2"/>
              </a:rPr>
              <a:t>from C is equal </a:t>
            </a:r>
            <a:r>
              <a:rPr lang="en-US" sz="3200" dirty="0" smtClean="0">
                <a:sym typeface="Symbol" pitchFamily="18" charset="2"/>
              </a:rPr>
              <a:t>to V</a:t>
            </a:r>
            <a:r>
              <a:rPr lang="en-US" sz="3200" dirty="0">
                <a:sym typeface="Symbol" pitchFamily="18" charset="2"/>
              </a:rPr>
              <a:t>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590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Jungle Menu Comma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Jungle Menu Comma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 autoUpdateAnimBg="0"/>
      <p:bldP spid="4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152400"/>
            <a:ext cx="8610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 smtClean="0">
                <a:solidFill>
                  <a:srgbClr val="0070C0"/>
                </a:solidFill>
              </a:rPr>
              <a:t>Discharging of Capacitor.</a:t>
            </a:r>
            <a:endParaRPr lang="en-US" sz="3200" u="sng" dirty="0">
              <a:solidFill>
                <a:srgbClr val="0070C0"/>
              </a:solidFill>
            </a:endParaRP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228600" y="2590800"/>
            <a:ext cx="4267200" cy="2667000"/>
            <a:chOff x="432" y="1392"/>
            <a:chExt cx="2400" cy="1344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816" y="1776"/>
              <a:ext cx="1488" cy="96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1536" y="1584"/>
              <a:ext cx="480" cy="336"/>
              <a:chOff x="1536" y="1728"/>
              <a:chExt cx="480" cy="336"/>
            </a:xfrm>
          </p:grpSpPr>
          <p:sp>
            <p:nvSpPr>
              <p:cNvPr id="36" name="Rectangle 7"/>
              <p:cNvSpPr>
                <a:spLocks noChangeArrowheads="1"/>
              </p:cNvSpPr>
              <p:nvPr/>
            </p:nvSpPr>
            <p:spPr bwMode="auto">
              <a:xfrm>
                <a:off x="1536" y="1728"/>
                <a:ext cx="480" cy="336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37" name="Group 8"/>
              <p:cNvGrpSpPr>
                <a:grpSpLocks/>
              </p:cNvGrpSpPr>
              <p:nvPr/>
            </p:nvGrpSpPr>
            <p:grpSpPr bwMode="auto">
              <a:xfrm>
                <a:off x="1578" y="1824"/>
                <a:ext cx="54" cy="192"/>
                <a:chOff x="2154" y="3360"/>
                <a:chExt cx="54" cy="192"/>
              </a:xfrm>
            </p:grpSpPr>
            <p:sp>
              <p:nvSpPr>
                <p:cNvPr id="55" name="Line 9"/>
                <p:cNvSpPr>
                  <a:spLocks noChangeShapeType="1"/>
                </p:cNvSpPr>
                <p:nvPr/>
              </p:nvSpPr>
              <p:spPr bwMode="auto">
                <a:xfrm>
                  <a:off x="2208" y="33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2154" y="3360"/>
                  <a:ext cx="54" cy="18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8" name="Group 11"/>
              <p:cNvGrpSpPr>
                <a:grpSpLocks/>
              </p:cNvGrpSpPr>
              <p:nvPr/>
            </p:nvGrpSpPr>
            <p:grpSpPr bwMode="auto">
              <a:xfrm>
                <a:off x="1632" y="1824"/>
                <a:ext cx="54" cy="192"/>
                <a:chOff x="2154" y="3360"/>
                <a:chExt cx="54" cy="192"/>
              </a:xfrm>
            </p:grpSpPr>
            <p:sp>
              <p:nvSpPr>
                <p:cNvPr id="53" name="Line 12"/>
                <p:cNvSpPr>
                  <a:spLocks noChangeShapeType="1"/>
                </p:cNvSpPr>
                <p:nvPr/>
              </p:nvSpPr>
              <p:spPr bwMode="auto">
                <a:xfrm>
                  <a:off x="2208" y="33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2154" y="3360"/>
                  <a:ext cx="54" cy="18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9" name="Group 14"/>
              <p:cNvGrpSpPr>
                <a:grpSpLocks/>
              </p:cNvGrpSpPr>
              <p:nvPr/>
            </p:nvGrpSpPr>
            <p:grpSpPr bwMode="auto">
              <a:xfrm>
                <a:off x="1709" y="1824"/>
                <a:ext cx="54" cy="192"/>
                <a:chOff x="2154" y="3360"/>
                <a:chExt cx="54" cy="192"/>
              </a:xfrm>
            </p:grpSpPr>
            <p:sp>
              <p:nvSpPr>
                <p:cNvPr id="51" name="Line 15"/>
                <p:cNvSpPr>
                  <a:spLocks noChangeShapeType="1"/>
                </p:cNvSpPr>
                <p:nvPr/>
              </p:nvSpPr>
              <p:spPr bwMode="auto">
                <a:xfrm>
                  <a:off x="2208" y="33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2154" y="3360"/>
                  <a:ext cx="54" cy="18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0" name="Group 17"/>
              <p:cNvGrpSpPr>
                <a:grpSpLocks/>
              </p:cNvGrpSpPr>
              <p:nvPr/>
            </p:nvGrpSpPr>
            <p:grpSpPr bwMode="auto">
              <a:xfrm>
                <a:off x="1776" y="1824"/>
                <a:ext cx="54" cy="192"/>
                <a:chOff x="2154" y="3360"/>
                <a:chExt cx="54" cy="192"/>
              </a:xfrm>
            </p:grpSpPr>
            <p:sp>
              <p:nvSpPr>
                <p:cNvPr id="49" name="Line 18"/>
                <p:cNvSpPr>
                  <a:spLocks noChangeShapeType="1"/>
                </p:cNvSpPr>
                <p:nvPr/>
              </p:nvSpPr>
              <p:spPr bwMode="auto">
                <a:xfrm>
                  <a:off x="2208" y="33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2154" y="3360"/>
                  <a:ext cx="54" cy="18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" name="Group 20"/>
              <p:cNvGrpSpPr>
                <a:grpSpLocks/>
              </p:cNvGrpSpPr>
              <p:nvPr/>
            </p:nvGrpSpPr>
            <p:grpSpPr bwMode="auto">
              <a:xfrm>
                <a:off x="1837" y="1824"/>
                <a:ext cx="54" cy="192"/>
                <a:chOff x="2154" y="3360"/>
                <a:chExt cx="54" cy="192"/>
              </a:xfrm>
            </p:grpSpPr>
            <p:sp>
              <p:nvSpPr>
                <p:cNvPr id="47" name="Line 21"/>
                <p:cNvSpPr>
                  <a:spLocks noChangeShapeType="1"/>
                </p:cNvSpPr>
                <p:nvPr/>
              </p:nvSpPr>
              <p:spPr bwMode="auto">
                <a:xfrm>
                  <a:off x="2208" y="33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2154" y="3360"/>
                  <a:ext cx="54" cy="18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23"/>
              <p:cNvGrpSpPr>
                <a:grpSpLocks/>
              </p:cNvGrpSpPr>
              <p:nvPr/>
            </p:nvGrpSpPr>
            <p:grpSpPr bwMode="auto">
              <a:xfrm>
                <a:off x="1901" y="1812"/>
                <a:ext cx="54" cy="192"/>
                <a:chOff x="2154" y="3360"/>
                <a:chExt cx="54" cy="192"/>
              </a:xfrm>
            </p:grpSpPr>
            <p:sp>
              <p:nvSpPr>
                <p:cNvPr id="45" name="Line 24"/>
                <p:cNvSpPr>
                  <a:spLocks noChangeShapeType="1"/>
                </p:cNvSpPr>
                <p:nvPr/>
              </p:nvSpPr>
              <p:spPr bwMode="auto">
                <a:xfrm>
                  <a:off x="2208" y="33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2154" y="3360"/>
                  <a:ext cx="54" cy="18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3" name="Line 26"/>
              <p:cNvSpPr>
                <a:spLocks noChangeShapeType="1"/>
              </p:cNvSpPr>
              <p:nvPr/>
            </p:nvSpPr>
            <p:spPr bwMode="auto">
              <a:xfrm>
                <a:off x="1549" y="1908"/>
                <a:ext cx="35" cy="10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" name="Line 27"/>
              <p:cNvSpPr>
                <a:spLocks noChangeShapeType="1"/>
              </p:cNvSpPr>
              <p:nvPr/>
            </p:nvSpPr>
            <p:spPr bwMode="auto">
              <a:xfrm flipV="1">
                <a:off x="1968" y="1872"/>
                <a:ext cx="48" cy="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1" name="Text Box 28"/>
            <p:cNvSpPr txBox="1">
              <a:spLocks noChangeArrowheads="1"/>
            </p:cNvSpPr>
            <p:nvPr/>
          </p:nvSpPr>
          <p:spPr bwMode="auto">
            <a:xfrm>
              <a:off x="1680" y="139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i="1">
                  <a:solidFill>
                    <a:srgbClr val="000000"/>
                  </a:solidFill>
                  <a:effectLst/>
                </a:rPr>
                <a:t>R</a:t>
              </a:r>
              <a:endParaRPr lang="en-US" sz="2400" i="1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12" name="Line 29"/>
            <p:cNvSpPr>
              <a:spLocks noChangeShapeType="1"/>
            </p:cNvSpPr>
            <p:nvPr/>
          </p:nvSpPr>
          <p:spPr bwMode="auto">
            <a:xfrm flipV="1">
              <a:off x="1008" y="2064"/>
              <a:ext cx="0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" name="Text Box 30"/>
            <p:cNvSpPr txBox="1">
              <a:spLocks noChangeArrowheads="1"/>
            </p:cNvSpPr>
            <p:nvPr/>
          </p:nvSpPr>
          <p:spPr bwMode="auto">
            <a:xfrm>
              <a:off x="432" y="2064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  <a:effectLst/>
                </a:rPr>
                <a:t>V</a:t>
              </a:r>
            </a:p>
          </p:txBody>
        </p:sp>
        <p:sp>
          <p:nvSpPr>
            <p:cNvPr id="14" name="Text Box 31"/>
            <p:cNvSpPr txBox="1">
              <a:spLocks noChangeArrowheads="1"/>
            </p:cNvSpPr>
            <p:nvPr/>
          </p:nvSpPr>
          <p:spPr bwMode="auto">
            <a:xfrm>
              <a:off x="2468" y="2112"/>
              <a:ext cx="36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3000">
                  <a:solidFill>
                    <a:srgbClr val="000000"/>
                  </a:solidFill>
                  <a:effectLst/>
                </a:rPr>
                <a:t>C</a:t>
              </a:r>
            </a:p>
          </p:txBody>
        </p:sp>
        <p:grpSp>
          <p:nvGrpSpPr>
            <p:cNvPr id="15" name="Group 32"/>
            <p:cNvGrpSpPr>
              <a:grpSpLocks/>
            </p:cNvGrpSpPr>
            <p:nvPr/>
          </p:nvGrpSpPr>
          <p:grpSpPr bwMode="auto">
            <a:xfrm>
              <a:off x="2084" y="1968"/>
              <a:ext cx="470" cy="602"/>
              <a:chOff x="2352" y="2256"/>
              <a:chExt cx="470" cy="602"/>
            </a:xfrm>
          </p:grpSpPr>
          <p:sp>
            <p:nvSpPr>
              <p:cNvPr id="29" name="Line 33"/>
              <p:cNvSpPr>
                <a:spLocks noChangeShapeType="1"/>
              </p:cNvSpPr>
              <p:nvPr/>
            </p:nvSpPr>
            <p:spPr bwMode="auto">
              <a:xfrm rot="5400000" flipH="1">
                <a:off x="2566" y="2282"/>
                <a:ext cx="0" cy="36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" name="Line 34"/>
              <p:cNvSpPr>
                <a:spLocks noChangeShapeType="1"/>
              </p:cNvSpPr>
              <p:nvPr/>
            </p:nvSpPr>
            <p:spPr bwMode="auto">
              <a:xfrm rot="5400000" flipH="1">
                <a:off x="2564" y="2461"/>
                <a:ext cx="0" cy="36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" name="Rectangle 35"/>
              <p:cNvSpPr>
                <a:spLocks noChangeArrowheads="1"/>
              </p:cNvSpPr>
              <p:nvPr/>
            </p:nvSpPr>
            <p:spPr bwMode="auto">
              <a:xfrm rot="5400000">
                <a:off x="2520" y="2453"/>
                <a:ext cx="121" cy="210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" name="Text Box 36"/>
              <p:cNvSpPr txBox="1">
                <a:spLocks noChangeArrowheads="1"/>
              </p:cNvSpPr>
              <p:nvPr/>
            </p:nvSpPr>
            <p:spPr bwMode="auto">
              <a:xfrm rot="5400000">
                <a:off x="2558" y="223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2400">
                    <a:solidFill>
                      <a:srgbClr val="000000"/>
                    </a:solidFill>
                    <a:effectLst/>
                  </a:rPr>
                  <a:t>+</a:t>
                </a:r>
              </a:p>
            </p:txBody>
          </p:sp>
          <p:sp>
            <p:nvSpPr>
              <p:cNvPr id="33" name="Text Box 37"/>
              <p:cNvSpPr txBox="1">
                <a:spLocks noChangeArrowheads="1"/>
              </p:cNvSpPr>
              <p:nvPr/>
            </p:nvSpPr>
            <p:spPr bwMode="auto">
              <a:xfrm rot="5400000">
                <a:off x="2376" y="223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2400" dirty="0">
                    <a:solidFill>
                      <a:srgbClr val="000000"/>
                    </a:solidFill>
                    <a:effectLst/>
                  </a:rPr>
                  <a:t>+</a:t>
                </a:r>
              </a:p>
            </p:txBody>
          </p:sp>
          <p:sp>
            <p:nvSpPr>
              <p:cNvPr id="34" name="Text Box 38"/>
              <p:cNvSpPr txBox="1">
                <a:spLocks noChangeArrowheads="1"/>
              </p:cNvSpPr>
              <p:nvPr/>
            </p:nvSpPr>
            <p:spPr bwMode="auto">
              <a:xfrm>
                <a:off x="2574" y="2570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2400">
                    <a:solidFill>
                      <a:srgbClr val="000000"/>
                    </a:solidFill>
                    <a:effectLst/>
                  </a:rPr>
                  <a:t>-</a:t>
                </a:r>
              </a:p>
            </p:txBody>
          </p:sp>
          <p:sp>
            <p:nvSpPr>
              <p:cNvPr id="35" name="Text Box 39"/>
              <p:cNvSpPr txBox="1">
                <a:spLocks noChangeArrowheads="1"/>
              </p:cNvSpPr>
              <p:nvPr/>
            </p:nvSpPr>
            <p:spPr bwMode="auto">
              <a:xfrm>
                <a:off x="2392" y="2570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2400">
                    <a:solidFill>
                      <a:srgbClr val="000000"/>
                    </a:solidFill>
                    <a:effectLst/>
                  </a:rPr>
                  <a:t>-</a:t>
                </a:r>
              </a:p>
            </p:txBody>
          </p:sp>
        </p:grpSp>
        <p:grpSp>
          <p:nvGrpSpPr>
            <p:cNvPr id="16" name="Group 40"/>
            <p:cNvGrpSpPr>
              <a:grpSpLocks/>
            </p:cNvGrpSpPr>
            <p:nvPr/>
          </p:nvGrpSpPr>
          <p:grpSpPr bwMode="auto">
            <a:xfrm rot="5400000" flipV="1">
              <a:off x="744" y="2088"/>
              <a:ext cx="144" cy="288"/>
              <a:chOff x="1296" y="2544"/>
              <a:chExt cx="144" cy="288"/>
            </a:xfrm>
          </p:grpSpPr>
          <p:sp>
            <p:nvSpPr>
              <p:cNvPr id="26" name="Rectangle 4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44" cy="288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" name="Line 42"/>
              <p:cNvSpPr>
                <a:spLocks noChangeShapeType="1"/>
              </p:cNvSpPr>
              <p:nvPr/>
            </p:nvSpPr>
            <p:spPr bwMode="auto">
              <a:xfrm>
                <a:off x="1296" y="2592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" name="Rectangle 4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48" cy="96"/>
              </a:xfrm>
              <a:prstGeom prst="rect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>
              <a:off x="1248" y="2016"/>
              <a:ext cx="0" cy="7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Rectangle 45"/>
            <p:cNvSpPr>
              <a:spLocks noChangeArrowheads="1"/>
            </p:cNvSpPr>
            <p:nvPr/>
          </p:nvSpPr>
          <p:spPr bwMode="auto">
            <a:xfrm>
              <a:off x="1104" y="1728"/>
              <a:ext cx="240" cy="144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Oval 46"/>
            <p:cNvSpPr>
              <a:spLocks noChangeArrowheads="1"/>
            </p:cNvSpPr>
            <p:nvPr/>
          </p:nvSpPr>
          <p:spPr bwMode="auto">
            <a:xfrm>
              <a:off x="1200" y="2016"/>
              <a:ext cx="96" cy="96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Oval 47"/>
            <p:cNvSpPr>
              <a:spLocks noChangeArrowheads="1"/>
            </p:cNvSpPr>
            <p:nvPr/>
          </p:nvSpPr>
          <p:spPr bwMode="auto">
            <a:xfrm>
              <a:off x="1344" y="1728"/>
              <a:ext cx="96" cy="96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Oval 48"/>
            <p:cNvSpPr>
              <a:spLocks noChangeArrowheads="1"/>
            </p:cNvSpPr>
            <p:nvPr/>
          </p:nvSpPr>
          <p:spPr bwMode="auto">
            <a:xfrm>
              <a:off x="1104" y="1728"/>
              <a:ext cx="96" cy="96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Line 49"/>
            <p:cNvSpPr>
              <a:spLocks noChangeShapeType="1"/>
            </p:cNvSpPr>
            <p:nvPr/>
          </p:nvSpPr>
          <p:spPr bwMode="auto">
            <a:xfrm flipH="1">
              <a:off x="1056" y="1776"/>
              <a:ext cx="336" cy="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Oval 50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Text Box 51"/>
            <p:cNvSpPr txBox="1">
              <a:spLocks noChangeArrowheads="1"/>
            </p:cNvSpPr>
            <p:nvPr/>
          </p:nvSpPr>
          <p:spPr bwMode="auto">
            <a:xfrm>
              <a:off x="1008" y="1392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  <a:effectLst/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5" name="Text Box 52"/>
            <p:cNvSpPr txBox="1">
              <a:spLocks noChangeArrowheads="1"/>
            </p:cNvSpPr>
            <p:nvPr/>
          </p:nvSpPr>
          <p:spPr bwMode="auto">
            <a:xfrm>
              <a:off x="1248" y="1881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  <a:effectLst/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4495800" y="2767806"/>
            <a:ext cx="4267200" cy="2566194"/>
            <a:chOff x="2832" y="1440"/>
            <a:chExt cx="2422" cy="1344"/>
          </a:xfrm>
        </p:grpSpPr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3216" y="1824"/>
              <a:ext cx="1488" cy="96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9" name="Group 58"/>
            <p:cNvGrpSpPr>
              <a:grpSpLocks/>
            </p:cNvGrpSpPr>
            <p:nvPr/>
          </p:nvGrpSpPr>
          <p:grpSpPr bwMode="auto">
            <a:xfrm>
              <a:off x="3936" y="1632"/>
              <a:ext cx="480" cy="336"/>
              <a:chOff x="1536" y="1728"/>
              <a:chExt cx="480" cy="336"/>
            </a:xfrm>
          </p:grpSpPr>
          <p:sp>
            <p:nvSpPr>
              <p:cNvPr id="93" name="Rectangle 59"/>
              <p:cNvSpPr>
                <a:spLocks noChangeArrowheads="1"/>
              </p:cNvSpPr>
              <p:nvPr/>
            </p:nvSpPr>
            <p:spPr bwMode="auto">
              <a:xfrm>
                <a:off x="1536" y="1728"/>
                <a:ext cx="480" cy="336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4" name="Group 60"/>
              <p:cNvGrpSpPr>
                <a:grpSpLocks/>
              </p:cNvGrpSpPr>
              <p:nvPr/>
            </p:nvGrpSpPr>
            <p:grpSpPr bwMode="auto">
              <a:xfrm>
                <a:off x="1578" y="1824"/>
                <a:ext cx="54" cy="192"/>
                <a:chOff x="2154" y="3360"/>
                <a:chExt cx="54" cy="192"/>
              </a:xfrm>
            </p:grpSpPr>
            <p:sp>
              <p:nvSpPr>
                <p:cNvPr id="112" name="Line 61"/>
                <p:cNvSpPr>
                  <a:spLocks noChangeShapeType="1"/>
                </p:cNvSpPr>
                <p:nvPr/>
              </p:nvSpPr>
              <p:spPr bwMode="auto">
                <a:xfrm>
                  <a:off x="2208" y="33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3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2154" y="3360"/>
                  <a:ext cx="54" cy="18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5" name="Group 63"/>
              <p:cNvGrpSpPr>
                <a:grpSpLocks/>
              </p:cNvGrpSpPr>
              <p:nvPr/>
            </p:nvGrpSpPr>
            <p:grpSpPr bwMode="auto">
              <a:xfrm>
                <a:off x="1632" y="1824"/>
                <a:ext cx="54" cy="192"/>
                <a:chOff x="2154" y="3360"/>
                <a:chExt cx="54" cy="192"/>
              </a:xfrm>
            </p:grpSpPr>
            <p:sp>
              <p:nvSpPr>
                <p:cNvPr id="110" name="Line 64"/>
                <p:cNvSpPr>
                  <a:spLocks noChangeShapeType="1"/>
                </p:cNvSpPr>
                <p:nvPr/>
              </p:nvSpPr>
              <p:spPr bwMode="auto">
                <a:xfrm>
                  <a:off x="2208" y="33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2154" y="3360"/>
                  <a:ext cx="54" cy="18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6" name="Group 66"/>
              <p:cNvGrpSpPr>
                <a:grpSpLocks/>
              </p:cNvGrpSpPr>
              <p:nvPr/>
            </p:nvGrpSpPr>
            <p:grpSpPr bwMode="auto">
              <a:xfrm>
                <a:off x="1709" y="1824"/>
                <a:ext cx="54" cy="192"/>
                <a:chOff x="2154" y="3360"/>
                <a:chExt cx="54" cy="192"/>
              </a:xfrm>
            </p:grpSpPr>
            <p:sp>
              <p:nvSpPr>
                <p:cNvPr id="108" name="Line 67"/>
                <p:cNvSpPr>
                  <a:spLocks noChangeShapeType="1"/>
                </p:cNvSpPr>
                <p:nvPr/>
              </p:nvSpPr>
              <p:spPr bwMode="auto">
                <a:xfrm>
                  <a:off x="2208" y="33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9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2154" y="3360"/>
                  <a:ext cx="54" cy="18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7" name="Group 69"/>
              <p:cNvGrpSpPr>
                <a:grpSpLocks/>
              </p:cNvGrpSpPr>
              <p:nvPr/>
            </p:nvGrpSpPr>
            <p:grpSpPr bwMode="auto">
              <a:xfrm>
                <a:off x="1776" y="1824"/>
                <a:ext cx="54" cy="192"/>
                <a:chOff x="2154" y="3360"/>
                <a:chExt cx="54" cy="192"/>
              </a:xfrm>
            </p:grpSpPr>
            <p:sp>
              <p:nvSpPr>
                <p:cNvPr id="106" name="Line 70"/>
                <p:cNvSpPr>
                  <a:spLocks noChangeShapeType="1"/>
                </p:cNvSpPr>
                <p:nvPr/>
              </p:nvSpPr>
              <p:spPr bwMode="auto">
                <a:xfrm>
                  <a:off x="2208" y="33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7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2154" y="3360"/>
                  <a:ext cx="54" cy="18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8" name="Group 72"/>
              <p:cNvGrpSpPr>
                <a:grpSpLocks/>
              </p:cNvGrpSpPr>
              <p:nvPr/>
            </p:nvGrpSpPr>
            <p:grpSpPr bwMode="auto">
              <a:xfrm>
                <a:off x="1837" y="1824"/>
                <a:ext cx="54" cy="192"/>
                <a:chOff x="2154" y="3360"/>
                <a:chExt cx="54" cy="192"/>
              </a:xfrm>
            </p:grpSpPr>
            <p:sp>
              <p:nvSpPr>
                <p:cNvPr id="104" name="Line 73"/>
                <p:cNvSpPr>
                  <a:spLocks noChangeShapeType="1"/>
                </p:cNvSpPr>
                <p:nvPr/>
              </p:nvSpPr>
              <p:spPr bwMode="auto">
                <a:xfrm>
                  <a:off x="2208" y="33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2154" y="3360"/>
                  <a:ext cx="54" cy="18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9" name="Group 75"/>
              <p:cNvGrpSpPr>
                <a:grpSpLocks/>
              </p:cNvGrpSpPr>
              <p:nvPr/>
            </p:nvGrpSpPr>
            <p:grpSpPr bwMode="auto">
              <a:xfrm>
                <a:off x="1901" y="1812"/>
                <a:ext cx="54" cy="192"/>
                <a:chOff x="2154" y="3360"/>
                <a:chExt cx="54" cy="192"/>
              </a:xfrm>
            </p:grpSpPr>
            <p:sp>
              <p:nvSpPr>
                <p:cNvPr id="102" name="Line 76"/>
                <p:cNvSpPr>
                  <a:spLocks noChangeShapeType="1"/>
                </p:cNvSpPr>
                <p:nvPr/>
              </p:nvSpPr>
              <p:spPr bwMode="auto">
                <a:xfrm>
                  <a:off x="2208" y="33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2154" y="3360"/>
                  <a:ext cx="54" cy="18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0" name="Line 78"/>
              <p:cNvSpPr>
                <a:spLocks noChangeShapeType="1"/>
              </p:cNvSpPr>
              <p:nvPr/>
            </p:nvSpPr>
            <p:spPr bwMode="auto">
              <a:xfrm>
                <a:off x="1549" y="1908"/>
                <a:ext cx="35" cy="10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1" name="Line 79"/>
              <p:cNvSpPr>
                <a:spLocks noChangeShapeType="1"/>
              </p:cNvSpPr>
              <p:nvPr/>
            </p:nvSpPr>
            <p:spPr bwMode="auto">
              <a:xfrm flipV="1">
                <a:off x="1968" y="1872"/>
                <a:ext cx="48" cy="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0" name="Text Box 80"/>
            <p:cNvSpPr txBox="1">
              <a:spLocks noChangeArrowheads="1"/>
            </p:cNvSpPr>
            <p:nvPr/>
          </p:nvSpPr>
          <p:spPr bwMode="auto">
            <a:xfrm>
              <a:off x="4080" y="144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i="1">
                  <a:solidFill>
                    <a:srgbClr val="000000"/>
                  </a:solidFill>
                  <a:effectLst/>
                </a:rPr>
                <a:t>R</a:t>
              </a:r>
              <a:endParaRPr lang="en-US" sz="2400" i="1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61" name="Text Box 81"/>
            <p:cNvSpPr txBox="1">
              <a:spLocks noChangeArrowheads="1"/>
            </p:cNvSpPr>
            <p:nvPr/>
          </p:nvSpPr>
          <p:spPr bwMode="auto">
            <a:xfrm>
              <a:off x="2832" y="2112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i="1" dirty="0">
                  <a:solidFill>
                    <a:srgbClr val="000000"/>
                  </a:solidFill>
                  <a:effectLst/>
                </a:rPr>
                <a:t>V</a:t>
              </a:r>
            </a:p>
          </p:txBody>
        </p:sp>
        <p:sp>
          <p:nvSpPr>
            <p:cNvPr id="62" name="Text Box 82"/>
            <p:cNvSpPr txBox="1">
              <a:spLocks noChangeArrowheads="1"/>
            </p:cNvSpPr>
            <p:nvPr/>
          </p:nvSpPr>
          <p:spPr bwMode="auto">
            <a:xfrm>
              <a:off x="4868" y="2160"/>
              <a:ext cx="36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3000">
                  <a:solidFill>
                    <a:srgbClr val="000000"/>
                  </a:solidFill>
                  <a:effectLst/>
                </a:rPr>
                <a:t>C</a:t>
              </a:r>
            </a:p>
          </p:txBody>
        </p:sp>
        <p:grpSp>
          <p:nvGrpSpPr>
            <p:cNvPr id="63" name="Group 83"/>
            <p:cNvGrpSpPr>
              <a:grpSpLocks/>
            </p:cNvGrpSpPr>
            <p:nvPr/>
          </p:nvGrpSpPr>
          <p:grpSpPr bwMode="auto">
            <a:xfrm>
              <a:off x="4484" y="2016"/>
              <a:ext cx="470" cy="602"/>
              <a:chOff x="2352" y="2256"/>
              <a:chExt cx="470" cy="602"/>
            </a:xfrm>
          </p:grpSpPr>
          <p:sp>
            <p:nvSpPr>
              <p:cNvPr id="86" name="Line 84"/>
              <p:cNvSpPr>
                <a:spLocks noChangeShapeType="1"/>
              </p:cNvSpPr>
              <p:nvPr/>
            </p:nvSpPr>
            <p:spPr bwMode="auto">
              <a:xfrm rot="5400000" flipH="1">
                <a:off x="2566" y="2282"/>
                <a:ext cx="0" cy="36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Line 85"/>
              <p:cNvSpPr>
                <a:spLocks noChangeShapeType="1"/>
              </p:cNvSpPr>
              <p:nvPr/>
            </p:nvSpPr>
            <p:spPr bwMode="auto">
              <a:xfrm rot="5400000" flipH="1">
                <a:off x="2564" y="2461"/>
                <a:ext cx="0" cy="36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" name="Rectangle 86"/>
              <p:cNvSpPr>
                <a:spLocks noChangeArrowheads="1"/>
              </p:cNvSpPr>
              <p:nvPr/>
            </p:nvSpPr>
            <p:spPr bwMode="auto">
              <a:xfrm rot="5400000">
                <a:off x="2520" y="2453"/>
                <a:ext cx="121" cy="210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" name="Text Box 87"/>
              <p:cNvSpPr txBox="1">
                <a:spLocks noChangeArrowheads="1"/>
              </p:cNvSpPr>
              <p:nvPr/>
            </p:nvSpPr>
            <p:spPr bwMode="auto">
              <a:xfrm rot="5400000">
                <a:off x="2558" y="223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2400">
                    <a:solidFill>
                      <a:srgbClr val="000000"/>
                    </a:solidFill>
                    <a:effectLst/>
                  </a:rPr>
                  <a:t>+</a:t>
                </a:r>
              </a:p>
            </p:txBody>
          </p:sp>
          <p:sp>
            <p:nvSpPr>
              <p:cNvPr id="90" name="Text Box 88"/>
              <p:cNvSpPr txBox="1">
                <a:spLocks noChangeArrowheads="1"/>
              </p:cNvSpPr>
              <p:nvPr/>
            </p:nvSpPr>
            <p:spPr bwMode="auto">
              <a:xfrm rot="5400000">
                <a:off x="2376" y="223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2400">
                    <a:solidFill>
                      <a:srgbClr val="000000"/>
                    </a:solidFill>
                    <a:effectLst/>
                  </a:rPr>
                  <a:t>+</a:t>
                </a:r>
              </a:p>
            </p:txBody>
          </p:sp>
          <p:sp>
            <p:nvSpPr>
              <p:cNvPr id="91" name="Text Box 89"/>
              <p:cNvSpPr txBox="1">
                <a:spLocks noChangeArrowheads="1"/>
              </p:cNvSpPr>
              <p:nvPr/>
            </p:nvSpPr>
            <p:spPr bwMode="auto">
              <a:xfrm>
                <a:off x="2574" y="2570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2400">
                    <a:solidFill>
                      <a:srgbClr val="000000"/>
                    </a:solidFill>
                    <a:effectLst/>
                  </a:rPr>
                  <a:t>-</a:t>
                </a:r>
              </a:p>
            </p:txBody>
          </p:sp>
          <p:sp>
            <p:nvSpPr>
              <p:cNvPr id="92" name="Text Box 90"/>
              <p:cNvSpPr txBox="1">
                <a:spLocks noChangeArrowheads="1"/>
              </p:cNvSpPr>
              <p:nvPr/>
            </p:nvSpPr>
            <p:spPr bwMode="auto">
              <a:xfrm>
                <a:off x="2392" y="2570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2400">
                    <a:solidFill>
                      <a:srgbClr val="000000"/>
                    </a:solidFill>
                    <a:effectLst/>
                  </a:rPr>
                  <a:t>-</a:t>
                </a:r>
              </a:p>
            </p:txBody>
          </p:sp>
        </p:grpSp>
        <p:grpSp>
          <p:nvGrpSpPr>
            <p:cNvPr id="64" name="Group 91"/>
            <p:cNvGrpSpPr>
              <a:grpSpLocks/>
            </p:cNvGrpSpPr>
            <p:nvPr/>
          </p:nvGrpSpPr>
          <p:grpSpPr bwMode="auto">
            <a:xfrm rot="5400000" flipV="1">
              <a:off x="3144" y="2136"/>
              <a:ext cx="144" cy="288"/>
              <a:chOff x="1296" y="2544"/>
              <a:chExt cx="144" cy="288"/>
            </a:xfrm>
          </p:grpSpPr>
          <p:sp>
            <p:nvSpPr>
              <p:cNvPr id="83" name="Rectangle 9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44" cy="288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4" name="Line 93"/>
              <p:cNvSpPr>
                <a:spLocks noChangeShapeType="1"/>
              </p:cNvSpPr>
              <p:nvPr/>
            </p:nvSpPr>
            <p:spPr bwMode="auto">
              <a:xfrm>
                <a:off x="1296" y="2592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" name="Rectangle 94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48" cy="96"/>
              </a:xfrm>
              <a:prstGeom prst="rect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5" name="Line 95"/>
            <p:cNvSpPr>
              <a:spLocks noChangeShapeType="1"/>
            </p:cNvSpPr>
            <p:nvPr/>
          </p:nvSpPr>
          <p:spPr bwMode="auto">
            <a:xfrm>
              <a:off x="3648" y="2064"/>
              <a:ext cx="0" cy="7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Rectangle 96"/>
            <p:cNvSpPr>
              <a:spLocks noChangeArrowheads="1"/>
            </p:cNvSpPr>
            <p:nvPr/>
          </p:nvSpPr>
          <p:spPr bwMode="auto">
            <a:xfrm>
              <a:off x="3504" y="1776"/>
              <a:ext cx="240" cy="144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Oval 97"/>
            <p:cNvSpPr>
              <a:spLocks noChangeArrowheads="1"/>
            </p:cNvSpPr>
            <p:nvPr/>
          </p:nvSpPr>
          <p:spPr bwMode="auto">
            <a:xfrm>
              <a:off x="3600" y="2064"/>
              <a:ext cx="96" cy="96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Oval 98"/>
            <p:cNvSpPr>
              <a:spLocks noChangeArrowheads="1"/>
            </p:cNvSpPr>
            <p:nvPr/>
          </p:nvSpPr>
          <p:spPr bwMode="auto">
            <a:xfrm>
              <a:off x="3744" y="1776"/>
              <a:ext cx="96" cy="96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Oval 99"/>
            <p:cNvSpPr>
              <a:spLocks noChangeArrowheads="1"/>
            </p:cNvSpPr>
            <p:nvPr/>
          </p:nvSpPr>
          <p:spPr bwMode="auto">
            <a:xfrm>
              <a:off x="3504" y="1776"/>
              <a:ext cx="96" cy="96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Line 100"/>
            <p:cNvSpPr>
              <a:spLocks noChangeShapeType="1"/>
            </p:cNvSpPr>
            <p:nvPr/>
          </p:nvSpPr>
          <p:spPr bwMode="auto">
            <a:xfrm flipH="1">
              <a:off x="3600" y="1824"/>
              <a:ext cx="192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71" name="Group 101"/>
            <p:cNvGrpSpPr>
              <a:grpSpLocks/>
            </p:cNvGrpSpPr>
            <p:nvPr/>
          </p:nvGrpSpPr>
          <p:grpSpPr bwMode="auto">
            <a:xfrm>
              <a:off x="3360" y="2112"/>
              <a:ext cx="96" cy="336"/>
              <a:chOff x="3360" y="2112"/>
              <a:chExt cx="96" cy="336"/>
            </a:xfrm>
          </p:grpSpPr>
          <p:sp>
            <p:nvSpPr>
              <p:cNvPr id="81" name="Line 102"/>
              <p:cNvSpPr>
                <a:spLocks noChangeShapeType="1"/>
              </p:cNvSpPr>
              <p:nvPr/>
            </p:nvSpPr>
            <p:spPr bwMode="auto">
              <a:xfrm flipV="1">
                <a:off x="3408" y="211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" name="Oval 103"/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96" cy="96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2" name="Text Box 104"/>
            <p:cNvSpPr txBox="1">
              <a:spLocks noChangeArrowheads="1"/>
            </p:cNvSpPr>
            <p:nvPr/>
          </p:nvSpPr>
          <p:spPr bwMode="auto">
            <a:xfrm>
              <a:off x="3408" y="1440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  <a:effectLst/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3" name="Text Box 105"/>
            <p:cNvSpPr txBox="1">
              <a:spLocks noChangeArrowheads="1"/>
            </p:cNvSpPr>
            <p:nvPr/>
          </p:nvSpPr>
          <p:spPr bwMode="auto">
            <a:xfrm>
              <a:off x="3648" y="1929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  <a:effectLst/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4" name="Line 106"/>
            <p:cNvSpPr>
              <a:spLocks noChangeShapeType="1"/>
            </p:cNvSpPr>
            <p:nvPr/>
          </p:nvSpPr>
          <p:spPr bwMode="auto">
            <a:xfrm>
              <a:off x="4032" y="2016"/>
              <a:ext cx="33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Line 107"/>
            <p:cNvSpPr>
              <a:spLocks noChangeShapeType="1"/>
            </p:cNvSpPr>
            <p:nvPr/>
          </p:nvSpPr>
          <p:spPr bwMode="auto">
            <a:xfrm>
              <a:off x="4416" y="2112"/>
              <a:ext cx="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Arc 108"/>
            <p:cNvSpPr>
              <a:spLocks/>
            </p:cNvSpPr>
            <p:nvPr/>
          </p:nvSpPr>
          <p:spPr bwMode="auto">
            <a:xfrm>
              <a:off x="4368" y="2016"/>
              <a:ext cx="4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109"/>
            <p:cNvSpPr txBox="1">
              <a:spLocks noChangeArrowheads="1"/>
            </p:cNvSpPr>
            <p:nvPr/>
          </p:nvSpPr>
          <p:spPr bwMode="auto">
            <a:xfrm>
              <a:off x="4032" y="2112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i="1">
                  <a:solidFill>
                    <a:srgbClr val="FF3300"/>
                  </a:solidFill>
                  <a:effectLst/>
                </a:rPr>
                <a:t>i</a:t>
              </a:r>
            </a:p>
          </p:txBody>
        </p:sp>
        <p:sp>
          <p:nvSpPr>
            <p:cNvPr id="78" name="Line 110"/>
            <p:cNvSpPr>
              <a:spLocks noChangeShapeType="1"/>
            </p:cNvSpPr>
            <p:nvPr/>
          </p:nvSpPr>
          <p:spPr bwMode="auto">
            <a:xfrm flipV="1">
              <a:off x="4944" y="1776"/>
              <a:ext cx="0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9" name="Oval 111"/>
            <p:cNvSpPr>
              <a:spLocks noChangeArrowheads="1"/>
            </p:cNvSpPr>
            <p:nvPr/>
          </p:nvSpPr>
          <p:spPr bwMode="auto">
            <a:xfrm>
              <a:off x="4896" y="2016"/>
              <a:ext cx="96" cy="96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80" name="Object 112"/>
            <p:cNvGraphicFramePr>
              <a:graphicFrameLocks noChangeAspect="1"/>
            </p:cNvGraphicFramePr>
            <p:nvPr/>
          </p:nvGraphicFramePr>
          <p:xfrm>
            <a:off x="4992" y="1536"/>
            <a:ext cx="262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7" name="Equation" r:id="rId5" imgW="177480" imgH="393480" progId="Equation.DSMT4">
                    <p:embed/>
                  </p:oleObj>
                </mc:Choice>
                <mc:Fallback>
                  <p:oleObj name="Equation" r:id="rId5" imgW="1774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536"/>
                          <a:ext cx="262" cy="5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4" name="Text Box 53"/>
          <p:cNvSpPr txBox="1">
            <a:spLocks noChangeArrowheads="1"/>
          </p:cNvSpPr>
          <p:nvPr/>
        </p:nvSpPr>
        <p:spPr bwMode="auto">
          <a:xfrm>
            <a:off x="457200" y="1295400"/>
            <a:ext cx="80010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solidFill>
                  <a:srgbClr val="000000"/>
                </a:solidFill>
                <a:effectLst/>
              </a:rPr>
              <a:t>After C is fully charged, we turn switch to </a:t>
            </a:r>
            <a:r>
              <a:rPr lang="en-US" sz="3200" i="1" dirty="0">
                <a:solidFill>
                  <a:srgbClr val="000000"/>
                </a:solidFill>
                <a:effectLst/>
              </a:rPr>
              <a:t>b</a:t>
            </a:r>
            <a:r>
              <a:rPr lang="en-US" sz="3200" dirty="0">
                <a:solidFill>
                  <a:srgbClr val="000000"/>
                </a:solidFill>
                <a:effectLst/>
              </a:rPr>
              <a:t>, allowing it to discharge.</a:t>
            </a:r>
          </a:p>
        </p:txBody>
      </p:sp>
    </p:spTree>
    <p:extLst>
      <p:ext uri="{BB962C8B-B14F-4D97-AF65-F5344CB8AC3E}">
        <p14:creationId xmlns:p14="http://schemas.microsoft.com/office/powerpoint/2010/main" val="327856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Jungle Menu Comma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1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28600" y="685800"/>
            <a:ext cx="666699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effectLst/>
              </a:rPr>
              <a:t>Instantaneous charge q on discharging capacitor: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948165"/>
              </p:ext>
            </p:extLst>
          </p:nvPr>
        </p:nvGraphicFramePr>
        <p:xfrm>
          <a:off x="2971800" y="1600200"/>
          <a:ext cx="2514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5" imgW="736600" imgH="241300" progId="Equation.DSMT4">
                  <p:embed/>
                </p:oleObj>
              </mc:Choice>
              <mc:Fallback>
                <p:oleObj name="Equation" r:id="rId5" imgW="736600" imgH="241300" progId="Equation.DSMT4">
                  <p:embed/>
                  <p:pic>
                    <p:nvPicPr>
                      <p:cNvPr id="0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600200"/>
                        <a:ext cx="2514600" cy="685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175">
                        <a:solidFill>
                          <a:schemeClr val="bg2">
                            <a:lumMod val="25000"/>
                          </a:schemeClr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6"/>
          <p:cNvSpPr txBox="1">
            <a:spLocks noChangeArrowheads="1"/>
          </p:cNvSpPr>
          <p:nvPr/>
        </p:nvSpPr>
        <p:spPr bwMode="auto">
          <a:xfrm>
            <a:off x="228600" y="2438400"/>
            <a:ext cx="5562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dirty="0"/>
              <a:t>Current </a:t>
            </a:r>
            <a:r>
              <a:rPr lang="en-US" sz="3200" i="1" dirty="0"/>
              <a:t>i</a:t>
            </a:r>
            <a:r>
              <a:rPr lang="en-US" sz="3200" dirty="0"/>
              <a:t> for a discharging capacitor.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085612"/>
              </p:ext>
            </p:extLst>
          </p:nvPr>
        </p:nvGraphicFramePr>
        <p:xfrm>
          <a:off x="5562600" y="2590800"/>
          <a:ext cx="259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7" imgW="825500" imgH="393700" progId="Equation.DSMT4">
                  <p:embed/>
                </p:oleObj>
              </mc:Choice>
              <mc:Fallback>
                <p:oleObj name="Equation" r:id="rId7" imgW="825500" imgH="39370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590800"/>
                        <a:ext cx="2590800" cy="838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4800600" y="3873068"/>
            <a:ext cx="4186848" cy="2796020"/>
            <a:chOff x="3024" y="240"/>
            <a:chExt cx="2496" cy="1776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3024" y="240"/>
              <a:ext cx="2304" cy="177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endParaRPr lang="en-US" dirty="0"/>
            </a:p>
          </p:txBody>
        </p:sp>
        <p:pic>
          <p:nvPicPr>
            <p:cNvPr id="18" name="Picture 6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DDFFDD"/>
                </a:clrFrom>
                <a:clrTo>
                  <a:srgbClr val="DDFFD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636"/>
              <a:ext cx="1440" cy="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3456" y="1584"/>
              <a:ext cx="182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 flipV="1">
              <a:off x="3696" y="336"/>
              <a:ext cx="0" cy="14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 flipH="1">
              <a:off x="3696" y="636"/>
              <a:ext cx="16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4464" y="1584"/>
              <a:ext cx="1056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0" lang="en-US">
                  <a:solidFill>
                    <a:srgbClr val="000000"/>
                  </a:solidFill>
                  <a:effectLst/>
                </a:rPr>
                <a:t>Time, </a:t>
              </a:r>
              <a:r>
                <a:rPr kumimoji="0" lang="en-US" i="1">
                  <a:solidFill>
                    <a:srgbClr val="000000"/>
                  </a:solidFill>
                  <a:effectLst/>
                </a:rPr>
                <a:t>t</a:t>
              </a:r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3297" y="449"/>
              <a:ext cx="496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2400" i="1" dirty="0" smtClean="0">
                  <a:solidFill>
                    <a:srgbClr val="000000"/>
                  </a:solidFill>
                  <a:effectLst/>
                </a:rPr>
                <a:t>V</a:t>
              </a:r>
              <a:r>
                <a:rPr kumimoji="0" lang="en-US" sz="2400" i="1" baseline="-25000" dirty="0" smtClean="0">
                  <a:solidFill>
                    <a:srgbClr val="000000"/>
                  </a:solidFill>
                  <a:effectLst/>
                </a:rPr>
                <a:t>R</a:t>
              </a:r>
              <a:endParaRPr kumimoji="0" lang="en-US" sz="2400" i="1" baseline="-25000" dirty="0">
                <a:solidFill>
                  <a:srgbClr val="000000"/>
                </a:solidFill>
                <a:effectLst/>
              </a:endParaRPr>
            </a:p>
          </p:txBody>
        </p:sp>
      </p:grpSp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513869" y="3876348"/>
            <a:ext cx="4037162" cy="2782978"/>
            <a:chOff x="2976" y="672"/>
            <a:chExt cx="2496" cy="1728"/>
          </a:xfrm>
        </p:grpSpPr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2976" y="672"/>
              <a:ext cx="2304" cy="172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3408" y="1980"/>
              <a:ext cx="182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 flipV="1">
              <a:off x="3648" y="765"/>
              <a:ext cx="0" cy="14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flipH="1">
              <a:off x="3648" y="1092"/>
              <a:ext cx="16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1" name="Text Box 26"/>
            <p:cNvSpPr txBox="1">
              <a:spLocks noChangeArrowheads="1"/>
            </p:cNvSpPr>
            <p:nvPr/>
          </p:nvSpPr>
          <p:spPr bwMode="auto">
            <a:xfrm>
              <a:off x="4415" y="1980"/>
              <a:ext cx="1057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0" lang="en-US">
                  <a:solidFill>
                    <a:srgbClr val="000000"/>
                  </a:solidFill>
                  <a:effectLst/>
                </a:rPr>
                <a:t>Time, </a:t>
              </a:r>
              <a:r>
                <a:rPr kumimoji="0" lang="en-US" i="1">
                  <a:solidFill>
                    <a:srgbClr val="000000"/>
                  </a:solidFill>
                  <a:effectLst/>
                </a:rPr>
                <a:t>t</a:t>
              </a:r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3312" y="856"/>
              <a:ext cx="385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800" i="1" dirty="0" err="1" smtClean="0">
                  <a:solidFill>
                    <a:srgbClr val="000000"/>
                  </a:solidFill>
                </a:rPr>
                <a:t>v</a:t>
              </a:r>
              <a:r>
                <a:rPr lang="en-US" sz="2800" i="1" baseline="-25000" dirty="0" err="1" smtClean="0">
                  <a:solidFill>
                    <a:srgbClr val="000000"/>
                  </a:solidFill>
                </a:rPr>
                <a:t>c</a:t>
              </a:r>
              <a:endParaRPr kumimoji="0" lang="en-US" sz="2800" i="1" baseline="-25000" dirty="0">
                <a:solidFill>
                  <a:srgbClr val="000000"/>
                </a:solidFill>
                <a:effectLst/>
              </a:endParaRPr>
            </a:p>
          </p:txBody>
        </p:sp>
        <p:pic>
          <p:nvPicPr>
            <p:cNvPr id="36" name="Picture 31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DDFFDD"/>
                </a:clrFrom>
                <a:clrTo>
                  <a:srgbClr val="DDFFD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1095"/>
              <a:ext cx="1392" cy="9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5946714" y="4121733"/>
            <a:ext cx="301686" cy="406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76692" y="55753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624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299111" y="5607633"/>
            <a:ext cx="301686" cy="406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43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Jungle Menu Comma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685800"/>
          </a:xfrm>
        </p:spPr>
        <p:txBody>
          <a:bodyPr>
            <a:noAutofit/>
          </a:bodyPr>
          <a:lstStyle/>
          <a:p>
            <a:pPr algn="l"/>
            <a:r>
              <a:rPr lang="en-US" b="1" u="sng" dirty="0">
                <a:solidFill>
                  <a:srgbClr val="C00000"/>
                </a:solidFill>
              </a:rPr>
              <a:t>Capacitance: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93725" y="4907756"/>
            <a:ext cx="17042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Units </a:t>
            </a:r>
            <a:r>
              <a:rPr lang="en-US" sz="2800" dirty="0" smtClean="0">
                <a:solidFill>
                  <a:srgbClr val="002060"/>
                </a:solidFill>
              </a:rPr>
              <a:t>are:</a:t>
            </a:r>
            <a:endParaRPr lang="en-US" sz="2800" dirty="0">
              <a:solidFill>
                <a:srgbClr val="002060"/>
              </a:solidFill>
            </a:endParaRP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700665"/>
              </p:ext>
            </p:extLst>
          </p:nvPr>
        </p:nvGraphicFramePr>
        <p:xfrm>
          <a:off x="3186904" y="5334000"/>
          <a:ext cx="3043238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Equation" r:id="rId3" imgW="1523880" imgH="495000" progId="Equation.3">
                  <p:embed/>
                </p:oleObj>
              </mc:Choice>
              <mc:Fallback>
                <p:oleObj name="Equation" r:id="rId3" imgW="152388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904" y="5334000"/>
                        <a:ext cx="3043238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85786" y="990600"/>
            <a:ext cx="824547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Gill Sans MT" pitchFamily="34" charset="0"/>
              </a:rPr>
              <a:t>Capacitance is a measure of a capacitor’s ability to store charge on its plates.</a:t>
            </a:r>
          </a:p>
          <a:p>
            <a:pPr algn="just"/>
            <a:r>
              <a:rPr lang="en-US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Gill Sans MT" pitchFamily="34" charset="0"/>
              </a:rPr>
              <a:t>The capacitance is defined to be the ratio of the amount of charge that is on the capacitor to the potential difference between the plates at this point.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579546"/>
              </p:ext>
            </p:extLst>
          </p:nvPr>
        </p:nvGraphicFramePr>
        <p:xfrm>
          <a:off x="3200400" y="3962400"/>
          <a:ext cx="2668587" cy="1027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Equation" r:id="rId5" imgW="901440" imgH="444240" progId="Equation.3">
                  <p:embed/>
                </p:oleObj>
              </mc:Choice>
              <mc:Fallback>
                <p:oleObj name="Equation" r:id="rId5" imgW="9014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962400"/>
                        <a:ext cx="2668587" cy="10279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9337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u="sng" dirty="0">
                <a:solidFill>
                  <a:srgbClr val="C00000"/>
                </a:solidFill>
              </a:rPr>
              <a:t>Series &amp;</a:t>
            </a:r>
            <a:r>
              <a:rPr lang="en-US" b="1" u="sng" dirty="0" smtClean="0">
                <a:solidFill>
                  <a:srgbClr val="C00000"/>
                </a:solidFill>
              </a:rPr>
              <a:t> </a:t>
            </a:r>
            <a:r>
              <a:rPr lang="en-US" b="1" u="sng" dirty="0">
                <a:solidFill>
                  <a:srgbClr val="C00000"/>
                </a:solidFill>
              </a:rPr>
              <a:t>Parallel Capacitors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524000"/>
            <a:ext cx="80010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chemeClr val="tx2">
                    <a:shade val="30000"/>
                    <a:satMod val="150000"/>
                  </a:schemeClr>
                </a:solidFill>
                <a:latin typeface="Gill Sans MT" pitchFamily="34" charset="0"/>
              </a:rPr>
              <a:t>Sometimes in order to obtain needed values of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chemeClr val="tx2">
                    <a:shade val="30000"/>
                    <a:satMod val="150000"/>
                  </a:schemeClr>
                </a:solidFill>
                <a:latin typeface="Gill Sans MT" pitchFamily="34" charset="0"/>
              </a:rPr>
              <a:t>capacitance, capacitors are combined in either</a:t>
            </a:r>
          </a:p>
          <a:p>
            <a:pPr algn="just"/>
            <a:endParaRPr lang="en-US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286000" y="4142509"/>
            <a:ext cx="568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or</a:t>
            </a:r>
          </a:p>
        </p:txBody>
      </p: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381000" y="3012831"/>
            <a:ext cx="3924300" cy="990600"/>
            <a:chOff x="864" y="2016"/>
            <a:chExt cx="2232" cy="624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864" y="2112"/>
              <a:ext cx="69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Series</a:t>
              </a:r>
            </a:p>
          </p:txBody>
        </p:sp>
        <p:pic>
          <p:nvPicPr>
            <p:cNvPr id="9" name="Picture 8" descr="Serie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2016"/>
              <a:ext cx="1320" cy="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381000" y="4875212"/>
            <a:ext cx="4191000" cy="1449388"/>
            <a:chOff x="2352" y="2976"/>
            <a:chExt cx="2892" cy="1096"/>
          </a:xfrm>
        </p:grpSpPr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2352" y="3360"/>
              <a:ext cx="1026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Parallel</a:t>
              </a:r>
            </a:p>
          </p:txBody>
        </p:sp>
        <p:pic>
          <p:nvPicPr>
            <p:cNvPr id="12" name="Picture 9" descr="Paralle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" y="2976"/>
              <a:ext cx="1836" cy="1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716367"/>
              </p:ext>
            </p:extLst>
          </p:nvPr>
        </p:nvGraphicFramePr>
        <p:xfrm>
          <a:off x="4419600" y="3048000"/>
          <a:ext cx="2132013" cy="1094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Equation" r:id="rId5" imgW="1155600" imgH="444240" progId="Equation.3">
                  <p:embed/>
                </p:oleObj>
              </mc:Choice>
              <mc:Fallback>
                <p:oleObj name="Equation" r:id="rId5" imgW="1155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048000"/>
                        <a:ext cx="2132013" cy="10945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055193"/>
              </p:ext>
            </p:extLst>
          </p:nvPr>
        </p:nvGraphicFramePr>
        <p:xfrm>
          <a:off x="7162800" y="3001963"/>
          <a:ext cx="1600199" cy="1001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" name="Equation" r:id="rId7" imgW="774360" imgH="444240" progId="Equation.3">
                  <p:embed/>
                </p:oleObj>
              </mc:Choice>
              <mc:Fallback>
                <p:oleObj name="Equation" r:id="rId7" imgW="7743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001963"/>
                        <a:ext cx="1600199" cy="10014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355204"/>
              </p:ext>
            </p:extLst>
          </p:nvPr>
        </p:nvGraphicFramePr>
        <p:xfrm>
          <a:off x="4381500" y="5105400"/>
          <a:ext cx="2324100" cy="704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" name="Equation" r:id="rId9" imgW="1054080" imgH="241200" progId="Equation.3">
                  <p:embed/>
                </p:oleObj>
              </mc:Choice>
              <mc:Fallback>
                <p:oleObj name="Equation" r:id="rId9" imgW="1054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5105400"/>
                        <a:ext cx="2324100" cy="7045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545277"/>
              </p:ext>
            </p:extLst>
          </p:nvPr>
        </p:nvGraphicFramePr>
        <p:xfrm>
          <a:off x="7180410" y="5218490"/>
          <a:ext cx="1811190" cy="801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" name="Equation" r:id="rId11" imgW="723600" imgH="342720" progId="Equation.3">
                  <p:embed/>
                </p:oleObj>
              </mc:Choice>
              <mc:Fallback>
                <p:oleObj name="Equation" r:id="rId11" imgW="7236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0410" y="5218490"/>
                        <a:ext cx="1811190" cy="801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553200" y="327213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or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704020" y="5257800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564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b="1" u="sng" dirty="0" smtClean="0">
                <a:solidFill>
                  <a:srgbClr val="C00000"/>
                </a:solidFill>
              </a:rPr>
              <a:t>Current:</a:t>
            </a:r>
            <a:endParaRPr lang="en-US" b="1" u="sng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685800" y="1752600"/>
            <a:ext cx="7772400" cy="271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itchFamily="1" charset="2"/>
              <a:buChar char="®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itchFamily="1" charset="2"/>
              <a:buChar char="®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60000"/>
              <a:buFont typeface="Wingdings" pitchFamily="1" charset="2"/>
              <a:buChar char="®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1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1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1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1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1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1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en-US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Gill Sans MT" pitchFamily="34" charset="0"/>
              </a:rPr>
              <a:t>“Electric </a:t>
            </a:r>
            <a:r>
              <a:rPr lang="en-US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Gill Sans MT" pitchFamily="34" charset="0"/>
              </a:rPr>
              <a:t>current is the rate that electric charge passes a </a:t>
            </a:r>
            <a:r>
              <a:rPr lang="en-US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Gill Sans MT" pitchFamily="34" charset="0"/>
              </a:rPr>
              <a:t>point”, so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Gill Sans MT" pitchFamily="34" charset="0"/>
              </a:rPr>
              <a:t/>
            </a:r>
            <a:br>
              <a:rPr lang="en-US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Gill Sans MT" pitchFamily="34" charset="0"/>
              </a:rPr>
            </a:br>
            <a:r>
              <a:rPr lang="en-US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Gill Sans MT" pitchFamily="34" charset="0"/>
              </a:rPr>
              <a:t/>
            </a:r>
            <a:br>
              <a:rPr lang="en-US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Gill Sans MT" pitchFamily="34" charset="0"/>
              </a:rPr>
            </a:br>
            <a:r>
              <a:rPr lang="en-US" dirty="0">
                <a:latin typeface="Arial" charset="0"/>
              </a:rPr>
              <a:t>Current =                   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smtClean="0"/>
              <a:t>or     </a:t>
            </a:r>
            <a:r>
              <a:rPr lang="en-US" sz="4000" dirty="0"/>
              <a:t>I = q/t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743200" y="3352800"/>
            <a:ext cx="1517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" charset="0"/>
              </a:rPr>
              <a:t>Charge</a:t>
            </a:r>
            <a:endParaRPr lang="en-US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971800" y="3886200"/>
            <a:ext cx="952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" charset="0"/>
              </a:rPr>
              <a:t>time</a:t>
            </a:r>
            <a:endParaRPr lang="en-US" dirty="0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743200" y="39624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400" y="4876800"/>
            <a:ext cx="792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800" smtClean="0">
                <a:solidFill>
                  <a:schemeClr val="tx2">
                    <a:shade val="30000"/>
                    <a:satMod val="150000"/>
                  </a:schemeClr>
                </a:solidFill>
                <a:latin typeface="Gill Sans MT" pitchFamily="34" charset="0"/>
              </a:rPr>
              <a:t>“The </a:t>
            </a:r>
            <a:r>
              <a:rPr lang="en-US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Gill Sans MT" pitchFamily="34" charset="0"/>
              </a:rPr>
              <a:t>direction of current is the direction </a:t>
            </a:r>
            <a:r>
              <a:rPr lang="en-US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Gill Sans MT" pitchFamily="34" charset="0"/>
              </a:rPr>
              <a:t>that positive </a:t>
            </a:r>
            <a:r>
              <a:rPr lang="en-US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Gill Sans MT" pitchFamily="34" charset="0"/>
              </a:rPr>
              <a:t>charges would move, even if the actual charge carriers </a:t>
            </a:r>
            <a:r>
              <a:rPr lang="en-US" sz="2800">
                <a:solidFill>
                  <a:schemeClr val="tx2">
                    <a:shade val="30000"/>
                    <a:satMod val="150000"/>
                  </a:schemeClr>
                </a:solidFill>
                <a:latin typeface="Gill Sans MT" pitchFamily="34" charset="0"/>
              </a:rPr>
              <a:t>are </a:t>
            </a:r>
            <a:r>
              <a:rPr lang="en-US" sz="2800" smtClean="0">
                <a:solidFill>
                  <a:schemeClr val="tx2">
                    <a:shade val="30000"/>
                    <a:satMod val="150000"/>
                  </a:schemeClr>
                </a:solidFill>
                <a:latin typeface="Gill Sans MT" pitchFamily="34" charset="0"/>
              </a:rPr>
              <a:t>negative”.</a:t>
            </a:r>
            <a:endParaRPr lang="en-US" sz="2800" dirty="0">
              <a:solidFill>
                <a:schemeClr val="tx2">
                  <a:shade val="30000"/>
                  <a:satMod val="150000"/>
                </a:schemeClr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08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34200" cy="109696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Gill Sans MT" pitchFamily="34" charset="0"/>
                <a:ea typeface="+mn-ea"/>
                <a:cs typeface="+mn-cs"/>
              </a:rPr>
              <a:t>The SI unit of current is Ampere (A</a:t>
            </a:r>
            <a:r>
              <a:rPr lang="en-US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Gill Sans MT" pitchFamily="34" charset="0"/>
                <a:ea typeface="+mn-ea"/>
                <a:cs typeface="+mn-cs"/>
              </a:rPr>
              <a:t>).</a:t>
            </a:r>
            <a:endParaRPr lang="en-US" sz="3200" dirty="0">
              <a:solidFill>
                <a:schemeClr val="tx2">
                  <a:shade val="30000"/>
                  <a:satMod val="150000"/>
                </a:schemeClr>
              </a:solidFill>
              <a:latin typeface="Gill Sans MT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3716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Gill Sans MT" pitchFamily="34" charset="0"/>
              </a:rPr>
              <a:t>1 ampere = 1</a:t>
            </a:r>
            <a:r>
              <a:rPr lang="en-US" sz="3200" dirty="0" smtClean="0">
                <a:solidFill>
                  <a:srgbClr val="C00000"/>
                </a:solidFill>
                <a:latin typeface="Gill Sans MT" pitchFamily="34" charset="0"/>
              </a:rPr>
              <a:t>coulomb/second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292100" y="2057400"/>
            <a:ext cx="58674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b="1" u="sng" dirty="0">
                <a:solidFill>
                  <a:srgbClr val="C00000"/>
                </a:solidFill>
              </a:rPr>
              <a:t>Direct Current</a:t>
            </a: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609600" y="2819400"/>
            <a:ext cx="81534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en-US" dirty="0"/>
              <a:t>If the voltage is maintained between  two points in a circuit, </a:t>
            </a:r>
            <a:r>
              <a:rPr lang="en-US" b="1" i="1" dirty="0">
                <a:solidFill>
                  <a:srgbClr val="0070C0"/>
                </a:solidFill>
              </a:rPr>
              <a:t>charge will flow in one direction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- from high to low potential. This is called </a:t>
            </a:r>
            <a:r>
              <a:rPr lang="en-US" b="1" i="1" dirty="0">
                <a:solidFill>
                  <a:srgbClr val="0070C0"/>
                </a:solidFill>
              </a:rPr>
              <a:t>direct current (DC)</a:t>
            </a:r>
          </a:p>
          <a:p>
            <a:pPr marL="0" indent="0" algn="just">
              <a:buNone/>
            </a:pPr>
            <a:endParaRPr lang="en-US" dirty="0"/>
          </a:p>
          <a:p>
            <a:pPr algn="just">
              <a:buClr>
                <a:schemeClr val="tx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dirty="0"/>
              <a:t>Battery-powered circuits are dc circuits.</a:t>
            </a:r>
          </a:p>
        </p:txBody>
      </p:sp>
    </p:spTree>
    <p:extLst>
      <p:ext uri="{BB962C8B-B14F-4D97-AF65-F5344CB8AC3E}">
        <p14:creationId xmlns:p14="http://schemas.microsoft.com/office/powerpoint/2010/main" val="143271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762000"/>
          </a:xfrm>
        </p:spPr>
        <p:txBody>
          <a:bodyPr>
            <a:normAutofit/>
          </a:bodyPr>
          <a:lstStyle/>
          <a:p>
            <a:pPr algn="l"/>
            <a:r>
              <a:rPr lang="en-US" b="1" u="sng" dirty="0">
                <a:solidFill>
                  <a:srgbClr val="C00000"/>
                </a:solidFill>
              </a:rPr>
              <a:t>RC </a:t>
            </a:r>
            <a:r>
              <a:rPr lang="en-US" b="1" u="sng" dirty="0" smtClean="0">
                <a:solidFill>
                  <a:srgbClr val="C00000"/>
                </a:solidFill>
              </a:rPr>
              <a:t>Circuit:</a:t>
            </a:r>
            <a:endParaRPr lang="en-US" b="1" u="sng" dirty="0">
              <a:solidFill>
                <a:srgbClr val="C00000"/>
              </a:solidFill>
            </a:endParaRPr>
          </a:p>
        </p:txBody>
      </p:sp>
      <p:sp>
        <p:nvSpPr>
          <p:cNvPr id="5" name="Text Box 53"/>
          <p:cNvSpPr txBox="1">
            <a:spLocks noChangeArrowheads="1"/>
          </p:cNvSpPr>
          <p:nvPr/>
        </p:nvSpPr>
        <p:spPr bwMode="auto">
          <a:xfrm>
            <a:off x="527304" y="2362200"/>
            <a:ext cx="81534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solidFill>
                  <a:srgbClr val="000000"/>
                </a:solidFill>
                <a:effectLst/>
              </a:rPr>
              <a:t>RC-Circuit: Resistance R and capacitance C in series with a source of </a:t>
            </a:r>
            <a:r>
              <a:rPr lang="en-US" sz="3200" dirty="0" err="1" smtClean="0">
                <a:solidFill>
                  <a:srgbClr val="000000"/>
                </a:solidFill>
                <a:effectLst/>
              </a:rPr>
              <a:t>e.m.f</a:t>
            </a:r>
            <a:r>
              <a:rPr lang="en-US" sz="3200" dirty="0" smtClean="0">
                <a:solidFill>
                  <a:srgbClr val="000000"/>
                </a:solidFill>
                <a:effectLst/>
              </a:rPr>
              <a:t> (V</a:t>
            </a:r>
            <a:r>
              <a:rPr lang="en-US" sz="3200" dirty="0" smtClean="0">
                <a:solidFill>
                  <a:srgbClr val="000000"/>
                </a:solidFill>
              </a:rPr>
              <a:t>).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28600" y="3581400"/>
            <a:ext cx="4267200" cy="2590800"/>
            <a:chOff x="672" y="1344"/>
            <a:chExt cx="2400" cy="1344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056" y="1728"/>
              <a:ext cx="1488" cy="96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1776" y="1536"/>
              <a:ext cx="480" cy="336"/>
              <a:chOff x="1536" y="1728"/>
              <a:chExt cx="480" cy="336"/>
            </a:xfrm>
          </p:grpSpPr>
          <p:sp>
            <p:nvSpPr>
              <p:cNvPr id="34" name="Rectangle 7"/>
              <p:cNvSpPr>
                <a:spLocks noChangeArrowheads="1"/>
              </p:cNvSpPr>
              <p:nvPr/>
            </p:nvSpPr>
            <p:spPr bwMode="auto">
              <a:xfrm>
                <a:off x="1536" y="1728"/>
                <a:ext cx="480" cy="336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35" name="Group 8"/>
              <p:cNvGrpSpPr>
                <a:grpSpLocks/>
              </p:cNvGrpSpPr>
              <p:nvPr/>
            </p:nvGrpSpPr>
            <p:grpSpPr bwMode="auto">
              <a:xfrm>
                <a:off x="1578" y="1824"/>
                <a:ext cx="54" cy="192"/>
                <a:chOff x="2154" y="3360"/>
                <a:chExt cx="54" cy="192"/>
              </a:xfrm>
            </p:grpSpPr>
            <p:sp>
              <p:nvSpPr>
                <p:cNvPr id="53" name="Line 9"/>
                <p:cNvSpPr>
                  <a:spLocks noChangeShapeType="1"/>
                </p:cNvSpPr>
                <p:nvPr/>
              </p:nvSpPr>
              <p:spPr bwMode="auto">
                <a:xfrm>
                  <a:off x="2208" y="33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2154" y="3360"/>
                  <a:ext cx="54" cy="18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6" name="Group 11"/>
              <p:cNvGrpSpPr>
                <a:grpSpLocks/>
              </p:cNvGrpSpPr>
              <p:nvPr/>
            </p:nvGrpSpPr>
            <p:grpSpPr bwMode="auto">
              <a:xfrm>
                <a:off x="1632" y="1824"/>
                <a:ext cx="54" cy="192"/>
                <a:chOff x="2154" y="3360"/>
                <a:chExt cx="54" cy="192"/>
              </a:xfrm>
            </p:grpSpPr>
            <p:sp>
              <p:nvSpPr>
                <p:cNvPr id="51" name="Line 12"/>
                <p:cNvSpPr>
                  <a:spLocks noChangeShapeType="1"/>
                </p:cNvSpPr>
                <p:nvPr/>
              </p:nvSpPr>
              <p:spPr bwMode="auto">
                <a:xfrm>
                  <a:off x="2208" y="33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2154" y="3360"/>
                  <a:ext cx="54" cy="18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7" name="Group 14"/>
              <p:cNvGrpSpPr>
                <a:grpSpLocks/>
              </p:cNvGrpSpPr>
              <p:nvPr/>
            </p:nvGrpSpPr>
            <p:grpSpPr bwMode="auto">
              <a:xfrm>
                <a:off x="1709" y="1824"/>
                <a:ext cx="54" cy="192"/>
                <a:chOff x="2154" y="3360"/>
                <a:chExt cx="54" cy="192"/>
              </a:xfrm>
            </p:grpSpPr>
            <p:sp>
              <p:nvSpPr>
                <p:cNvPr id="49" name="Line 15"/>
                <p:cNvSpPr>
                  <a:spLocks noChangeShapeType="1"/>
                </p:cNvSpPr>
                <p:nvPr/>
              </p:nvSpPr>
              <p:spPr bwMode="auto">
                <a:xfrm>
                  <a:off x="2208" y="33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2154" y="3360"/>
                  <a:ext cx="54" cy="18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8" name="Group 17"/>
              <p:cNvGrpSpPr>
                <a:grpSpLocks/>
              </p:cNvGrpSpPr>
              <p:nvPr/>
            </p:nvGrpSpPr>
            <p:grpSpPr bwMode="auto">
              <a:xfrm>
                <a:off x="1776" y="1824"/>
                <a:ext cx="54" cy="192"/>
                <a:chOff x="2154" y="3360"/>
                <a:chExt cx="54" cy="192"/>
              </a:xfrm>
            </p:grpSpPr>
            <p:sp>
              <p:nvSpPr>
                <p:cNvPr id="47" name="Line 18"/>
                <p:cNvSpPr>
                  <a:spLocks noChangeShapeType="1"/>
                </p:cNvSpPr>
                <p:nvPr/>
              </p:nvSpPr>
              <p:spPr bwMode="auto">
                <a:xfrm>
                  <a:off x="2208" y="33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2154" y="3360"/>
                  <a:ext cx="54" cy="18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9" name="Group 20"/>
              <p:cNvGrpSpPr>
                <a:grpSpLocks/>
              </p:cNvGrpSpPr>
              <p:nvPr/>
            </p:nvGrpSpPr>
            <p:grpSpPr bwMode="auto">
              <a:xfrm>
                <a:off x="1837" y="1824"/>
                <a:ext cx="54" cy="192"/>
                <a:chOff x="2154" y="3360"/>
                <a:chExt cx="54" cy="192"/>
              </a:xfrm>
            </p:grpSpPr>
            <p:sp>
              <p:nvSpPr>
                <p:cNvPr id="45" name="Line 21"/>
                <p:cNvSpPr>
                  <a:spLocks noChangeShapeType="1"/>
                </p:cNvSpPr>
                <p:nvPr/>
              </p:nvSpPr>
              <p:spPr bwMode="auto">
                <a:xfrm>
                  <a:off x="2208" y="33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2154" y="3360"/>
                  <a:ext cx="54" cy="18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0" name="Group 23"/>
              <p:cNvGrpSpPr>
                <a:grpSpLocks/>
              </p:cNvGrpSpPr>
              <p:nvPr/>
            </p:nvGrpSpPr>
            <p:grpSpPr bwMode="auto">
              <a:xfrm>
                <a:off x="1901" y="1812"/>
                <a:ext cx="54" cy="192"/>
                <a:chOff x="2154" y="3360"/>
                <a:chExt cx="54" cy="192"/>
              </a:xfrm>
            </p:grpSpPr>
            <p:sp>
              <p:nvSpPr>
                <p:cNvPr id="43" name="Line 24"/>
                <p:cNvSpPr>
                  <a:spLocks noChangeShapeType="1"/>
                </p:cNvSpPr>
                <p:nvPr/>
              </p:nvSpPr>
              <p:spPr bwMode="auto">
                <a:xfrm>
                  <a:off x="2208" y="33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2154" y="3360"/>
                  <a:ext cx="54" cy="18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Line 26"/>
              <p:cNvSpPr>
                <a:spLocks noChangeShapeType="1"/>
              </p:cNvSpPr>
              <p:nvPr/>
            </p:nvSpPr>
            <p:spPr bwMode="auto">
              <a:xfrm>
                <a:off x="1549" y="1908"/>
                <a:ext cx="35" cy="10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" name="Line 27"/>
              <p:cNvSpPr>
                <a:spLocks noChangeShapeType="1"/>
              </p:cNvSpPr>
              <p:nvPr/>
            </p:nvSpPr>
            <p:spPr bwMode="auto">
              <a:xfrm flipV="1">
                <a:off x="1968" y="1872"/>
                <a:ext cx="48" cy="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" name="Text Box 28"/>
            <p:cNvSpPr txBox="1">
              <a:spLocks noChangeArrowheads="1"/>
            </p:cNvSpPr>
            <p:nvPr/>
          </p:nvSpPr>
          <p:spPr bwMode="auto">
            <a:xfrm>
              <a:off x="1920" y="134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i="1">
                  <a:solidFill>
                    <a:srgbClr val="000000"/>
                  </a:solidFill>
                  <a:effectLst/>
                </a:rPr>
                <a:t>R</a:t>
              </a:r>
              <a:endParaRPr lang="en-US" sz="2400" i="1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10" name="Line 29"/>
            <p:cNvSpPr>
              <a:spLocks noChangeShapeType="1"/>
            </p:cNvSpPr>
            <p:nvPr/>
          </p:nvSpPr>
          <p:spPr bwMode="auto">
            <a:xfrm flipV="1">
              <a:off x="1248" y="2016"/>
              <a:ext cx="0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" name="Text Box 30"/>
            <p:cNvSpPr txBox="1">
              <a:spLocks noChangeArrowheads="1"/>
            </p:cNvSpPr>
            <p:nvPr/>
          </p:nvSpPr>
          <p:spPr bwMode="auto">
            <a:xfrm>
              <a:off x="672" y="2016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  <a:effectLst/>
                </a:rPr>
                <a:t>V</a:t>
              </a:r>
            </a:p>
          </p:txBody>
        </p:sp>
        <p:sp>
          <p:nvSpPr>
            <p:cNvPr id="12" name="Text Box 31"/>
            <p:cNvSpPr txBox="1">
              <a:spLocks noChangeArrowheads="1"/>
            </p:cNvSpPr>
            <p:nvPr/>
          </p:nvSpPr>
          <p:spPr bwMode="auto">
            <a:xfrm>
              <a:off x="2708" y="2064"/>
              <a:ext cx="36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3000">
                  <a:solidFill>
                    <a:srgbClr val="000000"/>
                  </a:solidFill>
                  <a:effectLst/>
                </a:rPr>
                <a:t>C</a:t>
              </a:r>
            </a:p>
          </p:txBody>
        </p:sp>
        <p:grpSp>
          <p:nvGrpSpPr>
            <p:cNvPr id="13" name="Group 32"/>
            <p:cNvGrpSpPr>
              <a:grpSpLocks/>
            </p:cNvGrpSpPr>
            <p:nvPr/>
          </p:nvGrpSpPr>
          <p:grpSpPr bwMode="auto">
            <a:xfrm>
              <a:off x="2324" y="1920"/>
              <a:ext cx="470" cy="602"/>
              <a:chOff x="2352" y="2256"/>
              <a:chExt cx="470" cy="602"/>
            </a:xfrm>
          </p:grpSpPr>
          <p:sp>
            <p:nvSpPr>
              <p:cNvPr id="27" name="Line 33"/>
              <p:cNvSpPr>
                <a:spLocks noChangeShapeType="1"/>
              </p:cNvSpPr>
              <p:nvPr/>
            </p:nvSpPr>
            <p:spPr bwMode="auto">
              <a:xfrm rot="5400000" flipH="1">
                <a:off x="2566" y="2282"/>
                <a:ext cx="0" cy="36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" name="Line 34"/>
              <p:cNvSpPr>
                <a:spLocks noChangeShapeType="1"/>
              </p:cNvSpPr>
              <p:nvPr/>
            </p:nvSpPr>
            <p:spPr bwMode="auto">
              <a:xfrm rot="5400000" flipH="1">
                <a:off x="2564" y="2461"/>
                <a:ext cx="0" cy="36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" name="Rectangle 35"/>
              <p:cNvSpPr>
                <a:spLocks noChangeArrowheads="1"/>
              </p:cNvSpPr>
              <p:nvPr/>
            </p:nvSpPr>
            <p:spPr bwMode="auto">
              <a:xfrm rot="5400000">
                <a:off x="2520" y="2453"/>
                <a:ext cx="121" cy="210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" name="Text Box 36"/>
              <p:cNvSpPr txBox="1">
                <a:spLocks noChangeArrowheads="1"/>
              </p:cNvSpPr>
              <p:nvPr/>
            </p:nvSpPr>
            <p:spPr bwMode="auto">
              <a:xfrm rot="5400000">
                <a:off x="2558" y="223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2400">
                    <a:solidFill>
                      <a:srgbClr val="000000"/>
                    </a:solidFill>
                    <a:effectLst/>
                  </a:rPr>
                  <a:t>+</a:t>
                </a:r>
              </a:p>
            </p:txBody>
          </p:sp>
          <p:sp>
            <p:nvSpPr>
              <p:cNvPr id="31" name="Text Box 37"/>
              <p:cNvSpPr txBox="1">
                <a:spLocks noChangeArrowheads="1"/>
              </p:cNvSpPr>
              <p:nvPr/>
            </p:nvSpPr>
            <p:spPr bwMode="auto">
              <a:xfrm rot="5400000">
                <a:off x="2376" y="223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2400">
                    <a:solidFill>
                      <a:srgbClr val="000000"/>
                    </a:solidFill>
                    <a:effectLst/>
                  </a:rPr>
                  <a:t>+</a:t>
                </a:r>
              </a:p>
            </p:txBody>
          </p:sp>
          <p:sp>
            <p:nvSpPr>
              <p:cNvPr id="32" name="Text Box 38"/>
              <p:cNvSpPr txBox="1">
                <a:spLocks noChangeArrowheads="1"/>
              </p:cNvSpPr>
              <p:nvPr/>
            </p:nvSpPr>
            <p:spPr bwMode="auto">
              <a:xfrm>
                <a:off x="2574" y="2570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2400">
                    <a:solidFill>
                      <a:srgbClr val="000000"/>
                    </a:solidFill>
                    <a:effectLst/>
                  </a:rPr>
                  <a:t>-</a:t>
                </a:r>
              </a:p>
            </p:txBody>
          </p:sp>
          <p:sp>
            <p:nvSpPr>
              <p:cNvPr id="33" name="Text Box 39"/>
              <p:cNvSpPr txBox="1">
                <a:spLocks noChangeArrowheads="1"/>
              </p:cNvSpPr>
              <p:nvPr/>
            </p:nvSpPr>
            <p:spPr bwMode="auto">
              <a:xfrm>
                <a:off x="2392" y="2570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2400">
                    <a:solidFill>
                      <a:srgbClr val="000000"/>
                    </a:solidFill>
                    <a:effectLst/>
                  </a:rPr>
                  <a:t>-</a:t>
                </a:r>
              </a:p>
            </p:txBody>
          </p:sp>
        </p:grpSp>
        <p:grpSp>
          <p:nvGrpSpPr>
            <p:cNvPr id="14" name="Group 40"/>
            <p:cNvGrpSpPr>
              <a:grpSpLocks/>
            </p:cNvGrpSpPr>
            <p:nvPr/>
          </p:nvGrpSpPr>
          <p:grpSpPr bwMode="auto">
            <a:xfrm rot="5400000" flipV="1">
              <a:off x="984" y="2040"/>
              <a:ext cx="144" cy="288"/>
              <a:chOff x="1296" y="2544"/>
              <a:chExt cx="144" cy="288"/>
            </a:xfrm>
          </p:grpSpPr>
          <p:sp>
            <p:nvSpPr>
              <p:cNvPr id="24" name="Rectangle 4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44" cy="288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" name="Line 42"/>
              <p:cNvSpPr>
                <a:spLocks noChangeShapeType="1"/>
              </p:cNvSpPr>
              <p:nvPr/>
            </p:nvSpPr>
            <p:spPr bwMode="auto">
              <a:xfrm>
                <a:off x="1296" y="2592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" name="Rectangle 4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48" cy="96"/>
              </a:xfrm>
              <a:prstGeom prst="rect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5" name="Line 44"/>
            <p:cNvSpPr>
              <a:spLocks noChangeShapeType="1"/>
            </p:cNvSpPr>
            <p:nvPr/>
          </p:nvSpPr>
          <p:spPr bwMode="auto">
            <a:xfrm>
              <a:off x="1488" y="1968"/>
              <a:ext cx="0" cy="7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Rectangle 45"/>
            <p:cNvSpPr>
              <a:spLocks noChangeArrowheads="1"/>
            </p:cNvSpPr>
            <p:nvPr/>
          </p:nvSpPr>
          <p:spPr bwMode="auto">
            <a:xfrm>
              <a:off x="1344" y="1680"/>
              <a:ext cx="240" cy="144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Oval 46"/>
            <p:cNvSpPr>
              <a:spLocks noChangeArrowheads="1"/>
            </p:cNvSpPr>
            <p:nvPr/>
          </p:nvSpPr>
          <p:spPr bwMode="auto">
            <a:xfrm>
              <a:off x="1440" y="1968"/>
              <a:ext cx="96" cy="96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Oval 47"/>
            <p:cNvSpPr>
              <a:spLocks noChangeArrowheads="1"/>
            </p:cNvSpPr>
            <p:nvPr/>
          </p:nvSpPr>
          <p:spPr bwMode="auto">
            <a:xfrm>
              <a:off x="1584" y="1680"/>
              <a:ext cx="96" cy="96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Oval 48"/>
            <p:cNvSpPr>
              <a:spLocks noChangeArrowheads="1"/>
            </p:cNvSpPr>
            <p:nvPr/>
          </p:nvSpPr>
          <p:spPr bwMode="auto">
            <a:xfrm>
              <a:off x="1344" y="1680"/>
              <a:ext cx="96" cy="96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Line 49"/>
            <p:cNvSpPr>
              <a:spLocks noChangeShapeType="1"/>
            </p:cNvSpPr>
            <p:nvPr/>
          </p:nvSpPr>
          <p:spPr bwMode="auto">
            <a:xfrm flipH="1">
              <a:off x="1296" y="1728"/>
              <a:ext cx="336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Oval 50"/>
            <p:cNvSpPr>
              <a:spLocks noChangeArrowheads="1"/>
            </p:cNvSpPr>
            <p:nvPr/>
          </p:nvSpPr>
          <p:spPr bwMode="auto">
            <a:xfrm>
              <a:off x="1200" y="2256"/>
              <a:ext cx="96" cy="96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Text Box 51"/>
            <p:cNvSpPr txBox="1">
              <a:spLocks noChangeArrowheads="1"/>
            </p:cNvSpPr>
            <p:nvPr/>
          </p:nvSpPr>
          <p:spPr bwMode="auto">
            <a:xfrm>
              <a:off x="1248" y="1344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  <a:effectLst/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3" name="Text Box 52"/>
            <p:cNvSpPr txBox="1">
              <a:spLocks noChangeArrowheads="1"/>
            </p:cNvSpPr>
            <p:nvPr/>
          </p:nvSpPr>
          <p:spPr bwMode="auto">
            <a:xfrm>
              <a:off x="1488" y="1833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  <a:effectLst/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55" name="Group 56"/>
          <p:cNvGrpSpPr>
            <a:grpSpLocks/>
          </p:cNvGrpSpPr>
          <p:nvPr/>
        </p:nvGrpSpPr>
        <p:grpSpPr bwMode="auto">
          <a:xfrm>
            <a:off x="4495800" y="3581400"/>
            <a:ext cx="4343400" cy="2514600"/>
            <a:chOff x="2832" y="1440"/>
            <a:chExt cx="2422" cy="1344"/>
          </a:xfrm>
        </p:grpSpPr>
        <p:sp>
          <p:nvSpPr>
            <p:cNvPr id="56" name="Rectangle 57"/>
            <p:cNvSpPr>
              <a:spLocks noChangeArrowheads="1"/>
            </p:cNvSpPr>
            <p:nvPr/>
          </p:nvSpPr>
          <p:spPr bwMode="auto">
            <a:xfrm>
              <a:off x="3216" y="1824"/>
              <a:ext cx="1488" cy="96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3936" y="1632"/>
              <a:ext cx="480" cy="336"/>
              <a:chOff x="1536" y="1728"/>
              <a:chExt cx="480" cy="336"/>
            </a:xfrm>
          </p:grpSpPr>
          <p:sp>
            <p:nvSpPr>
              <p:cNvPr id="91" name="Rectangle 59"/>
              <p:cNvSpPr>
                <a:spLocks noChangeArrowheads="1"/>
              </p:cNvSpPr>
              <p:nvPr/>
            </p:nvSpPr>
            <p:spPr bwMode="auto">
              <a:xfrm>
                <a:off x="1536" y="1728"/>
                <a:ext cx="480" cy="336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2" name="Group 60"/>
              <p:cNvGrpSpPr>
                <a:grpSpLocks/>
              </p:cNvGrpSpPr>
              <p:nvPr/>
            </p:nvGrpSpPr>
            <p:grpSpPr bwMode="auto">
              <a:xfrm>
                <a:off x="1578" y="1824"/>
                <a:ext cx="54" cy="192"/>
                <a:chOff x="2154" y="3360"/>
                <a:chExt cx="54" cy="192"/>
              </a:xfrm>
            </p:grpSpPr>
            <p:sp>
              <p:nvSpPr>
                <p:cNvPr id="110" name="Line 61"/>
                <p:cNvSpPr>
                  <a:spLocks noChangeShapeType="1"/>
                </p:cNvSpPr>
                <p:nvPr/>
              </p:nvSpPr>
              <p:spPr bwMode="auto">
                <a:xfrm>
                  <a:off x="2208" y="33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2154" y="3360"/>
                  <a:ext cx="54" cy="18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3" name="Group 63"/>
              <p:cNvGrpSpPr>
                <a:grpSpLocks/>
              </p:cNvGrpSpPr>
              <p:nvPr/>
            </p:nvGrpSpPr>
            <p:grpSpPr bwMode="auto">
              <a:xfrm>
                <a:off x="1632" y="1824"/>
                <a:ext cx="54" cy="192"/>
                <a:chOff x="2154" y="3360"/>
                <a:chExt cx="54" cy="192"/>
              </a:xfrm>
            </p:grpSpPr>
            <p:sp>
              <p:nvSpPr>
                <p:cNvPr id="108" name="Line 64"/>
                <p:cNvSpPr>
                  <a:spLocks noChangeShapeType="1"/>
                </p:cNvSpPr>
                <p:nvPr/>
              </p:nvSpPr>
              <p:spPr bwMode="auto">
                <a:xfrm>
                  <a:off x="2208" y="33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9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2154" y="3360"/>
                  <a:ext cx="54" cy="18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4" name="Group 66"/>
              <p:cNvGrpSpPr>
                <a:grpSpLocks/>
              </p:cNvGrpSpPr>
              <p:nvPr/>
            </p:nvGrpSpPr>
            <p:grpSpPr bwMode="auto">
              <a:xfrm>
                <a:off x="1709" y="1824"/>
                <a:ext cx="54" cy="192"/>
                <a:chOff x="2154" y="3360"/>
                <a:chExt cx="54" cy="192"/>
              </a:xfrm>
            </p:grpSpPr>
            <p:sp>
              <p:nvSpPr>
                <p:cNvPr id="106" name="Line 67"/>
                <p:cNvSpPr>
                  <a:spLocks noChangeShapeType="1"/>
                </p:cNvSpPr>
                <p:nvPr/>
              </p:nvSpPr>
              <p:spPr bwMode="auto">
                <a:xfrm>
                  <a:off x="2208" y="33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7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2154" y="3360"/>
                  <a:ext cx="54" cy="18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5" name="Group 69"/>
              <p:cNvGrpSpPr>
                <a:grpSpLocks/>
              </p:cNvGrpSpPr>
              <p:nvPr/>
            </p:nvGrpSpPr>
            <p:grpSpPr bwMode="auto">
              <a:xfrm>
                <a:off x="1776" y="1824"/>
                <a:ext cx="54" cy="192"/>
                <a:chOff x="2154" y="3360"/>
                <a:chExt cx="54" cy="192"/>
              </a:xfrm>
            </p:grpSpPr>
            <p:sp>
              <p:nvSpPr>
                <p:cNvPr id="104" name="Line 70"/>
                <p:cNvSpPr>
                  <a:spLocks noChangeShapeType="1"/>
                </p:cNvSpPr>
                <p:nvPr/>
              </p:nvSpPr>
              <p:spPr bwMode="auto">
                <a:xfrm>
                  <a:off x="2208" y="33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2154" y="3360"/>
                  <a:ext cx="54" cy="18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6" name="Group 72"/>
              <p:cNvGrpSpPr>
                <a:grpSpLocks/>
              </p:cNvGrpSpPr>
              <p:nvPr/>
            </p:nvGrpSpPr>
            <p:grpSpPr bwMode="auto">
              <a:xfrm>
                <a:off x="1837" y="1824"/>
                <a:ext cx="54" cy="192"/>
                <a:chOff x="2154" y="3360"/>
                <a:chExt cx="54" cy="192"/>
              </a:xfrm>
            </p:grpSpPr>
            <p:sp>
              <p:nvSpPr>
                <p:cNvPr id="102" name="Line 73"/>
                <p:cNvSpPr>
                  <a:spLocks noChangeShapeType="1"/>
                </p:cNvSpPr>
                <p:nvPr/>
              </p:nvSpPr>
              <p:spPr bwMode="auto">
                <a:xfrm>
                  <a:off x="2208" y="33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2154" y="3360"/>
                  <a:ext cx="54" cy="18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7" name="Group 75"/>
              <p:cNvGrpSpPr>
                <a:grpSpLocks/>
              </p:cNvGrpSpPr>
              <p:nvPr/>
            </p:nvGrpSpPr>
            <p:grpSpPr bwMode="auto">
              <a:xfrm>
                <a:off x="1901" y="1812"/>
                <a:ext cx="54" cy="192"/>
                <a:chOff x="2154" y="3360"/>
                <a:chExt cx="54" cy="192"/>
              </a:xfrm>
            </p:grpSpPr>
            <p:sp>
              <p:nvSpPr>
                <p:cNvPr id="100" name="Line 76"/>
                <p:cNvSpPr>
                  <a:spLocks noChangeShapeType="1"/>
                </p:cNvSpPr>
                <p:nvPr/>
              </p:nvSpPr>
              <p:spPr bwMode="auto">
                <a:xfrm>
                  <a:off x="2208" y="33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2154" y="3360"/>
                  <a:ext cx="54" cy="18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8" name="Line 78"/>
              <p:cNvSpPr>
                <a:spLocks noChangeShapeType="1"/>
              </p:cNvSpPr>
              <p:nvPr/>
            </p:nvSpPr>
            <p:spPr bwMode="auto">
              <a:xfrm>
                <a:off x="1549" y="1908"/>
                <a:ext cx="35" cy="10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79"/>
              <p:cNvSpPr>
                <a:spLocks noChangeShapeType="1"/>
              </p:cNvSpPr>
              <p:nvPr/>
            </p:nvSpPr>
            <p:spPr bwMode="auto">
              <a:xfrm flipV="1">
                <a:off x="1968" y="1872"/>
                <a:ext cx="48" cy="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8" name="Text Box 80"/>
            <p:cNvSpPr txBox="1">
              <a:spLocks noChangeArrowheads="1"/>
            </p:cNvSpPr>
            <p:nvPr/>
          </p:nvSpPr>
          <p:spPr bwMode="auto">
            <a:xfrm>
              <a:off x="4080" y="144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i="1">
                  <a:solidFill>
                    <a:srgbClr val="000000"/>
                  </a:solidFill>
                  <a:effectLst/>
                </a:rPr>
                <a:t>R</a:t>
              </a:r>
              <a:endParaRPr lang="en-US" sz="2400" i="1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59" name="Text Box 81"/>
            <p:cNvSpPr txBox="1">
              <a:spLocks noChangeArrowheads="1"/>
            </p:cNvSpPr>
            <p:nvPr/>
          </p:nvSpPr>
          <p:spPr bwMode="auto">
            <a:xfrm>
              <a:off x="2832" y="2112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  <a:effectLst/>
                </a:rPr>
                <a:t>V</a:t>
              </a:r>
            </a:p>
          </p:txBody>
        </p:sp>
        <p:sp>
          <p:nvSpPr>
            <p:cNvPr id="60" name="Text Box 82"/>
            <p:cNvSpPr txBox="1">
              <a:spLocks noChangeArrowheads="1"/>
            </p:cNvSpPr>
            <p:nvPr/>
          </p:nvSpPr>
          <p:spPr bwMode="auto">
            <a:xfrm>
              <a:off x="4868" y="2160"/>
              <a:ext cx="36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3000">
                  <a:solidFill>
                    <a:srgbClr val="000000"/>
                  </a:solidFill>
                  <a:effectLst/>
                </a:rPr>
                <a:t>C</a:t>
              </a:r>
            </a:p>
          </p:txBody>
        </p:sp>
        <p:grpSp>
          <p:nvGrpSpPr>
            <p:cNvPr id="61" name="Group 83"/>
            <p:cNvGrpSpPr>
              <a:grpSpLocks/>
            </p:cNvGrpSpPr>
            <p:nvPr/>
          </p:nvGrpSpPr>
          <p:grpSpPr bwMode="auto">
            <a:xfrm>
              <a:off x="4484" y="2016"/>
              <a:ext cx="470" cy="602"/>
              <a:chOff x="2352" y="2256"/>
              <a:chExt cx="470" cy="602"/>
            </a:xfrm>
          </p:grpSpPr>
          <p:sp>
            <p:nvSpPr>
              <p:cNvPr id="84" name="Line 84"/>
              <p:cNvSpPr>
                <a:spLocks noChangeShapeType="1"/>
              </p:cNvSpPr>
              <p:nvPr/>
            </p:nvSpPr>
            <p:spPr bwMode="auto">
              <a:xfrm rot="5400000" flipH="1">
                <a:off x="2566" y="2282"/>
                <a:ext cx="0" cy="36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" name="Line 85"/>
              <p:cNvSpPr>
                <a:spLocks noChangeShapeType="1"/>
              </p:cNvSpPr>
              <p:nvPr/>
            </p:nvSpPr>
            <p:spPr bwMode="auto">
              <a:xfrm rot="5400000" flipH="1">
                <a:off x="2564" y="2461"/>
                <a:ext cx="0" cy="36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" name="Rectangle 86"/>
              <p:cNvSpPr>
                <a:spLocks noChangeArrowheads="1"/>
              </p:cNvSpPr>
              <p:nvPr/>
            </p:nvSpPr>
            <p:spPr bwMode="auto">
              <a:xfrm rot="5400000">
                <a:off x="2520" y="2453"/>
                <a:ext cx="121" cy="210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Text Box 87"/>
              <p:cNvSpPr txBox="1">
                <a:spLocks noChangeArrowheads="1"/>
              </p:cNvSpPr>
              <p:nvPr/>
            </p:nvSpPr>
            <p:spPr bwMode="auto">
              <a:xfrm rot="5400000">
                <a:off x="2558" y="223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2400">
                    <a:solidFill>
                      <a:srgbClr val="000000"/>
                    </a:solidFill>
                    <a:effectLst/>
                  </a:rPr>
                  <a:t>+</a:t>
                </a:r>
              </a:p>
            </p:txBody>
          </p:sp>
          <p:sp>
            <p:nvSpPr>
              <p:cNvPr id="88" name="Text Box 88"/>
              <p:cNvSpPr txBox="1">
                <a:spLocks noChangeArrowheads="1"/>
              </p:cNvSpPr>
              <p:nvPr/>
            </p:nvSpPr>
            <p:spPr bwMode="auto">
              <a:xfrm rot="5400000">
                <a:off x="2376" y="223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2400">
                    <a:solidFill>
                      <a:srgbClr val="000000"/>
                    </a:solidFill>
                    <a:effectLst/>
                  </a:rPr>
                  <a:t>+</a:t>
                </a:r>
              </a:p>
            </p:txBody>
          </p:sp>
          <p:sp>
            <p:nvSpPr>
              <p:cNvPr id="89" name="Text Box 89"/>
              <p:cNvSpPr txBox="1">
                <a:spLocks noChangeArrowheads="1"/>
              </p:cNvSpPr>
              <p:nvPr/>
            </p:nvSpPr>
            <p:spPr bwMode="auto">
              <a:xfrm>
                <a:off x="2574" y="2570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2400">
                    <a:solidFill>
                      <a:srgbClr val="000000"/>
                    </a:solidFill>
                    <a:effectLst/>
                  </a:rPr>
                  <a:t>-</a:t>
                </a:r>
              </a:p>
            </p:txBody>
          </p:sp>
          <p:sp>
            <p:nvSpPr>
              <p:cNvPr id="90" name="Text Box 90"/>
              <p:cNvSpPr txBox="1">
                <a:spLocks noChangeArrowheads="1"/>
              </p:cNvSpPr>
              <p:nvPr/>
            </p:nvSpPr>
            <p:spPr bwMode="auto">
              <a:xfrm>
                <a:off x="2392" y="2570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2400">
                    <a:solidFill>
                      <a:srgbClr val="000000"/>
                    </a:solidFill>
                    <a:effectLst/>
                  </a:rPr>
                  <a:t>-</a:t>
                </a:r>
              </a:p>
            </p:txBody>
          </p:sp>
        </p:grpSp>
        <p:grpSp>
          <p:nvGrpSpPr>
            <p:cNvPr id="62" name="Group 91"/>
            <p:cNvGrpSpPr>
              <a:grpSpLocks/>
            </p:cNvGrpSpPr>
            <p:nvPr/>
          </p:nvGrpSpPr>
          <p:grpSpPr bwMode="auto">
            <a:xfrm rot="5400000" flipV="1">
              <a:off x="3144" y="2136"/>
              <a:ext cx="144" cy="288"/>
              <a:chOff x="1296" y="2544"/>
              <a:chExt cx="144" cy="288"/>
            </a:xfrm>
          </p:grpSpPr>
          <p:sp>
            <p:nvSpPr>
              <p:cNvPr id="81" name="Rectangle 9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44" cy="288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" name="Line 93"/>
              <p:cNvSpPr>
                <a:spLocks noChangeShapeType="1"/>
              </p:cNvSpPr>
              <p:nvPr/>
            </p:nvSpPr>
            <p:spPr bwMode="auto">
              <a:xfrm>
                <a:off x="1296" y="2592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48" cy="96"/>
              </a:xfrm>
              <a:prstGeom prst="rect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3" name="Line 95"/>
            <p:cNvSpPr>
              <a:spLocks noChangeShapeType="1"/>
            </p:cNvSpPr>
            <p:nvPr/>
          </p:nvSpPr>
          <p:spPr bwMode="auto">
            <a:xfrm>
              <a:off x="3648" y="2064"/>
              <a:ext cx="0" cy="7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Rectangle 96"/>
            <p:cNvSpPr>
              <a:spLocks noChangeArrowheads="1"/>
            </p:cNvSpPr>
            <p:nvPr/>
          </p:nvSpPr>
          <p:spPr bwMode="auto">
            <a:xfrm>
              <a:off x="3504" y="1776"/>
              <a:ext cx="240" cy="144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Oval 97"/>
            <p:cNvSpPr>
              <a:spLocks noChangeArrowheads="1"/>
            </p:cNvSpPr>
            <p:nvPr/>
          </p:nvSpPr>
          <p:spPr bwMode="auto">
            <a:xfrm>
              <a:off x="3600" y="2064"/>
              <a:ext cx="96" cy="96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Oval 98"/>
            <p:cNvSpPr>
              <a:spLocks noChangeArrowheads="1"/>
            </p:cNvSpPr>
            <p:nvPr/>
          </p:nvSpPr>
          <p:spPr bwMode="auto">
            <a:xfrm>
              <a:off x="3744" y="1776"/>
              <a:ext cx="96" cy="96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Oval 99"/>
            <p:cNvSpPr>
              <a:spLocks noChangeArrowheads="1"/>
            </p:cNvSpPr>
            <p:nvPr/>
          </p:nvSpPr>
          <p:spPr bwMode="auto">
            <a:xfrm>
              <a:off x="3504" y="1776"/>
              <a:ext cx="96" cy="96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Line 100"/>
            <p:cNvSpPr>
              <a:spLocks noChangeShapeType="1"/>
            </p:cNvSpPr>
            <p:nvPr/>
          </p:nvSpPr>
          <p:spPr bwMode="auto">
            <a:xfrm flipH="1">
              <a:off x="3456" y="1824"/>
              <a:ext cx="336" cy="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9" name="Group 101"/>
            <p:cNvGrpSpPr>
              <a:grpSpLocks/>
            </p:cNvGrpSpPr>
            <p:nvPr/>
          </p:nvGrpSpPr>
          <p:grpSpPr bwMode="auto">
            <a:xfrm>
              <a:off x="3360" y="2112"/>
              <a:ext cx="96" cy="336"/>
              <a:chOff x="3360" y="2112"/>
              <a:chExt cx="96" cy="336"/>
            </a:xfrm>
          </p:grpSpPr>
          <p:sp>
            <p:nvSpPr>
              <p:cNvPr id="79" name="Line 102"/>
              <p:cNvSpPr>
                <a:spLocks noChangeShapeType="1"/>
              </p:cNvSpPr>
              <p:nvPr/>
            </p:nvSpPr>
            <p:spPr bwMode="auto">
              <a:xfrm flipV="1">
                <a:off x="3408" y="211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Oval 103"/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96" cy="96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0" name="Text Box 104"/>
            <p:cNvSpPr txBox="1">
              <a:spLocks noChangeArrowheads="1"/>
            </p:cNvSpPr>
            <p:nvPr/>
          </p:nvSpPr>
          <p:spPr bwMode="auto">
            <a:xfrm>
              <a:off x="3408" y="1440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  <a:effectLst/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1" name="Text Box 105"/>
            <p:cNvSpPr txBox="1">
              <a:spLocks noChangeArrowheads="1"/>
            </p:cNvSpPr>
            <p:nvPr/>
          </p:nvSpPr>
          <p:spPr bwMode="auto">
            <a:xfrm>
              <a:off x="3648" y="1929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  <a:effectLst/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2" name="Line 106"/>
            <p:cNvSpPr>
              <a:spLocks noChangeShapeType="1"/>
            </p:cNvSpPr>
            <p:nvPr/>
          </p:nvSpPr>
          <p:spPr bwMode="auto">
            <a:xfrm>
              <a:off x="4032" y="2016"/>
              <a:ext cx="33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3" name="Line 107"/>
            <p:cNvSpPr>
              <a:spLocks noChangeShapeType="1"/>
            </p:cNvSpPr>
            <p:nvPr/>
          </p:nvSpPr>
          <p:spPr bwMode="auto">
            <a:xfrm>
              <a:off x="4416" y="2112"/>
              <a:ext cx="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Arc 108"/>
            <p:cNvSpPr>
              <a:spLocks/>
            </p:cNvSpPr>
            <p:nvPr/>
          </p:nvSpPr>
          <p:spPr bwMode="auto">
            <a:xfrm>
              <a:off x="4368" y="2016"/>
              <a:ext cx="4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Text Box 109"/>
            <p:cNvSpPr txBox="1">
              <a:spLocks noChangeArrowheads="1"/>
            </p:cNvSpPr>
            <p:nvPr/>
          </p:nvSpPr>
          <p:spPr bwMode="auto">
            <a:xfrm>
              <a:off x="4032" y="2112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i="1">
                  <a:solidFill>
                    <a:srgbClr val="FF3300"/>
                  </a:solidFill>
                  <a:effectLst/>
                </a:rPr>
                <a:t>i</a:t>
              </a:r>
            </a:p>
          </p:txBody>
        </p:sp>
        <p:sp>
          <p:nvSpPr>
            <p:cNvPr id="76" name="Line 110"/>
            <p:cNvSpPr>
              <a:spLocks noChangeShapeType="1"/>
            </p:cNvSpPr>
            <p:nvPr/>
          </p:nvSpPr>
          <p:spPr bwMode="auto">
            <a:xfrm flipV="1">
              <a:off x="4944" y="1776"/>
              <a:ext cx="0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7" name="Oval 111"/>
            <p:cNvSpPr>
              <a:spLocks noChangeArrowheads="1"/>
            </p:cNvSpPr>
            <p:nvPr/>
          </p:nvSpPr>
          <p:spPr bwMode="auto">
            <a:xfrm>
              <a:off x="4896" y="2016"/>
              <a:ext cx="96" cy="96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78" name="Object 112"/>
            <p:cNvGraphicFramePr>
              <a:graphicFrameLocks noChangeAspect="1"/>
            </p:cNvGraphicFramePr>
            <p:nvPr/>
          </p:nvGraphicFramePr>
          <p:xfrm>
            <a:off x="4992" y="1536"/>
            <a:ext cx="262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Equation" r:id="rId5" imgW="177480" imgH="393480" progId="Equation.DSMT4">
                    <p:embed/>
                  </p:oleObj>
                </mc:Choice>
                <mc:Fallback>
                  <p:oleObj name="Equation" r:id="rId5" imgW="1774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536"/>
                          <a:ext cx="262" cy="5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" name="Rectangle 2"/>
          <p:cNvSpPr txBox="1">
            <a:spLocks noChangeArrowheads="1"/>
          </p:cNvSpPr>
          <p:nvPr/>
        </p:nvSpPr>
        <p:spPr>
          <a:xfrm>
            <a:off x="313976" y="1066800"/>
            <a:ext cx="8610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 smtClean="0">
                <a:solidFill>
                  <a:srgbClr val="0070C0"/>
                </a:solidFill>
              </a:rPr>
              <a:t>Charge and Current During the Charging of a Capacitor.</a:t>
            </a:r>
            <a:endParaRPr lang="en-US" sz="32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71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Jungle Menu Comma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Jungle Menu Comma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11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5"/>
          <p:cNvSpPr txBox="1">
            <a:spLocks noChangeArrowheads="1"/>
          </p:cNvSpPr>
          <p:nvPr/>
        </p:nvSpPr>
        <p:spPr bwMode="auto">
          <a:xfrm>
            <a:off x="647700" y="533400"/>
            <a:ext cx="8039100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effectLst/>
              </a:rPr>
              <a:t>Instantaneous charge q on a </a:t>
            </a:r>
            <a:r>
              <a:rPr lang="en-US" sz="3200" dirty="0" smtClean="0">
                <a:solidFill>
                  <a:srgbClr val="000000"/>
                </a:solidFill>
                <a:effectLst/>
              </a:rPr>
              <a:t>charging capacitor:</a:t>
            </a:r>
          </a:p>
          <a:p>
            <a:pPr algn="just"/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897673"/>
              </p:ext>
            </p:extLst>
          </p:nvPr>
        </p:nvGraphicFramePr>
        <p:xfrm>
          <a:off x="2286000" y="1752600"/>
          <a:ext cx="365283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3" imgW="1168400" imgH="279400" progId="Equation.DSMT4">
                  <p:embed/>
                </p:oleObj>
              </mc:Choice>
              <mc:Fallback>
                <p:oleObj name="Equation" r:id="rId3" imgW="1168400" imgH="27940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3652837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6"/>
          <p:cNvSpPr txBox="1">
            <a:spLocks noChangeArrowheads="1"/>
          </p:cNvSpPr>
          <p:nvPr/>
        </p:nvSpPr>
        <p:spPr bwMode="auto">
          <a:xfrm>
            <a:off x="533400" y="2971800"/>
            <a:ext cx="6400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dirty="0"/>
              <a:t>At time </a:t>
            </a:r>
            <a:r>
              <a:rPr lang="en-US" sz="3200" i="1" dirty="0"/>
              <a:t>t </a:t>
            </a:r>
            <a:r>
              <a:rPr lang="en-US" sz="3200" dirty="0"/>
              <a:t>= 0:  </a:t>
            </a:r>
            <a:r>
              <a:rPr lang="en-US" sz="3200" i="1" dirty="0"/>
              <a:t>q = CV(1 - 1);  q = 0</a:t>
            </a:r>
            <a:endParaRPr lang="en-US" sz="3200" dirty="0"/>
          </a:p>
        </p:txBody>
      </p:sp>
      <p:sp>
        <p:nvSpPr>
          <p:cNvPr id="7" name="Text Box 67"/>
          <p:cNvSpPr txBox="1">
            <a:spLocks noChangeArrowheads="1"/>
          </p:cNvSpPr>
          <p:nvPr/>
        </p:nvSpPr>
        <p:spPr bwMode="auto">
          <a:xfrm>
            <a:off x="533400" y="3758625"/>
            <a:ext cx="6705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dirty="0"/>
              <a:t>At time </a:t>
            </a:r>
            <a:r>
              <a:rPr lang="en-US" sz="3200" i="1" dirty="0"/>
              <a:t>t </a:t>
            </a:r>
            <a:r>
              <a:rPr lang="en-US" sz="3200" dirty="0"/>
              <a:t>= </a:t>
            </a:r>
            <a:r>
              <a:rPr lang="en-US" sz="3200" dirty="0">
                <a:sym typeface="Symbol" pitchFamily="18" charset="2"/>
              </a:rPr>
              <a:t></a:t>
            </a:r>
            <a:r>
              <a:rPr lang="en-US" sz="3200" dirty="0"/>
              <a:t>:  </a:t>
            </a:r>
            <a:r>
              <a:rPr lang="en-US" sz="3200" i="1" dirty="0"/>
              <a:t>q = CV(1 - 0);  </a:t>
            </a:r>
            <a:r>
              <a:rPr lang="en-US" sz="3200" i="1" dirty="0" err="1"/>
              <a:t>q</a:t>
            </a:r>
            <a:r>
              <a:rPr lang="en-US" sz="3200" i="1" baseline="-25000" dirty="0" err="1"/>
              <a:t>max</a:t>
            </a:r>
            <a:r>
              <a:rPr lang="en-US" sz="3200" i="1" dirty="0"/>
              <a:t> = CV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4648200"/>
            <a:ext cx="79549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rgbClr val="000000"/>
                </a:solidFill>
              </a:rPr>
              <a:t>The charge </a:t>
            </a:r>
            <a:r>
              <a:rPr lang="en-US" sz="3200" i="1" dirty="0">
                <a:solidFill>
                  <a:srgbClr val="0070C0"/>
                </a:solidFill>
              </a:rPr>
              <a:t>q</a:t>
            </a:r>
            <a:r>
              <a:rPr lang="en-US" sz="3200" dirty="0">
                <a:solidFill>
                  <a:srgbClr val="000000"/>
                </a:solidFill>
              </a:rPr>
              <a:t> rises from </a:t>
            </a:r>
            <a:r>
              <a:rPr lang="en-US" sz="3200" dirty="0">
                <a:solidFill>
                  <a:srgbClr val="0070C0"/>
                </a:solidFill>
              </a:rPr>
              <a:t>zero</a:t>
            </a:r>
            <a:r>
              <a:rPr lang="en-US" sz="3200" dirty="0">
                <a:solidFill>
                  <a:srgbClr val="000000"/>
                </a:solidFill>
              </a:rPr>
              <a:t> initially to </a:t>
            </a:r>
            <a:r>
              <a:rPr lang="en-US" sz="3200" dirty="0" smtClean="0">
                <a:solidFill>
                  <a:srgbClr val="000000"/>
                </a:solidFill>
              </a:rPr>
              <a:t>its maximum </a:t>
            </a:r>
            <a:r>
              <a:rPr lang="en-US" sz="3200" dirty="0">
                <a:solidFill>
                  <a:srgbClr val="000000"/>
                </a:solidFill>
              </a:rPr>
              <a:t>value  </a:t>
            </a:r>
            <a:r>
              <a:rPr lang="en-US" sz="3200" i="1" dirty="0" err="1">
                <a:solidFill>
                  <a:srgbClr val="0070C0"/>
                </a:solidFill>
              </a:rPr>
              <a:t>q</a:t>
            </a:r>
            <a:r>
              <a:rPr lang="en-US" sz="3200" i="1" baseline="-25000" dirty="0" err="1">
                <a:solidFill>
                  <a:srgbClr val="0070C0"/>
                </a:solidFill>
              </a:rPr>
              <a:t>ma</a:t>
            </a:r>
            <a:r>
              <a:rPr lang="en-US" sz="3200" baseline="-25000" dirty="0" err="1">
                <a:solidFill>
                  <a:srgbClr val="0070C0"/>
                </a:solidFill>
              </a:rPr>
              <a:t>x</a:t>
            </a:r>
            <a:r>
              <a:rPr lang="en-US" sz="3200" baseline="-25000" dirty="0">
                <a:solidFill>
                  <a:srgbClr val="0070C0"/>
                </a:solidFill>
              </a:rPr>
              <a:t> </a:t>
            </a:r>
            <a:r>
              <a:rPr lang="en-US" sz="3200" dirty="0">
                <a:solidFill>
                  <a:srgbClr val="0070C0"/>
                </a:solidFill>
              </a:rPr>
              <a:t>= </a:t>
            </a:r>
            <a:r>
              <a:rPr lang="en-US" sz="3200" i="1" dirty="0">
                <a:solidFill>
                  <a:srgbClr val="0070C0"/>
                </a:solidFill>
              </a:rPr>
              <a:t>CV</a:t>
            </a:r>
            <a:endParaRPr lang="en-US" sz="3200" dirty="0">
              <a:solidFill>
                <a:srgbClr val="0070C0"/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839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380999" y="838200"/>
            <a:ext cx="566947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time </a:t>
            </a:r>
            <a:r>
              <a:rPr lang="en-US" sz="3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Symbol" pitchFamily="18" charset="2"/>
              </a:rPr>
              <a:t>t</a:t>
            </a:r>
            <a:r>
              <a:rPr lang="en-US" sz="3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RC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known as the time constant.</a:t>
            </a:r>
          </a:p>
        </p:txBody>
      </p:sp>
      <p:sp>
        <p:nvSpPr>
          <p:cNvPr id="9" name="Text Box 78"/>
          <p:cNvSpPr txBox="1">
            <a:spLocks noChangeArrowheads="1"/>
          </p:cNvSpPr>
          <p:nvPr/>
        </p:nvSpPr>
        <p:spPr bwMode="auto">
          <a:xfrm>
            <a:off x="508000" y="2895600"/>
            <a:ext cx="36576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one time constant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charge rises to 63% of its maximum value (CV).</a:t>
            </a:r>
          </a:p>
        </p:txBody>
      </p:sp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4546600" y="2438400"/>
            <a:ext cx="4826000" cy="3733800"/>
            <a:chOff x="479" y="672"/>
            <a:chExt cx="2449" cy="1632"/>
          </a:xfrm>
        </p:grpSpPr>
        <p:grpSp>
          <p:nvGrpSpPr>
            <p:cNvPr id="13" name="Group 4"/>
            <p:cNvGrpSpPr>
              <a:grpSpLocks/>
            </p:cNvGrpSpPr>
            <p:nvPr/>
          </p:nvGrpSpPr>
          <p:grpSpPr bwMode="auto">
            <a:xfrm>
              <a:off x="479" y="672"/>
              <a:ext cx="2449" cy="1632"/>
              <a:chOff x="3024" y="240"/>
              <a:chExt cx="2496" cy="1776"/>
            </a:xfrm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3024" y="240"/>
                <a:ext cx="2304" cy="177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22" name="Picture 6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DDFFDD"/>
                  </a:clrFrom>
                  <a:clrTo>
                    <a:srgbClr val="DDFFDD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6" y="614"/>
                <a:ext cx="1440" cy="9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3" name="Line 7"/>
              <p:cNvSpPr>
                <a:spLocks noChangeShapeType="1"/>
              </p:cNvSpPr>
              <p:nvPr/>
            </p:nvSpPr>
            <p:spPr bwMode="auto">
              <a:xfrm>
                <a:off x="3456" y="1584"/>
                <a:ext cx="182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" name="Line 8"/>
              <p:cNvSpPr>
                <a:spLocks noChangeShapeType="1"/>
              </p:cNvSpPr>
              <p:nvPr/>
            </p:nvSpPr>
            <p:spPr bwMode="auto">
              <a:xfrm flipV="1">
                <a:off x="3696" y="336"/>
                <a:ext cx="0" cy="14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" name="Line 9"/>
              <p:cNvSpPr>
                <a:spLocks noChangeShapeType="1"/>
              </p:cNvSpPr>
              <p:nvPr/>
            </p:nvSpPr>
            <p:spPr bwMode="auto">
              <a:xfrm flipH="1">
                <a:off x="3665" y="622"/>
                <a:ext cx="163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4464" y="1584"/>
                <a:ext cx="1056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kumimoji="0" lang="en-US">
                    <a:solidFill>
                      <a:srgbClr val="000000"/>
                    </a:solidFill>
                    <a:effectLst/>
                  </a:rPr>
                  <a:t>Time, </a:t>
                </a:r>
                <a:r>
                  <a:rPr kumimoji="0" lang="en-US" i="1">
                    <a:solidFill>
                      <a:srgbClr val="000000"/>
                    </a:solidFill>
                    <a:effectLst/>
                  </a:rPr>
                  <a:t>t</a:t>
                </a:r>
              </a:p>
            </p:txBody>
          </p:sp>
          <p:sp>
            <p:nvSpPr>
              <p:cNvPr id="27" name="Rectangle 11"/>
              <p:cNvSpPr>
                <a:spLocks noChangeArrowheads="1"/>
              </p:cNvSpPr>
              <p:nvPr/>
            </p:nvSpPr>
            <p:spPr bwMode="auto">
              <a:xfrm>
                <a:off x="3071" y="417"/>
                <a:ext cx="676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kumimoji="0" lang="en-US" i="1">
                    <a:solidFill>
                      <a:srgbClr val="000000"/>
                    </a:solidFill>
                    <a:effectLst/>
                  </a:rPr>
                  <a:t>Q</a:t>
                </a:r>
                <a:r>
                  <a:rPr kumimoji="0" lang="en-US" i="1" baseline="-25000">
                    <a:solidFill>
                      <a:srgbClr val="000000"/>
                    </a:solidFill>
                    <a:effectLst/>
                  </a:rPr>
                  <a:t>max</a:t>
                </a:r>
                <a:endParaRPr kumimoji="0" lang="en-US" i="1">
                  <a:solidFill>
                    <a:srgbClr val="000000"/>
                  </a:solidFill>
                  <a:effectLst/>
                </a:endParaRPr>
              </a:p>
            </p:txBody>
          </p:sp>
          <p:sp>
            <p:nvSpPr>
              <p:cNvPr id="28" name="Text Box 12"/>
              <p:cNvSpPr txBox="1">
                <a:spLocks noChangeArrowheads="1"/>
              </p:cNvSpPr>
              <p:nvPr/>
            </p:nvSpPr>
            <p:spPr bwMode="auto">
              <a:xfrm>
                <a:off x="3696" y="289"/>
                <a:ext cx="288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kumimoji="0" lang="en-US" i="1">
                    <a:solidFill>
                      <a:srgbClr val="000000"/>
                    </a:solidFill>
                    <a:effectLst/>
                  </a:rPr>
                  <a:t>q</a:t>
                </a:r>
              </a:p>
            </p:txBody>
          </p:sp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4128" y="816"/>
                <a:ext cx="1247" cy="6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kumimoji="0" lang="en-US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Rise in Charge</a:t>
                </a:r>
              </a:p>
            </p:txBody>
          </p:sp>
        </p:grp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514" y="708"/>
              <a:ext cx="1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0" lang="en-US" dirty="0">
                  <a:solidFill>
                    <a:srgbClr val="000000"/>
                  </a:solidFill>
                  <a:effectLst/>
                </a:rPr>
                <a:t>Capacitor</a:t>
              </a:r>
            </a:p>
          </p:txBody>
        </p:sp>
        <p:grpSp>
          <p:nvGrpSpPr>
            <p:cNvPr id="15" name="Group 15"/>
            <p:cNvGrpSpPr>
              <a:grpSpLocks/>
            </p:cNvGrpSpPr>
            <p:nvPr/>
          </p:nvGrpSpPr>
          <p:grpSpPr bwMode="auto">
            <a:xfrm>
              <a:off x="531" y="1208"/>
              <a:ext cx="979" cy="1038"/>
              <a:chOff x="2697" y="1812"/>
              <a:chExt cx="1000" cy="1130"/>
            </a:xfrm>
          </p:grpSpPr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 flipH="1">
                <a:off x="3331" y="1946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>
                <a:off x="3648" y="1955"/>
                <a:ext cx="0" cy="61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" name="Text Box 18"/>
              <p:cNvSpPr txBox="1">
                <a:spLocks noChangeArrowheads="1"/>
              </p:cNvSpPr>
              <p:nvPr/>
            </p:nvSpPr>
            <p:spPr bwMode="auto">
              <a:xfrm>
                <a:off x="3410" y="2545"/>
                <a:ext cx="287" cy="3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kumimoji="0" lang="en-US" sz="3200">
                    <a:solidFill>
                      <a:srgbClr val="000000"/>
                    </a:solidFill>
                    <a:effectLst/>
                    <a:latin typeface="Symbol" pitchFamily="18" charset="2"/>
                  </a:rPr>
                  <a:t>t</a:t>
                </a:r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>
                <a:off x="3360" y="2640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" name="Rectangle 20"/>
              <p:cNvSpPr>
                <a:spLocks noChangeArrowheads="1"/>
              </p:cNvSpPr>
              <p:nvPr/>
            </p:nvSpPr>
            <p:spPr bwMode="auto">
              <a:xfrm>
                <a:off x="2697" y="1812"/>
                <a:ext cx="722" cy="3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kumimoji="0" lang="en-US" sz="2400" i="1" dirty="0">
                    <a:solidFill>
                      <a:srgbClr val="000000"/>
                    </a:solidFill>
                    <a:effectLst/>
                  </a:rPr>
                  <a:t>0.63 Q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740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Jungle Menu Comma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5"/>
          <p:cNvSpPr txBox="1">
            <a:spLocks noChangeArrowheads="1"/>
          </p:cNvSpPr>
          <p:nvPr/>
        </p:nvSpPr>
        <p:spPr bwMode="auto">
          <a:xfrm>
            <a:off x="292100" y="838200"/>
            <a:ext cx="460359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effectLst/>
              </a:rPr>
              <a:t>As charge </a:t>
            </a:r>
            <a:r>
              <a:rPr lang="en-US" sz="3200" i="1" dirty="0">
                <a:solidFill>
                  <a:srgbClr val="FF0000"/>
                </a:solidFill>
                <a:effectLst/>
              </a:rPr>
              <a:t>q</a:t>
            </a:r>
            <a:r>
              <a:rPr lang="en-US" sz="3200" dirty="0">
                <a:solidFill>
                  <a:srgbClr val="FF0000"/>
                </a:solidFill>
                <a:effectLst/>
              </a:rPr>
              <a:t> </a:t>
            </a:r>
            <a:r>
              <a:rPr lang="en-US" sz="3200" dirty="0">
                <a:solidFill>
                  <a:srgbClr val="000000"/>
                </a:solidFill>
                <a:effectLst/>
              </a:rPr>
              <a:t>rises, the current </a:t>
            </a:r>
            <a:r>
              <a:rPr lang="en-US" sz="3200" i="1" dirty="0">
                <a:solidFill>
                  <a:srgbClr val="FF0000"/>
                </a:solidFill>
                <a:effectLst/>
              </a:rPr>
              <a:t>i</a:t>
            </a:r>
            <a:r>
              <a:rPr lang="en-US" sz="3200" dirty="0">
                <a:solidFill>
                  <a:srgbClr val="000000"/>
                </a:solidFill>
                <a:effectLst/>
              </a:rPr>
              <a:t> will decay.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205563"/>
              </p:ext>
            </p:extLst>
          </p:nvPr>
        </p:nvGraphicFramePr>
        <p:xfrm>
          <a:off x="838200" y="2719741"/>
          <a:ext cx="28956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4" imgW="710891" imgH="393529" progId="Equation.DSMT4">
                  <p:embed/>
                </p:oleObj>
              </mc:Choice>
              <mc:Fallback>
                <p:oleObj name="Equation" r:id="rId4" imgW="710891" imgH="393529" progId="Equation.DSMT4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719741"/>
                        <a:ext cx="2895600" cy="1181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bg2">
                            <a:lumMod val="75000"/>
                          </a:schemeClr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9"/>
          <p:cNvSpPr txBox="1">
            <a:spLocks noChangeArrowheads="1"/>
          </p:cNvSpPr>
          <p:nvPr/>
        </p:nvSpPr>
        <p:spPr bwMode="auto">
          <a:xfrm>
            <a:off x="152400" y="4572000"/>
            <a:ext cx="4267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dirty="0"/>
              <a:t>The current is a maximum of I = V/R when t = 0.</a:t>
            </a:r>
          </a:p>
        </p:txBody>
      </p:sp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4572000" y="1752600"/>
            <a:ext cx="4555603" cy="3962400"/>
            <a:chOff x="3156" y="638"/>
            <a:chExt cx="2316" cy="1728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3156" y="638"/>
              <a:ext cx="2304" cy="172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3408" y="1980"/>
              <a:ext cx="182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 flipV="1">
              <a:off x="3648" y="765"/>
              <a:ext cx="0" cy="14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flipH="1">
              <a:off x="3648" y="1092"/>
              <a:ext cx="16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4415" y="1980"/>
              <a:ext cx="1057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0" lang="en-US">
                  <a:solidFill>
                    <a:srgbClr val="000000"/>
                  </a:solidFill>
                  <a:effectLst/>
                </a:rPr>
                <a:t>Time, </a:t>
              </a:r>
              <a:r>
                <a:rPr kumimoji="0" lang="en-US" i="1">
                  <a:solidFill>
                    <a:srgbClr val="000000"/>
                  </a:solidFill>
                  <a:effectLst/>
                </a:rPr>
                <a:t>t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3312" y="846"/>
              <a:ext cx="385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i="1">
                  <a:solidFill>
                    <a:srgbClr val="000000"/>
                  </a:solidFill>
                  <a:effectLst/>
                </a:rPr>
                <a:t>I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3649" y="718"/>
              <a:ext cx="287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0" lang="en-US" i="1">
                  <a:solidFill>
                    <a:srgbClr val="000000"/>
                  </a:solidFill>
                  <a:effectLst/>
                </a:rPr>
                <a:t>i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4080" y="1232"/>
              <a:ext cx="1249" cy="6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Current Decay</a:t>
              </a: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4032" y="710"/>
              <a:ext cx="124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0" lang="en-US">
                  <a:solidFill>
                    <a:srgbClr val="000000"/>
                  </a:solidFill>
                  <a:effectLst/>
                </a:rPr>
                <a:t>Capacitor</a:t>
              </a:r>
            </a:p>
          </p:txBody>
        </p:sp>
        <p:pic>
          <p:nvPicPr>
            <p:cNvPr id="19" name="Picture 13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DDFFDD"/>
                </a:clrFrom>
                <a:clrTo>
                  <a:srgbClr val="DDFFD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1084"/>
              <a:ext cx="1392" cy="9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0" name="Group 14"/>
            <p:cNvGrpSpPr>
              <a:grpSpLocks/>
            </p:cNvGrpSpPr>
            <p:nvPr/>
          </p:nvGrpSpPr>
          <p:grpSpPr bwMode="auto">
            <a:xfrm>
              <a:off x="3184" y="1492"/>
              <a:ext cx="801" cy="874"/>
              <a:chOff x="3232" y="1188"/>
              <a:chExt cx="801" cy="898"/>
            </a:xfrm>
          </p:grpSpPr>
          <p:sp>
            <p:nvSpPr>
              <p:cNvPr id="21" name="Line 15"/>
              <p:cNvSpPr>
                <a:spLocks noChangeShapeType="1"/>
              </p:cNvSpPr>
              <p:nvPr/>
            </p:nvSpPr>
            <p:spPr bwMode="auto">
              <a:xfrm flipH="1">
                <a:off x="3696" y="1305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" name="Line 16"/>
              <p:cNvSpPr>
                <a:spLocks noChangeShapeType="1"/>
              </p:cNvSpPr>
              <p:nvPr/>
            </p:nvSpPr>
            <p:spPr bwMode="auto">
              <a:xfrm>
                <a:off x="3984" y="1296"/>
                <a:ext cx="0" cy="62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" name="Text Box 17"/>
              <p:cNvSpPr txBox="1">
                <a:spLocks noChangeArrowheads="1"/>
              </p:cNvSpPr>
              <p:nvPr/>
            </p:nvSpPr>
            <p:spPr bwMode="auto">
              <a:xfrm>
                <a:off x="3746" y="1689"/>
                <a:ext cx="287" cy="3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kumimoji="0" lang="en-US" sz="3200" dirty="0">
                    <a:solidFill>
                      <a:srgbClr val="000000"/>
                    </a:solidFill>
                    <a:effectLst/>
                    <a:latin typeface="Symbol" pitchFamily="18" charset="2"/>
                  </a:rPr>
                  <a:t>t</a:t>
                </a:r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>
                <a:off x="3696" y="1785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" name="Rectangle 19"/>
              <p:cNvSpPr>
                <a:spLocks noChangeArrowheads="1"/>
              </p:cNvSpPr>
              <p:nvPr/>
            </p:nvSpPr>
            <p:spPr bwMode="auto">
              <a:xfrm>
                <a:off x="3232" y="1188"/>
                <a:ext cx="721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kumimoji="0" lang="en-US" sz="2400" i="1" dirty="0">
                    <a:solidFill>
                      <a:srgbClr val="000000"/>
                    </a:solidFill>
                    <a:effectLst/>
                  </a:rPr>
                  <a:t>0.37 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412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537</Words>
  <Application>Microsoft Office PowerPoint</Application>
  <PresentationFormat>On-screen Show (4:3)</PresentationFormat>
  <Paragraphs>119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Equation</vt:lpstr>
      <vt:lpstr>PowerPoint Presentation</vt:lpstr>
      <vt:lpstr>Capacitance:</vt:lpstr>
      <vt:lpstr>PowerPoint Presentation</vt:lpstr>
      <vt:lpstr>PowerPoint Presentation</vt:lpstr>
      <vt:lpstr>The SI unit of current is Ampere (A).</vt:lpstr>
      <vt:lpstr>RC Circuit: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gulraiz</dc:creator>
  <cp:lastModifiedBy>gulraiz</cp:lastModifiedBy>
  <cp:revision>33</cp:revision>
  <dcterms:created xsi:type="dcterms:W3CDTF">2015-03-25T07:43:41Z</dcterms:created>
  <dcterms:modified xsi:type="dcterms:W3CDTF">2015-04-01T11:46:29Z</dcterms:modified>
</cp:coreProperties>
</file>