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7" r:id="rId2"/>
    <p:sldId id="261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5" r:id="rId18"/>
    <p:sldId id="276" r:id="rId19"/>
    <p:sldId id="277" r:id="rId20"/>
    <p:sldId id="279" r:id="rId21"/>
    <p:sldId id="278" r:id="rId22"/>
    <p:sldId id="280" r:id="rId23"/>
    <p:sldId id="281" r:id="rId24"/>
    <p:sldId id="282" r:id="rId2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FF"/>
    <a:srgbClr val="00CC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49" autoAdjust="0"/>
  </p:normalViewPr>
  <p:slideViewPr>
    <p:cSldViewPr>
      <p:cViewPr varScale="1">
        <p:scale>
          <a:sx n="69" d="100"/>
          <a:sy n="69" d="100"/>
        </p:scale>
        <p:origin x="14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A32598-537B-4D44-AA35-997116C84F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5685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321860-80DF-4894-805C-CDE44765BA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269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3337E2-CF70-45EA-B716-10E93F9D74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295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35E211-49BE-4781-AD12-FEFB670188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0909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AC85E1-9A42-4336-ADF4-E87CB76628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2137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69BF56-34C2-4ABD-8DF2-D8AE1D2C13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48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6D8B1C-D9DF-4787-A2B2-60EC97C335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0070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5EF0C3-7F62-4CB5-AD68-6C4D988414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77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BE80A0-BB0B-4479-A09E-64A67E40F7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191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AB2958-2A5C-4626-AD36-E50F93698F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6984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80478-F7C3-48B3-AC47-4C5231F98A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324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B06E07-12B3-4C1E-9CF4-FF52DDF273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8681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81F538-E300-4922-9141-5E60C8B29C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300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DCEFF4-BCB9-4203-901C-5BDA1A0C06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691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404030301010803" pitchFamily="18" charset="0"/>
              </a:defRPr>
            </a:lvl1pPr>
          </a:lstStyle>
          <a:p>
            <a:fld id="{BAF8D5C3-29E4-4D16-AA05-F97A87ECEC7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u="sng" smtClean="0">
                <a:solidFill>
                  <a:srgbClr val="C00000"/>
                </a:solidFill>
              </a:rPr>
              <a:t>Facts about Magnetism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3400" y="1143000"/>
            <a:ext cx="4343400" cy="4987925"/>
          </a:xfrm>
        </p:spPr>
        <p:txBody>
          <a:bodyPr/>
          <a:lstStyle/>
          <a:p>
            <a:pPr eaLnBrk="1" hangingPunct="1"/>
            <a:r>
              <a:rPr lang="en-US" altLang="en-US" smtClean="0"/>
              <a:t>Magnets have 2 poles (north and south)</a:t>
            </a:r>
          </a:p>
          <a:p>
            <a:pPr eaLnBrk="1" hangingPunct="1"/>
            <a:r>
              <a:rPr lang="en-US" altLang="en-US" smtClean="0"/>
              <a:t>Like poles repel</a:t>
            </a:r>
          </a:p>
          <a:p>
            <a:pPr eaLnBrk="1" hangingPunct="1"/>
            <a:r>
              <a:rPr lang="en-US" altLang="en-US" smtClean="0"/>
              <a:t>Unlike poles attract</a:t>
            </a:r>
          </a:p>
          <a:p>
            <a:pPr eaLnBrk="1" hangingPunct="1"/>
            <a:r>
              <a:rPr lang="en-US" altLang="en-US" smtClean="0"/>
              <a:t>Magnets create a MAGNETIC FIELD around them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9"/>
          <a:stretch>
            <a:fillRect/>
          </a:stretch>
        </p:blipFill>
        <p:spPr bwMode="auto">
          <a:xfrm>
            <a:off x="457200" y="1219200"/>
            <a:ext cx="3343275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81000"/>
            <a:ext cx="3505200" cy="609600"/>
          </a:xfrm>
        </p:spPr>
        <p:txBody>
          <a:bodyPr/>
          <a:lstStyle/>
          <a:p>
            <a:pPr>
              <a:defRPr/>
            </a:pPr>
            <a:r>
              <a:rPr lang="en-US" u="sng" kern="1200" dirty="0">
                <a:solidFill>
                  <a:srgbClr val="C00000"/>
                </a:solidFill>
              </a:rPr>
              <a:t>Ampere’s Law</a:t>
            </a:r>
          </a:p>
        </p:txBody>
      </p:sp>
      <p:sp>
        <p:nvSpPr>
          <p:cNvPr id="6" name="Text Box 1029"/>
          <p:cNvSpPr txBox="1">
            <a:spLocks noChangeArrowheads="1"/>
          </p:cNvSpPr>
          <p:nvPr/>
        </p:nvSpPr>
        <p:spPr bwMode="auto">
          <a:xfrm>
            <a:off x="533400" y="1096963"/>
            <a:ext cx="8534400" cy="15700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defRPr/>
            </a:pPr>
            <a:r>
              <a:rPr lang="en-US" sz="2800" dirty="0">
                <a:latin typeface="+mn-lt"/>
              </a:rPr>
              <a:t>Ampere’s Law states that the integral of </a:t>
            </a:r>
            <a:r>
              <a:rPr lang="en-US" sz="2800" b="1" dirty="0">
                <a:latin typeface="+mn-lt"/>
              </a:rPr>
              <a:t>B</a:t>
            </a:r>
            <a:r>
              <a:rPr lang="en-US" sz="2800" dirty="0">
                <a:latin typeface="+mn-lt"/>
              </a:rPr>
              <a:t> around any closed path equals </a:t>
            </a:r>
            <a:r>
              <a:rPr lang="en-US" sz="2800" b="1" dirty="0" smtClean="0">
                <a:latin typeface="+mn-lt"/>
                <a:sym typeface="Symbol"/>
              </a:rPr>
              <a:t></a:t>
            </a:r>
            <a:r>
              <a:rPr lang="en-US" sz="2800" b="1" baseline="-25000" dirty="0" smtClean="0">
                <a:latin typeface="+mn-lt"/>
                <a:sym typeface="Symbol"/>
              </a:rPr>
              <a:t>0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times the </a:t>
            </a:r>
            <a:r>
              <a:rPr lang="en-US" sz="2800" dirty="0" smtClean="0">
                <a:latin typeface="+mn-lt"/>
              </a:rPr>
              <a:t>current, </a:t>
            </a:r>
            <a:r>
              <a:rPr lang="en-US" sz="4000" b="1" i="1" dirty="0" smtClean="0">
                <a:latin typeface="Aparajita" pitchFamily="34" charset="0"/>
                <a:cs typeface="Aparajita" pitchFamily="34" charset="0"/>
              </a:rPr>
              <a:t>i</a:t>
            </a:r>
            <a:r>
              <a:rPr lang="en-US" sz="4000" i="1" dirty="0" smtClean="0">
                <a:latin typeface="Aparajita" pitchFamily="34" charset="0"/>
                <a:cs typeface="Aparajita" pitchFamily="34" charset="0"/>
              </a:rPr>
              <a:t>, </a:t>
            </a:r>
            <a:r>
              <a:rPr lang="en-US" sz="2800" dirty="0" smtClean="0">
                <a:latin typeface="+mn-lt"/>
              </a:rPr>
              <a:t> enclosed </a:t>
            </a:r>
            <a:r>
              <a:rPr lang="en-US" sz="2800" dirty="0">
                <a:latin typeface="+mn-lt"/>
              </a:rPr>
              <a:t>by the </a:t>
            </a:r>
            <a:r>
              <a:rPr lang="en-US" sz="2800" dirty="0" smtClean="0">
                <a:latin typeface="+mn-lt"/>
              </a:rPr>
              <a:t>loop</a:t>
            </a:r>
            <a:r>
              <a:rPr lang="en-US" sz="2800" dirty="0">
                <a:latin typeface="+mn-lt"/>
              </a:rPr>
              <a:t>. </a:t>
            </a:r>
          </a:p>
        </p:txBody>
      </p:sp>
      <p:graphicFrame>
        <p:nvGraphicFramePr>
          <p:cNvPr id="12292" name="Object 6"/>
          <p:cNvGraphicFramePr>
            <a:graphicFrameLocks noGrp="1" noChangeAspect="1"/>
          </p:cNvGraphicFramePr>
          <p:nvPr/>
        </p:nvGraphicFramePr>
        <p:xfrm>
          <a:off x="3536950" y="2865438"/>
          <a:ext cx="2330450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3" imgW="749300" imgH="279400" progId="Equation.3">
                  <p:embed/>
                </p:oleObj>
              </mc:Choice>
              <mc:Fallback>
                <p:oleObj name="Equation" r:id="rId3" imgW="749300" imgH="279400" progId="Equation.3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6950" y="2865438"/>
                        <a:ext cx="2330450" cy="868362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8"/>
          <p:cNvGraphicFramePr>
            <a:graphicFrameLocks noChangeAspect="1"/>
          </p:cNvGraphicFramePr>
          <p:nvPr/>
        </p:nvGraphicFramePr>
        <p:xfrm>
          <a:off x="3048000" y="4808538"/>
          <a:ext cx="3335338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Equation" r:id="rId5" imgW="1028700" imgH="279400" progId="Equation.3">
                  <p:embed/>
                </p:oleObj>
              </mc:Choice>
              <mc:Fallback>
                <p:oleObj name="Equation" r:id="rId5" imgW="1028700" imgH="279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808538"/>
                        <a:ext cx="3335338" cy="9064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TextBox 9"/>
          <p:cNvSpPr txBox="1">
            <a:spLocks noChangeArrowheads="1"/>
          </p:cNvSpPr>
          <p:nvPr/>
        </p:nvSpPr>
        <p:spPr bwMode="auto">
          <a:xfrm>
            <a:off x="4524375" y="3983038"/>
            <a:ext cx="5048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/>
              <a:t>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381000"/>
            <a:ext cx="8534400" cy="3048000"/>
          </a:xfrm>
        </p:spPr>
        <p:txBody>
          <a:bodyPr/>
          <a:lstStyle/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sz="2800" kern="1200" dirty="0"/>
              <a:t>Where the integral is a line integral.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sz="2800" kern="1200" dirty="0"/>
              <a:t>B.ds is integrated around a closed </a:t>
            </a:r>
            <a:r>
              <a:rPr lang="en-US" sz="2800" kern="1200" dirty="0"/>
              <a:t>loop</a:t>
            </a:r>
            <a:r>
              <a:rPr lang="en-GB" sz="2800" kern="1200" dirty="0"/>
              <a:t> called an Amperian loop.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sz="2800" kern="1200" dirty="0"/>
              <a:t>The current </a:t>
            </a:r>
            <a:r>
              <a:rPr lang="en-US" sz="3600" b="1" i="1" dirty="0" smtClean="0">
                <a:latin typeface="Aparajita" pitchFamily="34" charset="0"/>
                <a:cs typeface="Aparajita" pitchFamily="34" charset="0"/>
              </a:rPr>
              <a:t>i</a:t>
            </a:r>
            <a:r>
              <a:rPr lang="en-GB" sz="2800" kern="1200" dirty="0" smtClean="0"/>
              <a:t> </a:t>
            </a:r>
            <a:r>
              <a:rPr lang="en-GB" sz="2800" kern="1200" dirty="0"/>
              <a:t>is net current enclosed by the loop.</a:t>
            </a:r>
          </a:p>
        </p:txBody>
      </p:sp>
      <p:grpSp>
        <p:nvGrpSpPr>
          <p:cNvPr id="13315" name="Group 4"/>
          <p:cNvGrpSpPr>
            <a:grpSpLocks/>
          </p:cNvGrpSpPr>
          <p:nvPr/>
        </p:nvGrpSpPr>
        <p:grpSpPr bwMode="auto">
          <a:xfrm>
            <a:off x="3035300" y="3187700"/>
            <a:ext cx="4433888" cy="2603500"/>
            <a:chOff x="2832" y="2544"/>
            <a:chExt cx="2793" cy="1640"/>
          </a:xfrm>
        </p:grpSpPr>
        <p:grpSp>
          <p:nvGrpSpPr>
            <p:cNvPr id="13316" name="Group 5"/>
            <p:cNvGrpSpPr>
              <a:grpSpLocks/>
            </p:cNvGrpSpPr>
            <p:nvPr/>
          </p:nvGrpSpPr>
          <p:grpSpPr bwMode="auto">
            <a:xfrm>
              <a:off x="2832" y="2688"/>
              <a:ext cx="2793" cy="1496"/>
              <a:chOff x="2631" y="2168"/>
              <a:chExt cx="2793" cy="1496"/>
            </a:xfrm>
          </p:grpSpPr>
          <p:graphicFrame>
            <p:nvGraphicFramePr>
              <p:cNvPr id="13322" name="Object 6"/>
              <p:cNvGraphicFramePr>
                <a:graphicFrameLocks noChangeAspect="1"/>
              </p:cNvGraphicFramePr>
              <p:nvPr/>
            </p:nvGraphicFramePr>
            <p:xfrm>
              <a:off x="2631" y="3120"/>
              <a:ext cx="187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40" name="Equation" r:id="rId3" imgW="126890" imgH="190335" progId="Equation.3">
                      <p:embed/>
                    </p:oleObj>
                  </mc:Choice>
                  <mc:Fallback>
                    <p:oleObj name="Equation" r:id="rId3" imgW="126890" imgH="190335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31" y="3120"/>
                            <a:ext cx="187" cy="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3323" name="Group 7"/>
              <p:cNvGrpSpPr>
                <a:grpSpLocks/>
              </p:cNvGrpSpPr>
              <p:nvPr/>
            </p:nvGrpSpPr>
            <p:grpSpPr bwMode="auto">
              <a:xfrm>
                <a:off x="2832" y="2168"/>
                <a:ext cx="2592" cy="1496"/>
                <a:chOff x="2832" y="2168"/>
                <a:chExt cx="2592" cy="1496"/>
              </a:xfrm>
            </p:grpSpPr>
            <p:grpSp>
              <p:nvGrpSpPr>
                <p:cNvPr id="13324" name="Group 8"/>
                <p:cNvGrpSpPr>
                  <a:grpSpLocks/>
                </p:cNvGrpSpPr>
                <p:nvPr/>
              </p:nvGrpSpPr>
              <p:grpSpPr bwMode="auto">
                <a:xfrm>
                  <a:off x="2832" y="2168"/>
                  <a:ext cx="1672" cy="1496"/>
                  <a:chOff x="2832" y="2168"/>
                  <a:chExt cx="1672" cy="1496"/>
                </a:xfrm>
              </p:grpSpPr>
              <p:grpSp>
                <p:nvGrpSpPr>
                  <p:cNvPr id="13327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2832" y="2448"/>
                    <a:ext cx="1344" cy="1000"/>
                    <a:chOff x="2832" y="2448"/>
                    <a:chExt cx="1344" cy="1000"/>
                  </a:xfrm>
                </p:grpSpPr>
                <p:grpSp>
                  <p:nvGrpSpPr>
                    <p:cNvPr id="13331" name="Group 1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32" y="3216"/>
                      <a:ext cx="144" cy="154"/>
                      <a:chOff x="2400" y="3072"/>
                      <a:chExt cx="144" cy="154"/>
                    </a:xfrm>
                  </p:grpSpPr>
                  <p:sp>
                    <p:nvSpPr>
                      <p:cNvPr id="13338" name="Oval 1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00" y="3072"/>
                        <a:ext cx="144" cy="15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13339" name="Oval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48" y="3120"/>
                        <a:ext cx="48" cy="48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sp>
                  <p:nvSpPr>
                    <p:cNvPr id="13332" name="AutoShape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0" y="3264"/>
                      <a:ext cx="144" cy="144"/>
                    </a:xfrm>
                    <a:prstGeom prst="flowChartSummingJunction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grpSp>
                  <p:nvGrpSpPr>
                    <p:cNvPr id="13333" name="Group 1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32" y="2544"/>
                      <a:ext cx="144" cy="154"/>
                      <a:chOff x="2400" y="3072"/>
                      <a:chExt cx="144" cy="154"/>
                    </a:xfrm>
                  </p:grpSpPr>
                  <p:sp>
                    <p:nvSpPr>
                      <p:cNvPr id="13336" name="Oval 1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00" y="3072"/>
                        <a:ext cx="144" cy="15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13337" name="Oval 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48" y="3120"/>
                        <a:ext cx="48" cy="48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aphicFrame>
                  <p:nvGraphicFramePr>
                    <p:cNvPr id="13334" name="Object 17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3792" y="2448"/>
                    <a:ext cx="168" cy="28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3341" name="Equation" r:id="rId5" imgW="114201" imgH="190335" progId="Equation.3">
                            <p:embed/>
                          </p:oleObj>
                        </mc:Choice>
                        <mc:Fallback>
                          <p:oleObj name="Equation" r:id="rId5" imgW="114201" imgH="190335" progId="Equation.3">
                            <p:embed/>
                            <p:pic>
                              <p:nvPicPr>
                                <p:cNvPr id="0" name="Object 17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3792" y="2448"/>
                                  <a:ext cx="168" cy="280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chemeClr val="accent1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chemeClr val="tx1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chemeClr val="bg2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13335" name="Object 18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3591" y="3168"/>
                    <a:ext cx="187" cy="28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3342" name="Equation" r:id="rId7" imgW="126890" imgH="190335" progId="Equation.3">
                            <p:embed/>
                          </p:oleObj>
                        </mc:Choice>
                        <mc:Fallback>
                          <p:oleObj name="Equation" r:id="rId7" imgW="126890" imgH="190335" progId="Equation.3">
                            <p:embed/>
                            <p:pic>
                              <p:nvPicPr>
                                <p:cNvPr id="0" name="Object 18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8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3591" y="3168"/>
                                  <a:ext cx="187" cy="280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chemeClr val="accent1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chemeClr val="tx1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chemeClr val="bg2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sp>
                <p:nvSpPr>
                  <p:cNvPr id="13328" name="Freeform 19"/>
                  <p:cNvSpPr>
                    <a:spLocks/>
                  </p:cNvSpPr>
                  <p:nvPr/>
                </p:nvSpPr>
                <p:spPr bwMode="auto">
                  <a:xfrm>
                    <a:off x="3224" y="2168"/>
                    <a:ext cx="1280" cy="1496"/>
                  </a:xfrm>
                  <a:custGeom>
                    <a:avLst/>
                    <a:gdLst>
                      <a:gd name="T0" fmla="*/ 88 w 1280"/>
                      <a:gd name="T1" fmla="*/ 1096 h 1496"/>
                      <a:gd name="T2" fmla="*/ 136 w 1280"/>
                      <a:gd name="T3" fmla="*/ 616 h 1496"/>
                      <a:gd name="T4" fmla="*/ 664 w 1280"/>
                      <a:gd name="T5" fmla="*/ 40 h 1496"/>
                      <a:gd name="T6" fmla="*/ 1240 w 1280"/>
                      <a:gd name="T7" fmla="*/ 376 h 1496"/>
                      <a:gd name="T8" fmla="*/ 904 w 1280"/>
                      <a:gd name="T9" fmla="*/ 808 h 1496"/>
                      <a:gd name="T10" fmla="*/ 1096 w 1280"/>
                      <a:gd name="T11" fmla="*/ 1144 h 1496"/>
                      <a:gd name="T12" fmla="*/ 664 w 1280"/>
                      <a:gd name="T13" fmla="*/ 1480 h 1496"/>
                      <a:gd name="T14" fmla="*/ 88 w 1280"/>
                      <a:gd name="T15" fmla="*/ 1096 h 149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280"/>
                      <a:gd name="T25" fmla="*/ 0 h 1496"/>
                      <a:gd name="T26" fmla="*/ 1280 w 1280"/>
                      <a:gd name="T27" fmla="*/ 1496 h 149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280" h="1496">
                        <a:moveTo>
                          <a:pt x="88" y="1096"/>
                        </a:moveTo>
                        <a:cubicBezTo>
                          <a:pt x="0" y="952"/>
                          <a:pt x="40" y="792"/>
                          <a:pt x="136" y="616"/>
                        </a:cubicBezTo>
                        <a:cubicBezTo>
                          <a:pt x="232" y="440"/>
                          <a:pt x="480" y="80"/>
                          <a:pt x="664" y="40"/>
                        </a:cubicBezTo>
                        <a:cubicBezTo>
                          <a:pt x="848" y="0"/>
                          <a:pt x="1200" y="248"/>
                          <a:pt x="1240" y="376"/>
                        </a:cubicBezTo>
                        <a:cubicBezTo>
                          <a:pt x="1280" y="504"/>
                          <a:pt x="928" y="680"/>
                          <a:pt x="904" y="808"/>
                        </a:cubicBezTo>
                        <a:cubicBezTo>
                          <a:pt x="880" y="936"/>
                          <a:pt x="1136" y="1032"/>
                          <a:pt x="1096" y="1144"/>
                        </a:cubicBezTo>
                        <a:cubicBezTo>
                          <a:pt x="1056" y="1256"/>
                          <a:pt x="832" y="1496"/>
                          <a:pt x="664" y="1480"/>
                        </a:cubicBezTo>
                        <a:cubicBezTo>
                          <a:pt x="496" y="1464"/>
                          <a:pt x="176" y="1240"/>
                          <a:pt x="88" y="1096"/>
                        </a:cubicBezTo>
                        <a:close/>
                      </a:path>
                    </a:pathLst>
                  </a:cu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29" name="Freeform 20"/>
                  <p:cNvSpPr>
                    <a:spLocks/>
                  </p:cNvSpPr>
                  <p:nvPr/>
                </p:nvSpPr>
                <p:spPr bwMode="auto">
                  <a:xfrm>
                    <a:off x="3264" y="2688"/>
                    <a:ext cx="144" cy="336"/>
                  </a:xfrm>
                  <a:custGeom>
                    <a:avLst/>
                    <a:gdLst>
                      <a:gd name="T0" fmla="*/ 0 w 144"/>
                      <a:gd name="T1" fmla="*/ 336 h 336"/>
                      <a:gd name="T2" fmla="*/ 144 w 144"/>
                      <a:gd name="T3" fmla="*/ 0 h 336"/>
                      <a:gd name="T4" fmla="*/ 0 60000 65536"/>
                      <a:gd name="T5" fmla="*/ 0 60000 65536"/>
                      <a:gd name="T6" fmla="*/ 0 w 144"/>
                      <a:gd name="T7" fmla="*/ 0 h 336"/>
                      <a:gd name="T8" fmla="*/ 144 w 144"/>
                      <a:gd name="T9" fmla="*/ 336 h 3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44" h="336">
                        <a:moveTo>
                          <a:pt x="0" y="336"/>
                        </a:moveTo>
                        <a:cubicBezTo>
                          <a:pt x="0" y="336"/>
                          <a:pt x="72" y="168"/>
                          <a:pt x="144" y="0"/>
                        </a:cubicBezTo>
                      </a:path>
                    </a:pathLst>
                  </a:custGeom>
                  <a:noFill/>
                  <a:ln w="9525">
                    <a:solidFill>
                      <a:schemeClr val="accent2"/>
                    </a:solidFill>
                    <a:round/>
                    <a:headEnd type="triangl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30" name="Freeform 21"/>
                  <p:cNvSpPr>
                    <a:spLocks/>
                  </p:cNvSpPr>
                  <p:nvPr/>
                </p:nvSpPr>
                <p:spPr bwMode="auto">
                  <a:xfrm>
                    <a:off x="4128" y="3024"/>
                    <a:ext cx="192" cy="192"/>
                  </a:xfrm>
                  <a:custGeom>
                    <a:avLst/>
                    <a:gdLst>
                      <a:gd name="T0" fmla="*/ 192 w 192"/>
                      <a:gd name="T1" fmla="*/ 192 h 192"/>
                      <a:gd name="T2" fmla="*/ 0 w 192"/>
                      <a:gd name="T3" fmla="*/ 0 h 192"/>
                      <a:gd name="T4" fmla="*/ 0 60000 65536"/>
                      <a:gd name="T5" fmla="*/ 0 60000 65536"/>
                      <a:gd name="T6" fmla="*/ 0 w 192"/>
                      <a:gd name="T7" fmla="*/ 0 h 192"/>
                      <a:gd name="T8" fmla="*/ 192 w 192"/>
                      <a:gd name="T9" fmla="*/ 192 h 192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92" h="192">
                        <a:moveTo>
                          <a:pt x="192" y="192"/>
                        </a:moveTo>
                        <a:cubicBezTo>
                          <a:pt x="192" y="192"/>
                          <a:pt x="96" y="96"/>
                          <a:pt x="0" y="0"/>
                        </a:cubicBezTo>
                      </a:path>
                    </a:pathLst>
                  </a:custGeom>
                  <a:noFill/>
                  <a:ln w="9525">
                    <a:solidFill>
                      <a:schemeClr val="accent2"/>
                    </a:solidFill>
                    <a:round/>
                    <a:headEnd type="none" w="med" len="med"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325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4272" y="2928"/>
                  <a:ext cx="624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26" name="Rectangle 23"/>
                <p:cNvSpPr>
                  <a:spLocks noChangeArrowheads="1"/>
                </p:cNvSpPr>
                <p:nvPr/>
              </p:nvSpPr>
              <p:spPr bwMode="auto">
                <a:xfrm>
                  <a:off x="4608" y="2688"/>
                  <a:ext cx="816" cy="4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GB" altLang="en-US" sz="2000"/>
                    <a:t>Direction of</a:t>
                  </a:r>
                </a:p>
                <a:p>
                  <a:pPr eaLnBrk="1" hangingPunct="1"/>
                  <a:r>
                    <a:rPr lang="en-GB" altLang="en-US" sz="2000"/>
                    <a:t>integration</a:t>
                  </a:r>
                </a:p>
              </p:txBody>
            </p:sp>
          </p:grpSp>
        </p:grpSp>
        <p:sp>
          <p:nvSpPr>
            <p:cNvPr id="13317" name="Line 24"/>
            <p:cNvSpPr>
              <a:spLocks noChangeShapeType="1"/>
            </p:cNvSpPr>
            <p:nvPr/>
          </p:nvSpPr>
          <p:spPr bwMode="auto">
            <a:xfrm flipV="1">
              <a:off x="4560" y="2640"/>
              <a:ext cx="72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3318" name="Object 25"/>
            <p:cNvGraphicFramePr>
              <a:graphicFrameLocks noChangeAspect="1"/>
            </p:cNvGraphicFramePr>
            <p:nvPr/>
          </p:nvGraphicFramePr>
          <p:xfrm>
            <a:off x="4176" y="2544"/>
            <a:ext cx="277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3" name="Equation" r:id="rId9" imgW="177492" imgH="164814" progId="Equation.3">
                    <p:embed/>
                  </p:oleObj>
                </mc:Choice>
                <mc:Fallback>
                  <p:oleObj name="Equation" r:id="rId9" imgW="177492" imgH="164814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2544"/>
                          <a:ext cx="277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9" name="Object 26"/>
            <p:cNvGraphicFramePr>
              <a:graphicFrameLocks noChangeAspect="1"/>
            </p:cNvGraphicFramePr>
            <p:nvPr/>
          </p:nvGraphicFramePr>
          <p:xfrm>
            <a:off x="5280" y="2544"/>
            <a:ext cx="20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4" name="Equation" r:id="rId11" imgW="139579" imgH="164957" progId="Equation.3">
                    <p:embed/>
                  </p:oleObj>
                </mc:Choice>
                <mc:Fallback>
                  <p:oleObj name="Equation" r:id="rId11" imgW="139579" imgH="164957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2544"/>
                          <a:ext cx="206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0" name="Object 27"/>
            <p:cNvGraphicFramePr>
              <a:graphicFrameLocks noChangeAspect="1"/>
            </p:cNvGraphicFramePr>
            <p:nvPr/>
          </p:nvGraphicFramePr>
          <p:xfrm>
            <a:off x="4464" y="2688"/>
            <a:ext cx="178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5" name="Equation" r:id="rId13" imgW="114151" imgH="152202" progId="Equation.3">
                    <p:embed/>
                  </p:oleObj>
                </mc:Choice>
                <mc:Fallback>
                  <p:oleObj name="Equation" r:id="rId13" imgW="114151" imgH="152202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688"/>
                          <a:ext cx="178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1" name="Line 28"/>
            <p:cNvSpPr>
              <a:spLocks noChangeShapeType="1"/>
            </p:cNvSpPr>
            <p:nvPr/>
          </p:nvSpPr>
          <p:spPr bwMode="auto">
            <a:xfrm flipH="1" flipV="1">
              <a:off x="3984" y="2544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304800"/>
            <a:ext cx="3505200" cy="685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4200" u="sng" kern="12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Magnetic </a:t>
            </a:r>
            <a:r>
              <a:rPr lang="en-US" altLang="en-US" sz="4200" u="sng" kern="120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Flux:</a:t>
            </a:r>
            <a:endParaRPr lang="en-US" altLang="en-US" sz="4200" u="sng" kern="1200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4339" name="Object 5"/>
          <p:cNvGraphicFramePr>
            <a:graphicFrameLocks noChangeAspect="1"/>
          </p:cNvGraphicFramePr>
          <p:nvPr/>
        </p:nvGraphicFramePr>
        <p:xfrm>
          <a:off x="3048000" y="2719388"/>
          <a:ext cx="2039938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Equation" r:id="rId3" imgW="787058" imgH="393529" progId="Equation.3">
                  <p:embed/>
                </p:oleObj>
              </mc:Choice>
              <mc:Fallback>
                <p:oleObj name="Equation" r:id="rId3" imgW="787058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719388"/>
                        <a:ext cx="2039938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6"/>
          <p:cNvGraphicFramePr>
            <a:graphicFrameLocks noChangeAspect="1"/>
          </p:cNvGraphicFramePr>
          <p:nvPr/>
        </p:nvGraphicFramePr>
        <p:xfrm>
          <a:off x="2532063" y="3581400"/>
          <a:ext cx="2039937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Equation" r:id="rId5" imgW="875920" imgH="177723" progId="Equation.3">
                  <p:embed/>
                </p:oleObj>
              </mc:Choice>
              <mc:Fallback>
                <p:oleObj name="Equation" r:id="rId5" imgW="875920" imgH="17772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2063" y="3581400"/>
                        <a:ext cx="2039937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TextBox 7"/>
          <p:cNvSpPr txBox="1">
            <a:spLocks noChangeArrowheads="1"/>
          </p:cNvSpPr>
          <p:nvPr/>
        </p:nvSpPr>
        <p:spPr bwMode="auto">
          <a:xfrm>
            <a:off x="1827213" y="3576638"/>
            <a:ext cx="4587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or</a:t>
            </a:r>
          </a:p>
        </p:txBody>
      </p:sp>
      <p:sp>
        <p:nvSpPr>
          <p:cNvPr id="14342" name="TextBox 8"/>
          <p:cNvSpPr txBox="1">
            <a:spLocks noChangeArrowheads="1"/>
          </p:cNvSpPr>
          <p:nvPr/>
        </p:nvSpPr>
        <p:spPr bwMode="auto">
          <a:xfrm>
            <a:off x="617538" y="1066800"/>
            <a:ext cx="8297862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3200"/>
              <a:t>Magnetic flux  is the measure of the magnetic field lines passing through a surface (such as a conducting coil). </a:t>
            </a:r>
          </a:p>
        </p:txBody>
      </p:sp>
      <p:sp>
        <p:nvSpPr>
          <p:cNvPr id="14343" name="TextBox 9"/>
          <p:cNvSpPr txBox="1">
            <a:spLocks noChangeArrowheads="1"/>
          </p:cNvSpPr>
          <p:nvPr/>
        </p:nvSpPr>
        <p:spPr bwMode="auto">
          <a:xfrm>
            <a:off x="685800" y="4352925"/>
            <a:ext cx="6578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/>
              <a:t>The SI unit of magnetic flux is the </a:t>
            </a:r>
            <a:r>
              <a:rPr lang="en-US" altLang="en-US" sz="2800" b="1">
                <a:solidFill>
                  <a:srgbClr val="0070C0"/>
                </a:solidFill>
              </a:rPr>
              <a:t>weber</a:t>
            </a:r>
          </a:p>
        </p:txBody>
      </p:sp>
      <p:sp>
        <p:nvSpPr>
          <p:cNvPr id="14344" name="TextBox 10"/>
          <p:cNvSpPr txBox="1">
            <a:spLocks noChangeArrowheads="1"/>
          </p:cNvSpPr>
          <p:nvPr/>
        </p:nvSpPr>
        <p:spPr bwMode="auto">
          <a:xfrm>
            <a:off x="2667000" y="5334000"/>
            <a:ext cx="3581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/>
              <a:t>1 weber =1 tesla.m</a:t>
            </a:r>
            <a:r>
              <a:rPr lang="en-US" altLang="en-US" sz="2800" baseline="30000"/>
              <a:t>2</a:t>
            </a:r>
          </a:p>
        </p:txBody>
      </p:sp>
      <p:sp>
        <p:nvSpPr>
          <p:cNvPr id="14345" name="TextBox 1"/>
          <p:cNvSpPr txBox="1">
            <a:spLocks noChangeArrowheads="1"/>
          </p:cNvSpPr>
          <p:nvPr/>
        </p:nvSpPr>
        <p:spPr bwMode="auto">
          <a:xfrm>
            <a:off x="5116513" y="3468688"/>
            <a:ext cx="37226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000">
                <a:solidFill>
                  <a:srgbClr val="C00000"/>
                </a:solidFill>
              </a:rPr>
              <a:t>(If  B has constant magnitude &amp;  direction over a planer area)</a:t>
            </a:r>
            <a:endParaRPr lang="en-US" altLang="en-US" sz="200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1600200"/>
          </a:xfrm>
        </p:spPr>
        <p:txBody>
          <a:bodyPr/>
          <a:lstStyle/>
          <a:p>
            <a:pPr marL="0" indent="0" algn="just">
              <a:buFont typeface="Wingdings" panose="05000000000000000000" pitchFamily="2" charset="2"/>
              <a:buNone/>
            </a:pPr>
            <a:r>
              <a:rPr lang="en-PH" altLang="en-US" smtClean="0"/>
              <a:t>The induced emf in a closed loop equals the negative of the time rate of change of magnetic flux through the loop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2600" y="328613"/>
            <a:ext cx="3022600" cy="7381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PH" sz="4200" u="sng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Faraday’s law:</a:t>
            </a:r>
            <a:endParaRPr lang="en-US" sz="4200" u="sng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971800" y="2667000"/>
            <a:ext cx="3124199" cy="1144159"/>
          </a:xfrm>
          <a:prstGeom prst="rect">
            <a:avLst/>
          </a:prstGeom>
          <a:blipFill rotWithShape="1">
            <a:blip r:embed="rId3" cstate="print"/>
            <a:stretch>
              <a:fillRect/>
            </a:stretch>
          </a:blipFill>
        </p:spPr>
        <p:txBody>
          <a:bodyPr/>
          <a:lstStyle/>
          <a:p>
            <a:pPr eaLnBrk="1" hangingPunct="1">
              <a:defRPr/>
            </a:pPr>
            <a:r>
              <a:rPr lang="en-US" dirty="0">
                <a:noFill/>
                <a:latin typeface="Arial" charset="0"/>
              </a:rPr>
              <a:t> </a:t>
            </a:r>
          </a:p>
        </p:txBody>
      </p:sp>
      <p:sp>
        <p:nvSpPr>
          <p:cNvPr id="9" name="Rectangle 8"/>
          <p:cNvSpPr>
            <a:spLocks noGrp="1" noChangeArrowheads="1"/>
          </p:cNvSpPr>
          <p:nvPr/>
        </p:nvSpPr>
        <p:spPr bwMode="auto">
          <a:xfrm>
            <a:off x="685800" y="4191000"/>
            <a:ext cx="8077200" cy="6858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en-GB" sz="3000" dirty="0"/>
              <a:t>F</a:t>
            </a:r>
            <a:r>
              <a:rPr lang="en-US" sz="3000" dirty="0"/>
              <a:t>or a coil with N turns F</a:t>
            </a:r>
            <a:r>
              <a:rPr lang="en-GB" sz="3000" dirty="0"/>
              <a:t>araday’s law </a:t>
            </a:r>
            <a:r>
              <a:rPr lang="en-US" sz="3000" dirty="0"/>
              <a:t>becomes</a:t>
            </a:r>
            <a:r>
              <a:rPr lang="en-GB" sz="3000" dirty="0"/>
              <a:t>,</a:t>
            </a:r>
            <a:endParaRPr lang="en-US" sz="3000" dirty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</p:txBody>
      </p:sp>
      <p:graphicFrame>
        <p:nvGraphicFramePr>
          <p:cNvPr id="15366" name="Object 9"/>
          <p:cNvGraphicFramePr>
            <a:graphicFrameLocks noChangeAspect="1"/>
          </p:cNvGraphicFramePr>
          <p:nvPr/>
        </p:nvGraphicFramePr>
        <p:xfrm>
          <a:off x="3352800" y="4876800"/>
          <a:ext cx="25146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Equation" r:id="rId4" imgW="812447" imgH="393529" progId="Equation.3">
                  <p:embed/>
                </p:oleObj>
              </mc:Choice>
              <mc:Fallback>
                <p:oleObj name="Equation" r:id="rId4" imgW="812447" imgH="39352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876800"/>
                        <a:ext cx="25146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457200" y="504825"/>
            <a:ext cx="8458200" cy="120015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/>
              <a:t>The polarity (direction) of the induced emf is determined by Lenz’ Law.</a:t>
            </a:r>
            <a:r>
              <a:rPr lang="en-US" altLang="en-US" sz="3600" b="1"/>
              <a:t> 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82600" y="2720975"/>
            <a:ext cx="8585200" cy="3138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 eaLnBrk="1" hangingPunct="1">
              <a:spcBef>
                <a:spcPct val="50000"/>
              </a:spcBef>
              <a:defRPr/>
            </a:pPr>
            <a:endParaRPr lang="en-US" sz="3600" u="sng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sz="3600" b="0" dirty="0"/>
              <a:t>“An induced current in a closed conduction loop always flows in such a direction that it opposes the change that produced it”.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2614613"/>
            <a:ext cx="2289175" cy="7381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PH" sz="4200" u="sng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Lenz’ law:</a:t>
            </a:r>
            <a:endParaRPr lang="en-US" sz="4200" u="sng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spect="1" noChangeArrowheads="1"/>
          </p:cNvSpPr>
          <p:nvPr/>
        </p:nvSpPr>
        <p:spPr bwMode="auto">
          <a:xfrm>
            <a:off x="1295400" y="435657"/>
            <a:ext cx="6096000" cy="5660343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b="-2670"/>
            </a:stretch>
          </a:blipFill>
          <a:ln>
            <a:noFill/>
          </a:ln>
          <a:extLst/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8534400" cy="556260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4200" u="sng" kern="120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Magnetic </a:t>
            </a:r>
            <a:r>
              <a:rPr lang="en-US" sz="4200" u="sng" kern="12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Materials</a:t>
            </a:r>
            <a:r>
              <a:rPr lang="en-US" sz="4200" u="sng" kern="120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: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800" u="sng" kern="1200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  <a:p>
            <a:pPr algn="just">
              <a:lnSpc>
                <a:spcPct val="9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2800" kern="1200" dirty="0"/>
              <a:t>When the electrons revolves around the nucleus, Orbital magnetic moment arises, similarly when the electron spins, spin Magnetic moment arises.</a:t>
            </a:r>
          </a:p>
          <a:p>
            <a:pPr algn="just">
              <a:lnSpc>
                <a:spcPct val="9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endParaRPr lang="en-US" sz="2800" dirty="0" smtClean="0">
              <a:latin typeface="Baskerville Old Face" pitchFamily="18" charset="0"/>
            </a:endParaRPr>
          </a:p>
          <a:p>
            <a:pPr>
              <a:lnSpc>
                <a:spcPct val="9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endParaRPr lang="en-US" sz="2800" dirty="0">
              <a:latin typeface="Baskerville Old Face" pitchFamily="18" charset="0"/>
            </a:endParaRPr>
          </a:p>
          <a:p>
            <a:pPr algn="just">
              <a:lnSpc>
                <a:spcPct val="9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2800" kern="1200" dirty="0"/>
              <a:t>The permanent Magnetic Moments can arise due </a:t>
            </a:r>
            <a:r>
              <a:rPr lang="en-US" sz="2800" kern="1200" dirty="0" smtClean="0"/>
              <a:t> to </a:t>
            </a:r>
            <a:r>
              <a:rPr lang="en-US" sz="2800" kern="1200" dirty="0"/>
              <a:t>the </a:t>
            </a:r>
          </a:p>
          <a:p>
            <a:pPr algn="just">
              <a:lnSpc>
                <a:spcPct val="90000"/>
              </a:lnSpc>
              <a:buFontTx/>
              <a:buNone/>
              <a:defRPr/>
            </a:pPr>
            <a:r>
              <a:rPr lang="en-US" sz="2800" kern="1200" dirty="0"/>
              <a:t>	1.The orbital magnetic moment of the electrons</a:t>
            </a:r>
          </a:p>
          <a:p>
            <a:pPr algn="just">
              <a:lnSpc>
                <a:spcPct val="90000"/>
              </a:lnSpc>
              <a:buFontTx/>
              <a:buNone/>
              <a:defRPr/>
            </a:pPr>
            <a:r>
              <a:rPr lang="en-US" sz="2800" kern="1200" dirty="0"/>
              <a:t>	2.The spin magnetic moment of the electrons, and </a:t>
            </a:r>
          </a:p>
          <a:p>
            <a:pPr algn="just">
              <a:lnSpc>
                <a:spcPct val="90000"/>
              </a:lnSpc>
              <a:buFontTx/>
              <a:buNone/>
              <a:defRPr/>
            </a:pPr>
            <a:r>
              <a:rPr lang="en-US" sz="2800" kern="1200" dirty="0"/>
              <a:t>	3.The spin magnetic moment of the nucleus.</a:t>
            </a:r>
            <a:endParaRPr lang="en-IN" sz="2800" kern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8" t="45760" r="46167" b="20172"/>
          <a:stretch>
            <a:fillRect/>
          </a:stretch>
        </p:blipFill>
        <p:spPr bwMode="auto">
          <a:xfrm>
            <a:off x="457200" y="228600"/>
            <a:ext cx="8153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1"/>
          <p:cNvSpPr>
            <a:spLocks noChangeArrowheads="1"/>
          </p:cNvSpPr>
          <p:nvPr/>
        </p:nvSpPr>
        <p:spPr bwMode="auto">
          <a:xfrm>
            <a:off x="1066800" y="5029200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23850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323850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323850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323850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323850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23850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23850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23850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23850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/>
              <a:t>It is expressed in </a:t>
            </a:r>
            <a:r>
              <a:rPr lang="en-US" altLang="en-US" sz="2800">
                <a:solidFill>
                  <a:srgbClr val="0070C0"/>
                </a:solidFill>
              </a:rPr>
              <a:t>ampere/metre.</a:t>
            </a:r>
          </a:p>
        </p:txBody>
      </p:sp>
      <p:sp>
        <p:nvSpPr>
          <p:cNvPr id="4" name="Rectangle 3"/>
          <p:cNvSpPr/>
          <p:nvPr/>
        </p:nvSpPr>
        <p:spPr>
          <a:xfrm>
            <a:off x="3429000" y="3309938"/>
            <a:ext cx="1600200" cy="8572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648200" y="3429000"/>
            <a:ext cx="1210844" cy="975395"/>
          </a:xfrm>
          <a:prstGeom prst="rect">
            <a:avLst/>
          </a:prstGeom>
          <a:blipFill rotWithShape="1">
            <a:blip r:embed="rId3" cstate="print"/>
            <a:stretch>
              <a:fillRect l="-15657" b="-8750"/>
            </a:stretch>
          </a:blipFill>
        </p:spPr>
        <p:txBody>
          <a:bodyPr/>
          <a:lstStyle/>
          <a:p>
            <a:pPr eaLnBrk="1" hangingPunct="1">
              <a:defRPr/>
            </a:pPr>
            <a:r>
              <a:rPr lang="en-US">
                <a:noFill/>
                <a:latin typeface="Arial" charset="0"/>
              </a:rPr>
              <a:t> </a:t>
            </a:r>
          </a:p>
        </p:txBody>
      </p:sp>
      <p:sp>
        <p:nvSpPr>
          <p:cNvPr id="7" name="TextBox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200400" y="3538397"/>
            <a:ext cx="1361270" cy="881203"/>
          </a:xfrm>
          <a:prstGeom prst="rect">
            <a:avLst/>
          </a:prstGeom>
          <a:blipFill rotWithShape="1">
            <a:blip r:embed="rId4" cstate="print"/>
            <a:stretch>
              <a:fillRect l="-13453" b="-10345"/>
            </a:stretch>
          </a:blipFill>
        </p:spPr>
        <p:txBody>
          <a:bodyPr/>
          <a:lstStyle/>
          <a:p>
            <a:pPr eaLnBrk="1" hangingPunct="1">
              <a:defRPr/>
            </a:pPr>
            <a:r>
              <a:rPr lang="en-US">
                <a:noFill/>
                <a:latin typeface="Arial" charset="0"/>
              </a:rPr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685800"/>
            <a:ext cx="4800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9588" y="381000"/>
            <a:ext cx="4803775" cy="7381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4200" b="1" u="sng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Magnetization (M):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4"/>
          <p:cNvSpPr txBox="1">
            <a:spLocks noChangeArrowheads="1"/>
          </p:cNvSpPr>
          <p:nvPr/>
        </p:nvSpPr>
        <p:spPr bwMode="auto">
          <a:xfrm>
            <a:off x="533400" y="434975"/>
            <a:ext cx="37258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u="sng">
                <a:solidFill>
                  <a:srgbClr val="C00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1.Diamagnetism: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1268413"/>
            <a:ext cx="8229600" cy="277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algn="just" eaLnBrk="1" hangingPunct="1">
              <a:buFont typeface="Arial" pitchFamily="34" charset="0"/>
              <a:buChar char="•"/>
              <a:defRPr/>
            </a:pPr>
            <a:r>
              <a:rPr lang="en-US" sz="3200" dirty="0">
                <a:latin typeface="Arial" charset="0"/>
              </a:rPr>
              <a:t>Diamagnetic substances are those substances which are feebly repelled by a magnet.</a:t>
            </a:r>
          </a:p>
          <a:p>
            <a:pPr algn="just" eaLnBrk="1" hangingPunct="1">
              <a:defRPr/>
            </a:pPr>
            <a:endParaRPr lang="en-US" dirty="0">
              <a:latin typeface="Arial" charset="0"/>
            </a:endParaRPr>
          </a:p>
          <a:p>
            <a:pPr algn="just" eaLnBrk="1" hangingPunct="1">
              <a:defRPr/>
            </a:pPr>
            <a:r>
              <a:rPr lang="en-US" sz="3200" dirty="0">
                <a:solidFill>
                  <a:srgbClr val="C00000"/>
                </a:solidFill>
                <a:latin typeface="Arial" charset="0"/>
              </a:rPr>
              <a:t>    </a:t>
            </a:r>
            <a:r>
              <a:rPr lang="en-US" sz="2800" dirty="0" err="1">
                <a:solidFill>
                  <a:srgbClr val="C00000"/>
                </a:solidFill>
                <a:latin typeface="Arial" charset="0"/>
              </a:rPr>
              <a:t>E.g</a:t>
            </a:r>
            <a:r>
              <a:rPr lang="en-US" sz="2800" dirty="0">
                <a:solidFill>
                  <a:srgbClr val="C00000"/>
                </a:solidFill>
                <a:latin typeface="Arial" charset="0"/>
              </a:rPr>
              <a:t>: Antimony, Bismuth, Copper, Gold, Mercury,</a:t>
            </a:r>
          </a:p>
          <a:p>
            <a:pPr algn="just" eaLnBrk="1" hangingPunct="1">
              <a:defRPr/>
            </a:pPr>
            <a:r>
              <a:rPr lang="en-US" sz="2800" dirty="0">
                <a:solidFill>
                  <a:srgbClr val="C00000"/>
                </a:solidFill>
                <a:latin typeface="Arial" charset="0"/>
              </a:rPr>
              <a:t>     Water, &amp; Hydrogen.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" y="4675188"/>
            <a:ext cx="8229600" cy="18780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algn="just" eaLnBrk="1" hangingPunct="1">
              <a:buFont typeface="Arial" pitchFamily="34" charset="0"/>
              <a:buChar char="•"/>
              <a:defRPr/>
            </a:pPr>
            <a:r>
              <a:rPr lang="en-US" sz="3200" dirty="0">
                <a:latin typeface="Arial" charset="0"/>
              </a:rPr>
              <a:t>Atoms have no permanent magnetic dipole moment.</a:t>
            </a:r>
          </a:p>
          <a:p>
            <a:pPr marL="457200" indent="-457200" algn="just" eaLnBrk="1" hangingPunct="1">
              <a:buFont typeface="Arial" pitchFamily="34" charset="0"/>
              <a:buChar char="•"/>
              <a:defRPr/>
            </a:pPr>
            <a:endParaRPr lang="en-US" sz="800" dirty="0">
              <a:latin typeface="Arial" charset="0"/>
            </a:endParaRPr>
          </a:p>
          <a:p>
            <a:pPr algn="just" eaLnBrk="1" hangingPunct="1">
              <a:defRPr/>
            </a:pPr>
            <a:endParaRPr lang="en-US" sz="1200" dirty="0">
              <a:latin typeface="Arial" charset="0"/>
            </a:endParaRPr>
          </a:p>
          <a:p>
            <a:pPr marL="457200" indent="-457200" algn="just" eaLnBrk="1" hangingPunct="1">
              <a:buFont typeface="Arial" pitchFamily="34" charset="0"/>
              <a:buChar char="•"/>
              <a:defRPr/>
            </a:pPr>
            <a:endParaRPr lang="en-US" sz="32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://nptel.ac.in/courses/113104005/lecture30a/images/figur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438400"/>
            <a:ext cx="64008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057400" y="4572000"/>
            <a:ext cx="4724400" cy="304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400" y="376238"/>
            <a:ext cx="8153400" cy="20621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algn="just" eaLnBrk="1" hangingPunct="1">
              <a:buFont typeface="Arial" pitchFamily="34" charset="0"/>
              <a:buChar char="•"/>
              <a:defRPr/>
            </a:pPr>
            <a:r>
              <a:rPr lang="en-US" sz="3200" dirty="0">
                <a:latin typeface="Arial" charset="0"/>
              </a:rPr>
              <a:t>When placed in a magnetic field, it is weakly magnetized in the direction opposite to the inducing filed.</a:t>
            </a:r>
          </a:p>
          <a:p>
            <a:pPr algn="just" eaLnBrk="1" hangingPunct="1">
              <a:defRPr/>
            </a:pPr>
            <a:endParaRPr lang="en-US" sz="32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93725" y="269875"/>
            <a:ext cx="5032375" cy="7381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4200" u="sng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Magnetic Field Sources</a:t>
            </a: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533400" y="1143000"/>
            <a:ext cx="820737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2800"/>
              <a:t>Magnetic fields are produced by electric currents, which can be macroscopic currents in wires, or microscopic currents associated with electrons in atomic orbits.</a:t>
            </a:r>
          </a:p>
        </p:txBody>
      </p:sp>
      <p:pic>
        <p:nvPicPr>
          <p:cNvPr id="4100" name="Picture 2" descr="magf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3352800"/>
            <a:ext cx="8874125" cy="323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4"/>
          <p:cNvSpPr txBox="1">
            <a:spLocks noChangeArrowheads="1"/>
          </p:cNvSpPr>
          <p:nvPr/>
        </p:nvSpPr>
        <p:spPr bwMode="auto">
          <a:xfrm>
            <a:off x="660400" y="381000"/>
            <a:ext cx="3911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u="sng">
                <a:solidFill>
                  <a:srgbClr val="C00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2.Paramagnetism: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1130300"/>
            <a:ext cx="7924800" cy="2554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algn="just" eaLnBrk="1" hangingPunct="1">
              <a:buFont typeface="Arial" pitchFamily="34" charset="0"/>
              <a:buChar char="•"/>
              <a:defRPr/>
            </a:pPr>
            <a:r>
              <a:rPr lang="en-US" sz="3200" dirty="0">
                <a:latin typeface="Arial" charset="0"/>
              </a:rPr>
              <a:t>Paramagnetic substances are those substances which are feebly attracted by a magnet.</a:t>
            </a:r>
          </a:p>
          <a:p>
            <a:pPr algn="just" eaLnBrk="1" hangingPunct="1">
              <a:defRPr/>
            </a:pPr>
            <a:endParaRPr lang="en-US" sz="800" dirty="0">
              <a:latin typeface="Arial" charset="0"/>
            </a:endParaRPr>
          </a:p>
          <a:p>
            <a:pPr algn="just" eaLnBrk="1" hangingPunct="1">
              <a:defRPr/>
            </a:pPr>
            <a:r>
              <a:rPr lang="en-US" sz="2800" dirty="0">
                <a:solidFill>
                  <a:srgbClr val="C00000"/>
                </a:solidFill>
                <a:latin typeface="Arial" charset="0"/>
              </a:rPr>
              <a:t>     </a:t>
            </a:r>
            <a:r>
              <a:rPr lang="en-US" sz="2800" dirty="0" err="1">
                <a:solidFill>
                  <a:srgbClr val="C00000"/>
                </a:solidFill>
                <a:latin typeface="Arial" charset="0"/>
              </a:rPr>
              <a:t>E.g</a:t>
            </a:r>
            <a:r>
              <a:rPr lang="en-US" sz="2800" dirty="0">
                <a:solidFill>
                  <a:srgbClr val="C00000"/>
                </a:solidFill>
                <a:latin typeface="Arial" charset="0"/>
              </a:rPr>
              <a:t>: Aluminum, Chromium, Alkaline earth</a:t>
            </a:r>
          </a:p>
          <a:p>
            <a:pPr algn="just" eaLnBrk="1" hangingPunct="1">
              <a:defRPr/>
            </a:pPr>
            <a:r>
              <a:rPr lang="en-US" sz="2800" dirty="0">
                <a:solidFill>
                  <a:srgbClr val="C00000"/>
                </a:solidFill>
                <a:latin typeface="Arial" charset="0"/>
              </a:rPr>
              <a:t>     metals, Platinum &amp; Oxygen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4419600"/>
            <a:ext cx="7924800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en-US" sz="3200" dirty="0">
                <a:latin typeface="Arial" charset="0"/>
              </a:rPr>
              <a:t>Atoms have permanent magnetic dipole moments.</a:t>
            </a:r>
          </a:p>
          <a:p>
            <a:pPr eaLnBrk="1" hangingPunct="1">
              <a:defRPr/>
            </a:pPr>
            <a:endParaRPr lang="en-US" sz="32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7200" y="304800"/>
            <a:ext cx="8153400" cy="20621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algn="just" eaLnBrk="1" hangingPunct="1">
              <a:buFont typeface="Arial" pitchFamily="34" charset="0"/>
              <a:buChar char="•"/>
              <a:defRPr/>
            </a:pPr>
            <a:r>
              <a:rPr lang="en-US" sz="3200" dirty="0">
                <a:latin typeface="Arial" charset="0"/>
              </a:rPr>
              <a:t>When placed in a magnetic field, it is weakly magnetized in the direction of the inducing filed.</a:t>
            </a:r>
          </a:p>
          <a:p>
            <a:pPr algn="just" eaLnBrk="1" hangingPunct="1">
              <a:defRPr/>
            </a:pPr>
            <a:endParaRPr lang="en-US" sz="3200" dirty="0">
              <a:latin typeface="Arial" charset="0"/>
            </a:endParaRPr>
          </a:p>
        </p:txBody>
      </p:sp>
      <p:pic>
        <p:nvPicPr>
          <p:cNvPr id="23555" name="Picture 1" descr="http://nptel.ac.in/courses/113104005/lecture30a/images/figure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09800"/>
            <a:ext cx="58674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133600" y="4343400"/>
            <a:ext cx="4724400" cy="304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ln>
                <a:solidFill>
                  <a:schemeClr val="bg1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6"/>
          <p:cNvSpPr txBox="1">
            <a:spLocks noChangeArrowheads="1"/>
          </p:cNvSpPr>
          <p:nvPr/>
        </p:nvSpPr>
        <p:spPr bwMode="auto">
          <a:xfrm>
            <a:off x="660400" y="381000"/>
            <a:ext cx="40846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u="sng">
                <a:solidFill>
                  <a:srgbClr val="C00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3.Ferromagnetism: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" y="1130300"/>
            <a:ext cx="7924800" cy="2124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algn="just" eaLnBrk="1" hangingPunct="1">
              <a:buFont typeface="Arial" pitchFamily="34" charset="0"/>
              <a:buChar char="•"/>
              <a:defRPr/>
            </a:pPr>
            <a:r>
              <a:rPr lang="en-US" sz="3200" dirty="0">
                <a:latin typeface="Arial" charset="0"/>
              </a:rPr>
              <a:t>Ferromagnetic substances are those substances which are strongly attracted by a magnet.</a:t>
            </a:r>
          </a:p>
          <a:p>
            <a:pPr algn="just" eaLnBrk="1" hangingPunct="1">
              <a:defRPr/>
            </a:pPr>
            <a:endParaRPr lang="en-US" sz="800" dirty="0">
              <a:latin typeface="Arial" charset="0"/>
            </a:endParaRPr>
          </a:p>
          <a:p>
            <a:pPr algn="just" eaLnBrk="1" hangingPunct="1">
              <a:defRPr/>
            </a:pPr>
            <a:r>
              <a:rPr lang="en-US" sz="2800" dirty="0">
                <a:solidFill>
                  <a:srgbClr val="C00000"/>
                </a:solidFill>
                <a:latin typeface="Arial" charset="0"/>
              </a:rPr>
              <a:t>     </a:t>
            </a:r>
            <a:r>
              <a:rPr lang="en-US" sz="2800" dirty="0" err="1">
                <a:solidFill>
                  <a:srgbClr val="C00000"/>
                </a:solidFill>
                <a:latin typeface="Arial" charset="0"/>
              </a:rPr>
              <a:t>E.g</a:t>
            </a:r>
            <a:r>
              <a:rPr lang="en-US" sz="2800" dirty="0">
                <a:solidFill>
                  <a:srgbClr val="C00000"/>
                </a:solidFill>
                <a:latin typeface="Arial" charset="0"/>
              </a:rPr>
              <a:t>: Iron, Cobalt and </a:t>
            </a:r>
            <a:r>
              <a:rPr lang="en-US" sz="2800" dirty="0" err="1">
                <a:solidFill>
                  <a:srgbClr val="C00000"/>
                </a:solidFill>
                <a:latin typeface="Arial" charset="0"/>
              </a:rPr>
              <a:t>Nickle</a:t>
            </a:r>
            <a:r>
              <a:rPr lang="en-US" sz="2800" dirty="0">
                <a:solidFill>
                  <a:srgbClr val="C00000"/>
                </a:solidFill>
                <a:latin typeface="Arial" charset="0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0" y="4068763"/>
            <a:ext cx="7924800" cy="1570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en-US" sz="3200" dirty="0">
                <a:latin typeface="Arial" charset="0"/>
              </a:rPr>
              <a:t>Atoms have permanent magnetic dipole moments.</a:t>
            </a:r>
          </a:p>
          <a:p>
            <a:pPr eaLnBrk="1" hangingPunct="1">
              <a:defRPr/>
            </a:pPr>
            <a:endParaRPr lang="en-US" sz="32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352800"/>
            <a:ext cx="8229600" cy="1931988"/>
          </a:xfrm>
        </p:spPr>
        <p:txBody>
          <a:bodyPr/>
          <a:lstStyle/>
          <a:p>
            <a:pPr marL="457200" indent="-457200" algn="just">
              <a:buFont typeface="Arial" pitchFamily="34" charset="0"/>
              <a:buChar char="•"/>
              <a:defRPr/>
            </a:pPr>
            <a:r>
              <a:rPr lang="en-US" sz="3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There is a strong interaction between neighboring atomic dipole moments that keep them </a:t>
            </a:r>
            <a:r>
              <a:rPr lang="en-US" sz="3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aligned </a:t>
            </a:r>
            <a:r>
              <a:rPr lang="en-US" sz="3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even when the external magnetic field is removed.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757238"/>
            <a:ext cx="8153400" cy="20621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algn="just" eaLnBrk="1" hangingPunct="1">
              <a:buFont typeface="Arial" pitchFamily="34" charset="0"/>
              <a:buChar char="•"/>
              <a:defRPr/>
            </a:pPr>
            <a:r>
              <a:rPr lang="en-US" sz="3200" dirty="0">
                <a:latin typeface="Arial" charset="0"/>
              </a:rPr>
              <a:t>When placed in a magnetic field, it is strongly magnetized in the direction of the inducing filed.</a:t>
            </a:r>
          </a:p>
          <a:p>
            <a:pPr algn="just" eaLnBrk="1" hangingPunct="1">
              <a:defRPr/>
            </a:pPr>
            <a:endParaRPr lang="en-US" sz="32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http://nptel.ac.in/courses/113104005/lecture30a/images/figure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15988"/>
            <a:ext cx="6248400" cy="342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057400" y="2971800"/>
            <a:ext cx="4724400" cy="304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ln>
                <a:solidFill>
                  <a:schemeClr val="bg1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u="sng" kern="1200" dirty="0">
                <a:solidFill>
                  <a:srgbClr val="C00000"/>
                </a:solidFill>
              </a:rPr>
              <a:t>Magnetic </a:t>
            </a:r>
            <a:r>
              <a:rPr lang="en-US" u="sng" kern="1200" dirty="0" smtClean="0">
                <a:solidFill>
                  <a:srgbClr val="C00000"/>
                </a:solidFill>
              </a:rPr>
              <a:t>Field:</a:t>
            </a:r>
            <a:endParaRPr lang="en-US" u="sng" kern="1200" dirty="0">
              <a:solidFill>
                <a:srgbClr val="C0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0" y="1219200"/>
            <a:ext cx="46482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100" smtClean="0"/>
              <a:t>A bar magnet has a magnetic field around it. This field is 3D in nature and often represented by lines LEAVING north and ENTERING south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1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100" smtClean="0"/>
              <a:t>To define a magnetic field you need to understand the MAGNITUDE and DIRECTION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1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100" smtClean="0"/>
              <a:t>We sometimes call the magnetic field a B-Field as the letter “</a:t>
            </a:r>
            <a:r>
              <a:rPr lang="en-US" altLang="en-US" sz="2100" smtClean="0">
                <a:solidFill>
                  <a:srgbClr val="FF0000"/>
                </a:solidFill>
              </a:rPr>
              <a:t>B</a:t>
            </a:r>
            <a:r>
              <a:rPr lang="en-US" altLang="en-US" sz="2100" smtClean="0"/>
              <a:t>” is the </a:t>
            </a:r>
            <a:r>
              <a:rPr lang="en-US" altLang="en-US" sz="2100" smtClean="0">
                <a:solidFill>
                  <a:srgbClr val="FF0000"/>
                </a:solidFill>
              </a:rPr>
              <a:t>SYMBOL</a:t>
            </a:r>
            <a:r>
              <a:rPr lang="en-US" altLang="en-US" sz="2100" smtClean="0"/>
              <a:t> for a magnetic field with the </a:t>
            </a:r>
            <a:r>
              <a:rPr lang="en-US" altLang="en-US" sz="2100" smtClean="0">
                <a:solidFill>
                  <a:srgbClr val="FF0000"/>
                </a:solidFill>
              </a:rPr>
              <a:t>TESLA (T) as the unit</a:t>
            </a:r>
            <a:r>
              <a:rPr lang="en-US" altLang="en-US" sz="2100" smtClean="0"/>
              <a:t>. 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30734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Grp="1" noChangeArrowheads="1"/>
          </p:cNvSpPr>
          <p:nvPr/>
        </p:nvSpPr>
        <p:spPr bwMode="auto">
          <a:xfrm>
            <a:off x="723900" y="914400"/>
            <a:ext cx="7696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3200"/>
              <a:t>Biot and Savart recognized that a conductor carrying a steady current produces a force on a magnet.</a:t>
            </a:r>
          </a:p>
          <a:p>
            <a:pPr algn="just" eaLnBrk="1" hangingPunct="1">
              <a:spcBef>
                <a:spcPct val="20000"/>
              </a:spcBef>
              <a:buFontTx/>
              <a:buChar char="•"/>
            </a:pPr>
            <a:endParaRPr lang="en-US" altLang="en-US" sz="3200"/>
          </a:p>
          <a:p>
            <a:pPr algn="just" eaLnBrk="1" hangingPunct="1">
              <a:spcBef>
                <a:spcPct val="20000"/>
              </a:spcBef>
              <a:buFontTx/>
              <a:buChar char="•"/>
            </a:pPr>
            <a:endParaRPr lang="en-US" altLang="en-US" sz="3200"/>
          </a:p>
          <a:p>
            <a:pPr algn="just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3200"/>
              <a:t>Biot and Savart produced an equation that gives the magnetic field at some point in space in terms of the current that produces the field</a:t>
            </a:r>
            <a:r>
              <a:rPr lang="en-US" altLang="en-US" sz="2800"/>
              <a:t>.</a:t>
            </a:r>
          </a:p>
        </p:txBody>
      </p:sp>
      <p:sp>
        <p:nvSpPr>
          <p:cNvPr id="6147" name="Rectangle 6"/>
          <p:cNvSpPr>
            <a:spLocks noGrp="1" noChangeArrowheads="1"/>
          </p:cNvSpPr>
          <p:nvPr/>
        </p:nvSpPr>
        <p:spPr bwMode="auto">
          <a:xfrm>
            <a:off x="457200" y="228600"/>
            <a:ext cx="6477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>
                <a:solidFill>
                  <a:srgbClr val="C00000"/>
                </a:solidFill>
                <a:latin typeface="Garamond" panose="02020404030301010803" pitchFamily="18" charset="0"/>
              </a:rPr>
              <a:t>The Biot-Savart Law: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228600"/>
            <a:ext cx="8305800" cy="5508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algn="just" eaLnBrk="1" hangingPunct="1">
              <a:buFont typeface="Arial" pitchFamily="34" charset="0"/>
              <a:buChar char="•"/>
              <a:defRPr/>
            </a:pPr>
            <a:r>
              <a:rPr lang="en-US" sz="3200" dirty="0">
                <a:latin typeface="Arial" charset="0"/>
              </a:rPr>
              <a:t>Biot-Savart law says that if a wire carries a steady current I, the magnetic field dB at some point P associated with an element of conductor length ds has the following properties:</a:t>
            </a:r>
          </a:p>
          <a:p>
            <a:pPr algn="just" eaLnBrk="1" hangingPunct="1">
              <a:defRPr/>
            </a:pPr>
            <a:endParaRPr lang="en-US" sz="3200" dirty="0">
              <a:latin typeface="Arial" charset="0"/>
            </a:endParaRPr>
          </a:p>
          <a:p>
            <a:pPr marL="914400" lvl="1" indent="-457200" algn="just" eaLnBrk="1" hangingPunct="1">
              <a:buFont typeface="Arial" panose="020B0604020202020204" pitchFamily="34" charset="0"/>
              <a:buChar char="–"/>
              <a:defRPr/>
            </a:pPr>
            <a:r>
              <a:rPr lang="en-US" sz="3200" dirty="0">
                <a:latin typeface="Arial" charset="0"/>
              </a:rPr>
              <a:t>The vector dB is perpendicular to both ds (the direction of the current I) and to the unit vector </a:t>
            </a:r>
            <a:r>
              <a:rPr lang="en-US" sz="3200" b="1" dirty="0">
                <a:latin typeface="Arial" charset="0"/>
              </a:rPr>
              <a:t>r</a:t>
            </a:r>
            <a:r>
              <a:rPr lang="en-US" sz="3200" dirty="0">
                <a:latin typeface="Arial" charset="0"/>
              </a:rPr>
              <a:t> directed from the element ds to the point P.</a:t>
            </a:r>
          </a:p>
          <a:p>
            <a:pPr algn="just" eaLnBrk="1" hangingPunct="1">
              <a:defRPr/>
            </a:pPr>
            <a:endParaRPr lang="en-US" sz="32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 descr="C:\Documents and Settings\Robert Casao\My Documents\My Pictures\Tipler figures\CH26-30\F29-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74625"/>
            <a:ext cx="4648200" cy="401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0" y="304800"/>
            <a:ext cx="4724400" cy="61722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 algn="just" eaLnBrk="1" hangingPunct="1">
              <a:defRPr/>
            </a:pPr>
            <a:r>
              <a:rPr lang="en-US" dirty="0" smtClean="0"/>
              <a:t>The magnitude of dB is inversely proportional to r</a:t>
            </a:r>
            <a:r>
              <a:rPr lang="en-US" baseline="30000" dirty="0" smtClean="0"/>
              <a:t>2</a:t>
            </a:r>
            <a:r>
              <a:rPr lang="en-US" dirty="0" smtClean="0"/>
              <a:t>, where r is the distance from the element ds to the point P.</a:t>
            </a:r>
          </a:p>
          <a:p>
            <a:pPr lvl="1" algn="just" eaLnBrk="1" hangingPunct="1">
              <a:defRPr/>
            </a:pPr>
            <a:endParaRPr lang="en-US" dirty="0"/>
          </a:p>
          <a:p>
            <a:pPr marL="457200" lvl="1" indent="0" algn="just" eaLnBrk="1" hangingPunct="1">
              <a:buFontTx/>
              <a:buNone/>
              <a:defRPr/>
            </a:pPr>
            <a:endParaRPr lang="en-US" dirty="0" smtClean="0"/>
          </a:p>
          <a:p>
            <a:pPr lvl="1" algn="just" eaLnBrk="1" hangingPunct="1">
              <a:defRPr/>
            </a:pPr>
            <a:r>
              <a:rPr lang="en-US" dirty="0" smtClean="0"/>
              <a:t>The magnitude of dB is proportional to the current I and to the length ds of the element.</a:t>
            </a:r>
          </a:p>
          <a:p>
            <a:pPr lvl="1" algn="just"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381000"/>
            <a:ext cx="7391400" cy="52625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14400" lvl="1" indent="-457200" algn="just" eaLnBrk="1" hangingPunct="1">
              <a:buFont typeface="Arial" pitchFamily="34" charset="0"/>
              <a:buChar char="‗"/>
              <a:defRPr/>
            </a:pPr>
            <a:r>
              <a:rPr lang="en-US" sz="3200" dirty="0">
                <a:latin typeface="Arial" charset="0"/>
              </a:rPr>
              <a:t>The magnitude of dB is proportional to sin </a:t>
            </a:r>
            <a:r>
              <a:rPr lang="en-US" sz="3200" dirty="0">
                <a:latin typeface="Symbol" pitchFamily="18" charset="2"/>
              </a:rPr>
              <a:t>q</a:t>
            </a:r>
            <a:r>
              <a:rPr lang="en-US" sz="3200" dirty="0">
                <a:latin typeface="Arial" charset="0"/>
              </a:rPr>
              <a:t>, where </a:t>
            </a:r>
            <a:r>
              <a:rPr lang="en-US" sz="3200" dirty="0">
                <a:latin typeface="Symbol" pitchFamily="18" charset="2"/>
              </a:rPr>
              <a:t>q</a:t>
            </a:r>
            <a:r>
              <a:rPr lang="en-US" sz="3200" dirty="0">
                <a:latin typeface="Arial" charset="0"/>
              </a:rPr>
              <a:t> is the angle between the vectors ds and </a:t>
            </a:r>
            <a:r>
              <a:rPr lang="en-US" sz="3200" b="1" dirty="0">
                <a:latin typeface="Arial" charset="0"/>
              </a:rPr>
              <a:t>r</a:t>
            </a:r>
            <a:r>
              <a:rPr lang="en-US" sz="3200" dirty="0">
                <a:latin typeface="Arial" charset="0"/>
              </a:rPr>
              <a:t>.</a:t>
            </a:r>
          </a:p>
          <a:p>
            <a:pPr lvl="1" eaLnBrk="1" hangingPunct="1">
              <a:defRPr/>
            </a:pPr>
            <a:endParaRPr lang="en-US" sz="3200" dirty="0">
              <a:latin typeface="Arial" charset="0"/>
            </a:endParaRPr>
          </a:p>
          <a:p>
            <a:pPr eaLnBrk="1" hangingPunct="1">
              <a:defRPr/>
            </a:pPr>
            <a:r>
              <a:rPr lang="en-US" sz="3200" u="sng" dirty="0">
                <a:solidFill>
                  <a:srgbClr val="0070C0"/>
                </a:solidFill>
                <a:latin typeface="Arial" charset="0"/>
              </a:rPr>
              <a:t>Biot-Savart law:</a:t>
            </a:r>
          </a:p>
          <a:p>
            <a:pPr eaLnBrk="1" hangingPunct="1">
              <a:defRPr/>
            </a:pPr>
            <a:endParaRPr lang="en-US" dirty="0">
              <a:latin typeface="Arial" charset="0"/>
            </a:endParaRPr>
          </a:p>
          <a:p>
            <a:pPr eaLnBrk="1" hangingPunct="1">
              <a:defRPr/>
            </a:pPr>
            <a:endParaRPr lang="en-US" dirty="0">
              <a:latin typeface="Arial" charset="0"/>
            </a:endParaRPr>
          </a:p>
          <a:p>
            <a:pPr eaLnBrk="1" hangingPunct="1">
              <a:defRPr/>
            </a:pPr>
            <a:endParaRPr lang="en-US" dirty="0">
              <a:latin typeface="Arial" charset="0"/>
            </a:endParaRPr>
          </a:p>
          <a:p>
            <a:pPr eaLnBrk="1" hangingPunct="1">
              <a:defRPr/>
            </a:pPr>
            <a:endParaRPr lang="en-US" dirty="0">
              <a:latin typeface="Arial" charset="0"/>
            </a:endParaRPr>
          </a:p>
          <a:p>
            <a:pPr eaLnBrk="1" hangingPunct="1">
              <a:defRPr/>
            </a:pPr>
            <a:endParaRPr lang="en-US" dirty="0">
              <a:latin typeface="Arial" charset="0"/>
            </a:endParaRPr>
          </a:p>
          <a:p>
            <a:pPr eaLnBrk="1" hangingPunct="1">
              <a:defRPr/>
            </a:pPr>
            <a:endParaRPr lang="en-US" dirty="0">
              <a:latin typeface="Arial" charset="0"/>
            </a:endParaRPr>
          </a:p>
          <a:p>
            <a:pPr eaLnBrk="1" hangingPunct="1">
              <a:defRPr/>
            </a:pPr>
            <a:endParaRPr lang="en-US" dirty="0">
              <a:latin typeface="Arial" charset="0"/>
            </a:endParaRPr>
          </a:p>
          <a:p>
            <a:pPr eaLnBrk="1" hangingPunct="1"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4602163"/>
            <a:ext cx="7772400" cy="1570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algn="just" eaLnBrk="1" hangingPunct="1">
              <a:buFont typeface="Arial" pitchFamily="34" charset="0"/>
              <a:buChar char="•"/>
              <a:defRPr/>
            </a:pPr>
            <a:r>
              <a:rPr lang="en-US" sz="3200" dirty="0">
                <a:latin typeface="Arial" charset="0"/>
              </a:rPr>
              <a:t> </a:t>
            </a:r>
            <a:r>
              <a:rPr lang="en-US" sz="3200" dirty="0">
                <a:latin typeface="Symbol" pitchFamily="18" charset="2"/>
              </a:rPr>
              <a:t>m</a:t>
            </a:r>
            <a:r>
              <a:rPr lang="en-US" sz="3200" baseline="-20000" dirty="0">
                <a:latin typeface="Arial" charset="0"/>
              </a:rPr>
              <a:t>o</a:t>
            </a:r>
            <a:r>
              <a:rPr lang="en-US" sz="3200" dirty="0">
                <a:latin typeface="Arial" charset="0"/>
              </a:rPr>
              <a:t> is a constant called the permeability of free space; </a:t>
            </a:r>
            <a:r>
              <a:rPr lang="en-US" sz="3200" dirty="0">
                <a:latin typeface="Symbol" pitchFamily="18" charset="2"/>
              </a:rPr>
              <a:t>m</a:t>
            </a:r>
            <a:r>
              <a:rPr lang="en-US" sz="3200" baseline="-20000" dirty="0">
                <a:latin typeface="Arial" charset="0"/>
              </a:rPr>
              <a:t>o</a:t>
            </a:r>
            <a:r>
              <a:rPr lang="en-US" sz="3200" dirty="0">
                <a:latin typeface="Arial" charset="0"/>
              </a:rPr>
              <a:t> = 4</a:t>
            </a:r>
            <a:r>
              <a:rPr lang="en-US" sz="3200" dirty="0">
                <a:latin typeface="Arial" charset="0"/>
                <a:cs typeface="Times New Roman" pitchFamily="18" charset="0"/>
              </a:rPr>
              <a:t>·</a:t>
            </a:r>
            <a:r>
              <a:rPr lang="en-US" sz="3200" dirty="0">
                <a:latin typeface="Arial" charset="0"/>
                <a:cs typeface="Times New Roman" pitchFamily="18" charset="0"/>
                <a:sym typeface="Symbol" pitchFamily="18" charset="2"/>
              </a:rPr>
              <a:t> x 10</a:t>
            </a:r>
            <a:r>
              <a:rPr lang="en-US" sz="3200" baseline="30000" dirty="0">
                <a:latin typeface="Arial" charset="0"/>
                <a:cs typeface="Times New Roman" pitchFamily="18" charset="0"/>
                <a:sym typeface="Symbol" pitchFamily="18" charset="2"/>
              </a:rPr>
              <a:t>-7</a:t>
            </a:r>
            <a:r>
              <a:rPr lang="en-US" sz="3200" dirty="0">
                <a:latin typeface="Arial" charset="0"/>
                <a:cs typeface="Times New Roman" pitchFamily="18" charset="0"/>
                <a:sym typeface="Symbol" pitchFamily="18" charset="2"/>
              </a:rPr>
              <a:t> T·m/A</a:t>
            </a:r>
          </a:p>
          <a:p>
            <a:pPr algn="just" eaLnBrk="1" hangingPunct="1">
              <a:defRPr/>
            </a:pPr>
            <a:endParaRPr lang="en-US" sz="3200" dirty="0">
              <a:latin typeface="Arial" charset="0"/>
            </a:endParaRPr>
          </a:p>
        </p:txBody>
      </p:sp>
      <p:graphicFrame>
        <p:nvGraphicFramePr>
          <p:cNvPr id="9220" name="Object 11"/>
          <p:cNvGraphicFramePr>
            <a:graphicFrameLocks noChangeAspect="1"/>
          </p:cNvGraphicFramePr>
          <p:nvPr/>
        </p:nvGraphicFramePr>
        <p:xfrm>
          <a:off x="2743200" y="3505200"/>
          <a:ext cx="3657600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3" imgW="1054100" imgH="393700" progId="Equation.3">
                  <p:embed/>
                </p:oleObj>
              </mc:Choice>
              <mc:Fallback>
                <p:oleObj name="Equation" r:id="rId3" imgW="1054100" imgH="3937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505200"/>
                        <a:ext cx="3657600" cy="10144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/>
        </p:nvSpPr>
        <p:spPr bwMode="auto">
          <a:xfrm>
            <a:off x="609600" y="304800"/>
            <a:ext cx="79248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3200">
                <a:cs typeface="Times New Roman" panose="02020603050405020304" pitchFamily="18" charset="0"/>
                <a:sym typeface="Symbol" panose="05050102010706020507" pitchFamily="18" charset="2"/>
              </a:rPr>
              <a:t>Biot-Savart law gives the magnetic field at a point for only a small element of the conductor ds.</a:t>
            </a:r>
          </a:p>
          <a:p>
            <a:pPr algn="just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3200">
                <a:cs typeface="Times New Roman" panose="02020603050405020304" pitchFamily="18" charset="0"/>
                <a:sym typeface="Symbol" panose="05050102010706020507" pitchFamily="18" charset="2"/>
              </a:rPr>
              <a:t>To determine the total magnetic field B at some point due to a conductor of specified size, we must add up every contribution from all elements ds that make up the conductor (integrate)!</a:t>
            </a:r>
          </a:p>
          <a:p>
            <a:pPr algn="just" eaLnBrk="1" hangingPunct="1">
              <a:spcBef>
                <a:spcPct val="20000"/>
              </a:spcBef>
              <a:buFontTx/>
              <a:buChar char="•"/>
            </a:pPr>
            <a:endParaRPr lang="en-US" altLang="en-US" sz="3200" baseline="-20000"/>
          </a:p>
        </p:txBody>
      </p:sp>
      <p:graphicFrame>
        <p:nvGraphicFramePr>
          <p:cNvPr id="10243" name="Object 5"/>
          <p:cNvGraphicFramePr>
            <a:graphicFrameLocks noChangeAspect="1"/>
          </p:cNvGraphicFramePr>
          <p:nvPr/>
        </p:nvGraphicFramePr>
        <p:xfrm>
          <a:off x="3121025" y="4953000"/>
          <a:ext cx="36449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3" imgW="1256755" imgH="393529" progId="Equation.3">
                  <p:embed/>
                </p:oleObj>
              </mc:Choice>
              <mc:Fallback>
                <p:oleObj name="Equation" r:id="rId3" imgW="1256755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1025" y="4953000"/>
                        <a:ext cx="3644900" cy="990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 descr="C:\Documents and Settings\Robert Casao\My Documents\My Pictures\Halliday figures\CH30_300\F30_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2439988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2819400" y="228600"/>
            <a:ext cx="6248400" cy="58674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 eaLnBrk="1" hangingPunct="1">
              <a:lnSpc>
                <a:spcPct val="90000"/>
              </a:lnSpc>
              <a:defRPr/>
            </a:pPr>
            <a:r>
              <a:rPr lang="en-US" sz="2800" dirty="0" smtClean="0"/>
              <a:t>The direction of the magnetic field due to a current carrying element is perpendicular to both the current element ds and the radius vector </a:t>
            </a:r>
            <a:r>
              <a:rPr lang="en-US" sz="2800" b="1" dirty="0" smtClean="0"/>
              <a:t>r</a:t>
            </a:r>
            <a:r>
              <a:rPr lang="en-US" sz="2800" dirty="0" smtClean="0"/>
              <a:t>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defRPr/>
            </a:pPr>
            <a:endParaRPr lang="en-US" sz="2800" dirty="0" smtClean="0"/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sz="2800" dirty="0" smtClean="0"/>
              <a:t>The right hand rule can be used to determine the direction of the magnetic field around the current carrying conductor:  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en-US" dirty="0" smtClean="0"/>
              <a:t>Thumb of the right hand in the direction of the current.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en-US" dirty="0" smtClean="0"/>
              <a:t>Fingers of the right hand curl around the wire in the direction of the magnetic field at that point.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2218</TotalTime>
  <Words>869</Words>
  <Application>Microsoft Office PowerPoint</Application>
  <PresentationFormat>On-screen Show (4:3)</PresentationFormat>
  <Paragraphs>99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Arial</vt:lpstr>
      <vt:lpstr>Garamond</vt:lpstr>
      <vt:lpstr>Wingdings</vt:lpstr>
      <vt:lpstr>Calibri</vt:lpstr>
      <vt:lpstr>Symbol</vt:lpstr>
      <vt:lpstr>Times New Roman</vt:lpstr>
      <vt:lpstr>Aparajita</vt:lpstr>
      <vt:lpstr>Baskerville Old Face</vt:lpstr>
      <vt:lpstr>Andalus</vt:lpstr>
      <vt:lpstr>Edge</vt:lpstr>
      <vt:lpstr>Microsoft Equation 3.0</vt:lpstr>
      <vt:lpstr>Equation</vt:lpstr>
      <vt:lpstr>Facts about Magnetism</vt:lpstr>
      <vt:lpstr>PowerPoint Presentation</vt:lpstr>
      <vt:lpstr>Magnetic Field: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Ampere’s Law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There is a strong interaction between neighboring atomic dipole moments that keep them aligned even when the external magnetic field is removed.</vt:lpstr>
      <vt:lpstr>PowerPoint Presentation</vt:lpstr>
    </vt:vector>
  </TitlesOfParts>
  <Company>OCPS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Magnetic Fields and Forces</dc:title>
  <dc:creator>Kenneth Bowles</dc:creator>
  <cp:lastModifiedBy>gulraiz</cp:lastModifiedBy>
  <cp:revision>99</cp:revision>
  <dcterms:created xsi:type="dcterms:W3CDTF">2008-12-30T20:52:30Z</dcterms:created>
  <dcterms:modified xsi:type="dcterms:W3CDTF">2016-02-03T05:55:19Z</dcterms:modified>
</cp:coreProperties>
</file>