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9" r:id="rId8"/>
    <p:sldId id="276" r:id="rId9"/>
    <p:sldId id="277" r:id="rId10"/>
    <p:sldId id="279" r:id="rId11"/>
    <p:sldId id="278" r:id="rId12"/>
    <p:sldId id="280" r:id="rId13"/>
    <p:sldId id="281" r:id="rId14"/>
    <p:sldId id="267" r:id="rId15"/>
    <p:sldId id="265" r:id="rId16"/>
    <p:sldId id="268" r:id="rId17"/>
    <p:sldId id="266" r:id="rId18"/>
    <p:sldId id="270" r:id="rId19"/>
    <p:sldId id="271" r:id="rId20"/>
    <p:sldId id="272" r:id="rId21"/>
    <p:sldId id="282" r:id="rId22"/>
    <p:sldId id="283" r:id="rId23"/>
    <p:sldId id="284" r:id="rId24"/>
    <p:sldId id="259"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CAD3B78-915D-43F8-8AB8-DCB709A88D89}" type="datetimeFigureOut">
              <a:rPr lang="en-GB" smtClean="0"/>
              <a:t>15/01/2024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114018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AD3B78-915D-43F8-8AB8-DCB709A88D89}" type="datetimeFigureOut">
              <a:rPr lang="en-GB" smtClean="0"/>
              <a:t>15/01/2024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418729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AD3B78-915D-43F8-8AB8-DCB709A88D89}" type="datetimeFigureOut">
              <a:rPr lang="en-GB" smtClean="0"/>
              <a:t>15/01/2024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21011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AD3B78-915D-43F8-8AB8-DCB709A88D89}" type="datetimeFigureOut">
              <a:rPr lang="en-GB" smtClean="0"/>
              <a:t>15/01/2024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60685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AD3B78-915D-43F8-8AB8-DCB709A88D89}" type="datetimeFigureOut">
              <a:rPr lang="en-GB" smtClean="0"/>
              <a:t>15/01/2024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32136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AD3B78-915D-43F8-8AB8-DCB709A88D89}" type="datetimeFigureOut">
              <a:rPr lang="en-GB" smtClean="0"/>
              <a:t>15/01/2024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317600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CAD3B78-915D-43F8-8AB8-DCB709A88D89}" type="datetimeFigureOut">
              <a:rPr lang="en-GB" smtClean="0"/>
              <a:t>15/01/2024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340781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AD3B78-915D-43F8-8AB8-DCB709A88D89}" type="datetimeFigureOut">
              <a:rPr lang="en-GB" smtClean="0"/>
              <a:t>15/01/2024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357783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D3B78-915D-43F8-8AB8-DCB709A88D89}" type="datetimeFigureOut">
              <a:rPr lang="en-GB" smtClean="0"/>
              <a:t>15/01/2024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25659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D3B78-915D-43F8-8AB8-DCB709A88D89}" type="datetimeFigureOut">
              <a:rPr lang="en-GB" smtClean="0"/>
              <a:t>15/01/2024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169504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D3B78-915D-43F8-8AB8-DCB709A88D89}" type="datetimeFigureOut">
              <a:rPr lang="en-GB" smtClean="0"/>
              <a:t>15/01/2024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253D79-E9A5-4D3C-B204-8451DA1DCC4D}" type="slidenum">
              <a:rPr lang="en-GB" smtClean="0"/>
              <a:t>‹#›</a:t>
            </a:fld>
            <a:endParaRPr lang="en-GB"/>
          </a:p>
        </p:txBody>
      </p:sp>
    </p:spTree>
    <p:extLst>
      <p:ext uri="{BB962C8B-B14F-4D97-AF65-F5344CB8AC3E}">
        <p14:creationId xmlns:p14="http://schemas.microsoft.com/office/powerpoint/2010/main" val="281536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D3B78-915D-43F8-8AB8-DCB709A88D89}" type="datetimeFigureOut">
              <a:rPr lang="en-GB" smtClean="0"/>
              <a:t>15/01/2024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53D79-E9A5-4D3C-B204-8451DA1DCC4D}" type="slidenum">
              <a:rPr lang="en-GB" smtClean="0"/>
              <a:t>‹#›</a:t>
            </a:fld>
            <a:endParaRPr lang="en-GB"/>
          </a:p>
        </p:txBody>
      </p:sp>
    </p:spTree>
    <p:extLst>
      <p:ext uri="{BB962C8B-B14F-4D97-AF65-F5344CB8AC3E}">
        <p14:creationId xmlns:p14="http://schemas.microsoft.com/office/powerpoint/2010/main" val="300978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Natural Language Processing</a:t>
            </a:r>
            <a:endParaRPr lang="en-GB" dirty="0"/>
          </a:p>
        </p:txBody>
      </p:sp>
      <p:sp>
        <p:nvSpPr>
          <p:cNvPr id="3" name="Subtitle 2"/>
          <p:cNvSpPr>
            <a:spLocks noGrp="1"/>
          </p:cNvSpPr>
          <p:nvPr>
            <p:ph type="subTitle" idx="1"/>
          </p:nvPr>
        </p:nvSpPr>
        <p:spPr/>
        <p:txBody>
          <a:bodyPr>
            <a:normAutofit lnSpcReduction="10000"/>
          </a:bodyPr>
          <a:lstStyle/>
          <a:p>
            <a:r>
              <a:rPr lang="en-GB" dirty="0" smtClean="0"/>
              <a:t>Lecture </a:t>
            </a:r>
            <a:r>
              <a:rPr lang="en-GB" dirty="0" smtClean="0"/>
              <a:t>15</a:t>
            </a:r>
          </a:p>
          <a:p>
            <a:r>
              <a:rPr lang="en-GB" dirty="0">
                <a:hlinkClick r:id="rId2"/>
              </a:rPr>
              <a:t>https://</a:t>
            </a:r>
            <a:r>
              <a:rPr lang="en-GB" dirty="0" smtClean="0">
                <a:hlinkClick r:id="rId2"/>
              </a:rPr>
              <a:t>www.tutorialspoint.com/artificial_intelligence/artificial_intelligence_natural_language_processing.htm</a:t>
            </a:r>
            <a:endParaRPr lang="en-GB" dirty="0" smtClean="0"/>
          </a:p>
          <a:p>
            <a:r>
              <a:rPr lang="en-GB" dirty="0"/>
              <a:t>https://www.javatpoint.com/nlp</a:t>
            </a:r>
            <a:endParaRPr lang="en-GB" dirty="0"/>
          </a:p>
        </p:txBody>
      </p:sp>
    </p:spTree>
    <p:extLst>
      <p:ext uri="{BB962C8B-B14F-4D97-AF65-F5344CB8AC3E}">
        <p14:creationId xmlns:p14="http://schemas.microsoft.com/office/powerpoint/2010/main" val="389199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Steps in </a:t>
            </a:r>
            <a:r>
              <a:rPr lang="en-GB" b="1" dirty="0" smtClean="0"/>
              <a:t>NLU</a:t>
            </a:r>
            <a:br>
              <a:rPr lang="en-GB" b="1" dirty="0" smtClean="0"/>
            </a:br>
            <a:r>
              <a:rPr lang="en-GB" b="1" dirty="0" smtClean="0"/>
              <a:t>Stemming </a:t>
            </a:r>
            <a:r>
              <a:rPr lang="en-GB" b="1" dirty="0"/>
              <a:t>and Lemmatization</a:t>
            </a:r>
          </a:p>
        </p:txBody>
      </p:sp>
      <p:sp>
        <p:nvSpPr>
          <p:cNvPr id="3" name="Content Placeholder 2"/>
          <p:cNvSpPr>
            <a:spLocks noGrp="1"/>
          </p:cNvSpPr>
          <p:nvPr>
            <p:ph idx="1"/>
          </p:nvPr>
        </p:nvSpPr>
        <p:spPr/>
        <p:txBody>
          <a:bodyPr>
            <a:normAutofit/>
          </a:bodyPr>
          <a:lstStyle/>
          <a:p>
            <a:r>
              <a:rPr lang="en-GB" dirty="0"/>
              <a:t>Stemming and Lemmatization are </a:t>
            </a:r>
            <a:r>
              <a:rPr lang="en-GB" b="1" dirty="0"/>
              <a:t>Text Normalization</a:t>
            </a:r>
            <a:r>
              <a:rPr lang="en-GB" dirty="0"/>
              <a:t> (or sometimes called </a:t>
            </a:r>
            <a:r>
              <a:rPr lang="en-GB" b="1" dirty="0"/>
              <a:t>Word Normalization</a:t>
            </a:r>
            <a:r>
              <a:rPr lang="en-GB" dirty="0"/>
              <a:t>) techniques in the field of </a:t>
            </a:r>
            <a:r>
              <a:rPr lang="en-GB" b="1" dirty="0"/>
              <a:t>Natural Language Processing</a:t>
            </a:r>
            <a:r>
              <a:rPr lang="en-GB" dirty="0"/>
              <a:t> that are used to prepare text, words, and documents for further processing</a:t>
            </a:r>
            <a:r>
              <a:rPr lang="en-GB" dirty="0" smtClean="0"/>
              <a:t>.</a:t>
            </a:r>
          </a:p>
          <a:p>
            <a:pPr fontAlgn="base"/>
            <a:r>
              <a:rPr lang="en-GB" b="1" dirty="0"/>
              <a:t>Stemming</a:t>
            </a:r>
            <a:r>
              <a:rPr lang="en-GB" dirty="0"/>
              <a:t> just removes or stems the last few characters of a word, often leading to incorrect meanings and spelling. </a:t>
            </a:r>
            <a:endParaRPr lang="en-GB" dirty="0" smtClean="0"/>
          </a:p>
          <a:p>
            <a:pPr fontAlgn="base"/>
            <a:r>
              <a:rPr lang="en-GB" b="1" dirty="0" smtClean="0"/>
              <a:t>Lemmatization</a:t>
            </a:r>
            <a:r>
              <a:rPr lang="en-GB" dirty="0"/>
              <a:t> considers the context and converts the word to its meaningful base form, which is called </a:t>
            </a:r>
            <a:r>
              <a:rPr lang="en-GB" dirty="0" smtClean="0"/>
              <a:t>Lemma.</a:t>
            </a:r>
            <a:endParaRPr lang="en-GB" dirty="0"/>
          </a:p>
        </p:txBody>
      </p:sp>
    </p:spTree>
    <p:extLst>
      <p:ext uri="{BB962C8B-B14F-4D97-AF65-F5344CB8AC3E}">
        <p14:creationId xmlns:p14="http://schemas.microsoft.com/office/powerpoint/2010/main" val="44766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Stemming</a:t>
            </a:r>
            <a:endParaRPr lang="en-GB" dirty="0"/>
          </a:p>
        </p:txBody>
      </p:sp>
      <p:pic>
        <p:nvPicPr>
          <p:cNvPr id="4" name="Content Placeholder 3"/>
          <p:cNvPicPr>
            <a:picLocks noGrp="1" noChangeAspect="1"/>
          </p:cNvPicPr>
          <p:nvPr>
            <p:ph idx="1"/>
          </p:nvPr>
        </p:nvPicPr>
        <p:blipFill>
          <a:blip r:embed="rId2"/>
          <a:stretch>
            <a:fillRect/>
          </a:stretch>
        </p:blipFill>
        <p:spPr>
          <a:xfrm>
            <a:off x="2343955" y="2137418"/>
            <a:ext cx="7340957" cy="4459128"/>
          </a:xfrm>
          <a:prstGeom prst="rect">
            <a:avLst/>
          </a:prstGeom>
        </p:spPr>
      </p:pic>
      <p:sp>
        <p:nvSpPr>
          <p:cNvPr id="5" name="Rectangle 4"/>
          <p:cNvSpPr/>
          <p:nvPr/>
        </p:nvSpPr>
        <p:spPr>
          <a:xfrm>
            <a:off x="1006275" y="1581308"/>
            <a:ext cx="3139001" cy="369332"/>
          </a:xfrm>
          <a:prstGeom prst="rect">
            <a:avLst/>
          </a:prstGeom>
        </p:spPr>
        <p:txBody>
          <a:bodyPr wrap="none">
            <a:spAutoFit/>
          </a:bodyPr>
          <a:lstStyle/>
          <a:p>
            <a:r>
              <a:rPr lang="en-GB" dirty="0">
                <a:solidFill>
                  <a:srgbClr val="3D4251"/>
                </a:solidFill>
                <a:latin typeface="Lora"/>
              </a:rPr>
              <a:t>Let's look at a few examples,</a:t>
            </a:r>
            <a:endParaRPr lang="en-GB" dirty="0"/>
          </a:p>
        </p:txBody>
      </p:sp>
    </p:spTree>
    <p:extLst>
      <p:ext uri="{BB962C8B-B14F-4D97-AF65-F5344CB8AC3E}">
        <p14:creationId xmlns:p14="http://schemas.microsoft.com/office/powerpoint/2010/main" val="65672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with Stemming</a:t>
            </a:r>
            <a:endParaRPr lang="en-GB" dirty="0"/>
          </a:p>
        </p:txBody>
      </p:sp>
      <p:sp>
        <p:nvSpPr>
          <p:cNvPr id="3" name="Content Placeholder 2"/>
          <p:cNvSpPr>
            <a:spLocks noGrp="1"/>
          </p:cNvSpPr>
          <p:nvPr>
            <p:ph idx="1"/>
          </p:nvPr>
        </p:nvSpPr>
        <p:spPr/>
        <p:txBody>
          <a:bodyPr>
            <a:normAutofit/>
          </a:bodyPr>
          <a:lstStyle/>
          <a:p>
            <a:pPr marL="0" indent="0" algn="just">
              <a:buNone/>
            </a:pPr>
            <a:r>
              <a:rPr lang="en-GB" sz="2400" dirty="0" smtClean="0"/>
              <a:t>Sometimes</a:t>
            </a:r>
            <a:r>
              <a:rPr lang="en-GB" sz="2400" dirty="0"/>
              <a:t>, the same word can have multiple different Lemmas. We should identify the Part of Speech (POS) tag for the word in that specific context. Here are the examples to illustrate all the differences and use cases:</a:t>
            </a:r>
            <a:endParaRPr lang="en-GB" sz="2400" dirty="0" smtClean="0"/>
          </a:p>
          <a:p>
            <a:pPr algn="just" fontAlgn="base"/>
            <a:r>
              <a:rPr lang="en-GB" sz="2400" dirty="0"/>
              <a:t>If you lemmatize the word '</a:t>
            </a:r>
            <a:r>
              <a:rPr lang="en-GB" sz="2400" b="1" dirty="0"/>
              <a:t>Caring</a:t>
            </a:r>
            <a:r>
              <a:rPr lang="en-GB" sz="2400" dirty="0"/>
              <a:t>', it would return '</a:t>
            </a:r>
            <a:r>
              <a:rPr lang="en-GB" sz="2400" b="1" dirty="0"/>
              <a:t>Care</a:t>
            </a:r>
            <a:r>
              <a:rPr lang="en-GB" sz="2400" dirty="0"/>
              <a:t>'. If you stem, it would return '</a:t>
            </a:r>
            <a:r>
              <a:rPr lang="en-GB" sz="2400" b="1" dirty="0"/>
              <a:t>Car</a:t>
            </a:r>
            <a:r>
              <a:rPr lang="en-GB" sz="2400" dirty="0"/>
              <a:t>' and this is erroneous.</a:t>
            </a:r>
          </a:p>
          <a:p>
            <a:pPr algn="just" fontAlgn="base"/>
            <a:r>
              <a:rPr lang="en-GB" sz="2400" dirty="0"/>
              <a:t>If you lemmatize the word '</a:t>
            </a:r>
            <a:r>
              <a:rPr lang="en-GB" sz="2400" b="1" dirty="0"/>
              <a:t>Stripes</a:t>
            </a:r>
            <a:r>
              <a:rPr lang="en-GB" sz="2400" dirty="0"/>
              <a:t>' in </a:t>
            </a:r>
            <a:r>
              <a:rPr lang="en-GB" sz="2400" b="1" dirty="0"/>
              <a:t>verb</a:t>
            </a:r>
            <a:r>
              <a:rPr lang="en-GB" sz="2400" dirty="0"/>
              <a:t> context, it would return '</a:t>
            </a:r>
            <a:r>
              <a:rPr lang="en-GB" sz="2400" b="1" dirty="0"/>
              <a:t>Strip</a:t>
            </a:r>
            <a:r>
              <a:rPr lang="en-GB" sz="2400" dirty="0"/>
              <a:t>'. If you lemmatize it in </a:t>
            </a:r>
            <a:r>
              <a:rPr lang="en-GB" sz="2400" b="1" dirty="0"/>
              <a:t>noun</a:t>
            </a:r>
            <a:r>
              <a:rPr lang="en-GB" sz="2400" dirty="0"/>
              <a:t> context, it would return '</a:t>
            </a:r>
            <a:r>
              <a:rPr lang="en-GB" sz="2400" b="1" dirty="0"/>
              <a:t>Stripe</a:t>
            </a:r>
            <a:r>
              <a:rPr lang="en-GB" sz="2400" dirty="0"/>
              <a:t>'. If you just stem it, it would just return '</a:t>
            </a:r>
            <a:r>
              <a:rPr lang="en-GB" sz="2400" b="1" dirty="0"/>
              <a:t>Strip</a:t>
            </a:r>
            <a:r>
              <a:rPr lang="en-GB" sz="2400" dirty="0"/>
              <a:t>'.</a:t>
            </a:r>
          </a:p>
          <a:p>
            <a:pPr algn="just" fontAlgn="base"/>
            <a:r>
              <a:rPr lang="en-GB" sz="2400" dirty="0"/>
              <a:t>You would get same results whether you lemmatize or stem words such as </a:t>
            </a:r>
            <a:r>
              <a:rPr lang="en-GB" sz="2400" b="1" dirty="0"/>
              <a:t>walking, running, swimming</a:t>
            </a:r>
            <a:r>
              <a:rPr lang="en-GB" sz="2400" dirty="0"/>
              <a:t>... to </a:t>
            </a:r>
            <a:r>
              <a:rPr lang="en-GB" sz="2400" b="1" dirty="0"/>
              <a:t>walk, run, swim</a:t>
            </a:r>
            <a:r>
              <a:rPr lang="en-GB" sz="2400" dirty="0"/>
              <a:t> etc.</a:t>
            </a:r>
          </a:p>
          <a:p>
            <a:pPr algn="just"/>
            <a:endParaRPr lang="en-GB" dirty="0"/>
          </a:p>
          <a:p>
            <a:endParaRPr lang="en-GB" dirty="0"/>
          </a:p>
        </p:txBody>
      </p:sp>
    </p:spTree>
    <p:extLst>
      <p:ext uri="{BB962C8B-B14F-4D97-AF65-F5344CB8AC3E}">
        <p14:creationId xmlns:p14="http://schemas.microsoft.com/office/powerpoint/2010/main" val="292434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Stemming and Lemmatization</a:t>
            </a:r>
            <a:endParaRPr lang="en-GB" dirty="0"/>
          </a:p>
        </p:txBody>
      </p:sp>
      <p:sp>
        <p:nvSpPr>
          <p:cNvPr id="3" name="Content Placeholder 2"/>
          <p:cNvSpPr>
            <a:spLocks noGrp="1"/>
          </p:cNvSpPr>
          <p:nvPr>
            <p:ph idx="1"/>
          </p:nvPr>
        </p:nvSpPr>
        <p:spPr/>
        <p:txBody>
          <a:bodyPr/>
          <a:lstStyle/>
          <a:p>
            <a:pPr algn="just"/>
            <a:r>
              <a:rPr lang="en-GB" dirty="0"/>
              <a:t>Lemmatization is computationally expensive since it involves look-up tables and what not. </a:t>
            </a:r>
            <a:endParaRPr lang="en-GB" dirty="0" smtClean="0"/>
          </a:p>
          <a:p>
            <a:pPr algn="just"/>
            <a:r>
              <a:rPr lang="en-GB" dirty="0" smtClean="0"/>
              <a:t>If </a:t>
            </a:r>
            <a:r>
              <a:rPr lang="en-GB" dirty="0"/>
              <a:t>you have large dataset and performance is an issue, go with Stemming. Remember you can also add your own rules to </a:t>
            </a:r>
            <a:r>
              <a:rPr lang="en-GB" dirty="0" smtClean="0"/>
              <a:t>Stemming.</a:t>
            </a:r>
          </a:p>
          <a:p>
            <a:pPr algn="just"/>
            <a:r>
              <a:rPr lang="en-GB" dirty="0" smtClean="0"/>
              <a:t>If </a:t>
            </a:r>
            <a:r>
              <a:rPr lang="en-GB" dirty="0"/>
              <a:t>accuracy is paramount and dataset isn't </a:t>
            </a:r>
            <a:r>
              <a:rPr lang="en-GB" dirty="0" err="1" smtClean="0"/>
              <a:t>homongous</a:t>
            </a:r>
            <a:r>
              <a:rPr lang="en-GB" dirty="0"/>
              <a:t>, go with Lemmatization.</a:t>
            </a:r>
          </a:p>
          <a:p>
            <a:endParaRPr lang="en-GB" dirty="0"/>
          </a:p>
        </p:txBody>
      </p:sp>
    </p:spTree>
    <p:extLst>
      <p:ext uri="{BB962C8B-B14F-4D97-AF65-F5344CB8AC3E}">
        <p14:creationId xmlns:p14="http://schemas.microsoft.com/office/powerpoint/2010/main" val="48707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br>
              <a:rPr lang="en-GB" dirty="0" smtClean="0"/>
            </a:br>
            <a:endParaRPr lang="en-GB" dirty="0"/>
          </a:p>
        </p:txBody>
      </p:sp>
      <p:sp>
        <p:nvSpPr>
          <p:cNvPr id="5" name="Content Placeholder 4"/>
          <p:cNvSpPr>
            <a:spLocks noGrp="1"/>
          </p:cNvSpPr>
          <p:nvPr>
            <p:ph idx="1"/>
          </p:nvPr>
        </p:nvSpPr>
        <p:spPr>
          <a:xfrm>
            <a:off x="669701" y="1089335"/>
            <a:ext cx="10684099" cy="5569042"/>
          </a:xfrm>
        </p:spPr>
        <p:txBody>
          <a:bodyPr/>
          <a:lstStyle/>
          <a:p>
            <a:endParaRPr lang="en-GB" dirty="0"/>
          </a:p>
        </p:txBody>
      </p:sp>
      <p:pic>
        <p:nvPicPr>
          <p:cNvPr id="6" name="Picture 5"/>
          <p:cNvPicPr>
            <a:picLocks noChangeAspect="1"/>
          </p:cNvPicPr>
          <p:nvPr/>
        </p:nvPicPr>
        <p:blipFill>
          <a:blip r:embed="rId2"/>
          <a:stretch>
            <a:fillRect/>
          </a:stretch>
        </p:blipFill>
        <p:spPr>
          <a:xfrm>
            <a:off x="669701" y="1089334"/>
            <a:ext cx="8809150" cy="5683277"/>
          </a:xfrm>
          <a:prstGeom prst="rect">
            <a:avLst/>
          </a:prstGeom>
        </p:spPr>
      </p:pic>
    </p:spTree>
    <p:extLst>
      <p:ext uri="{BB962C8B-B14F-4D97-AF65-F5344CB8AC3E}">
        <p14:creationId xmlns:p14="http://schemas.microsoft.com/office/powerpoint/2010/main" val="122578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br>
              <a:rPr lang="en-GB" dirty="0" smtClean="0"/>
            </a:br>
            <a:endParaRPr lang="en-GB" dirty="0"/>
          </a:p>
        </p:txBody>
      </p:sp>
      <p:sp>
        <p:nvSpPr>
          <p:cNvPr id="3" name="Content Placeholder 2"/>
          <p:cNvSpPr>
            <a:spLocks noGrp="1"/>
          </p:cNvSpPr>
          <p:nvPr>
            <p:ph idx="1"/>
          </p:nvPr>
        </p:nvSpPr>
        <p:spPr/>
        <p:txBody>
          <a:bodyPr/>
          <a:lstStyle/>
          <a:p>
            <a:pPr marL="0" indent="0">
              <a:buNone/>
            </a:pPr>
            <a:r>
              <a:rPr lang="en-GB" b="1" dirty="0" smtClean="0"/>
              <a:t>Lexical </a:t>
            </a:r>
            <a:r>
              <a:rPr lang="en-GB" b="1" dirty="0"/>
              <a:t>Analysis</a:t>
            </a:r>
            <a:r>
              <a:rPr lang="en-GB" dirty="0"/>
              <a:t> − It involves identifying and </a:t>
            </a:r>
            <a:r>
              <a:rPr lang="en-GB" dirty="0" err="1"/>
              <a:t>analyzing</a:t>
            </a:r>
            <a:r>
              <a:rPr lang="en-GB" dirty="0"/>
              <a:t> the structure of words. </a:t>
            </a:r>
            <a:endParaRPr lang="en-GB" dirty="0" smtClean="0"/>
          </a:p>
          <a:p>
            <a:r>
              <a:rPr lang="en-GB" dirty="0" smtClean="0"/>
              <a:t>Lexicon </a:t>
            </a:r>
            <a:r>
              <a:rPr lang="en-GB" dirty="0"/>
              <a:t>of a language means the collection of words and phrases in a language. Lexical analysis is dividing the whole chunk of </a:t>
            </a:r>
            <a:r>
              <a:rPr lang="en-GB" dirty="0" smtClean="0"/>
              <a:t>text </a:t>
            </a:r>
            <a:r>
              <a:rPr lang="en-GB" dirty="0"/>
              <a:t>into paragraphs, sentences, and words</a:t>
            </a:r>
            <a:r>
              <a:rPr lang="en-GB" dirty="0" smtClean="0"/>
              <a:t>.</a:t>
            </a:r>
          </a:p>
          <a:p>
            <a:pPr marL="0" indent="0">
              <a:buNone/>
            </a:pPr>
            <a:r>
              <a:rPr lang="en-GB" dirty="0" smtClean="0"/>
              <a:t>	Example: The tank was full of water.</a:t>
            </a:r>
            <a:endParaRPr lang="en-GB" dirty="0"/>
          </a:p>
          <a:p>
            <a:endParaRPr lang="en-GB" dirty="0"/>
          </a:p>
        </p:txBody>
      </p:sp>
    </p:spTree>
    <p:extLst>
      <p:ext uri="{BB962C8B-B14F-4D97-AF65-F5344CB8AC3E}">
        <p14:creationId xmlns:p14="http://schemas.microsoft.com/office/powerpoint/2010/main" val="267995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endParaRPr lang="en-GB" dirty="0"/>
          </a:p>
        </p:txBody>
      </p:sp>
      <p:sp>
        <p:nvSpPr>
          <p:cNvPr id="3" name="Content Placeholder 2"/>
          <p:cNvSpPr>
            <a:spLocks noGrp="1"/>
          </p:cNvSpPr>
          <p:nvPr>
            <p:ph idx="1"/>
          </p:nvPr>
        </p:nvSpPr>
        <p:spPr/>
        <p:txBody>
          <a:bodyPr/>
          <a:lstStyle/>
          <a:p>
            <a:r>
              <a:rPr lang="en-GB" b="1" dirty="0" smtClean="0"/>
              <a:t>Syntactic Analysis (Parsing)</a:t>
            </a:r>
            <a:r>
              <a:rPr lang="en-GB" dirty="0" smtClean="0"/>
              <a:t> − It involves analysis of words in the sentence for grammar and arranging words in a manner that shows the relationship among the words. </a:t>
            </a:r>
          </a:p>
          <a:p>
            <a:r>
              <a:rPr lang="en-GB" dirty="0" smtClean="0"/>
              <a:t>The sentence such as:</a:t>
            </a:r>
          </a:p>
          <a:p>
            <a:r>
              <a:rPr lang="en-GB" dirty="0" smtClean="0"/>
              <a:t>“The school goes to boy” is rejected by English syntactic </a:t>
            </a:r>
            <a:r>
              <a:rPr lang="en-GB" dirty="0" err="1" smtClean="0"/>
              <a:t>analyzer</a:t>
            </a:r>
            <a:r>
              <a:rPr lang="en-GB" dirty="0" smtClean="0"/>
              <a:t>.</a:t>
            </a:r>
          </a:p>
          <a:p>
            <a:pPr marL="0" indent="0">
              <a:buNone/>
            </a:pPr>
            <a:endParaRPr lang="en-GB" dirty="0"/>
          </a:p>
        </p:txBody>
      </p:sp>
    </p:spTree>
    <p:extLst>
      <p:ext uri="{BB962C8B-B14F-4D97-AF65-F5344CB8AC3E}">
        <p14:creationId xmlns:p14="http://schemas.microsoft.com/office/powerpoint/2010/main" val="417062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endParaRPr lang="en-GB" dirty="0"/>
          </a:p>
        </p:txBody>
      </p:sp>
      <p:sp>
        <p:nvSpPr>
          <p:cNvPr id="3" name="Content Placeholder 2"/>
          <p:cNvSpPr>
            <a:spLocks noGrp="1"/>
          </p:cNvSpPr>
          <p:nvPr>
            <p:ph idx="1"/>
          </p:nvPr>
        </p:nvSpPr>
        <p:spPr/>
        <p:txBody>
          <a:bodyPr/>
          <a:lstStyle/>
          <a:p>
            <a:r>
              <a:rPr lang="en-GB" b="1" dirty="0"/>
              <a:t>Semantic Analysis</a:t>
            </a:r>
            <a:r>
              <a:rPr lang="en-GB" dirty="0"/>
              <a:t> − It draws the exact meaning or the dictionary meaning from the text. The text is checked for meaningfulness. It is done by mapping syntactic structures and objects in the task </a:t>
            </a:r>
            <a:r>
              <a:rPr lang="en-GB" dirty="0" smtClean="0"/>
              <a:t>domain.</a:t>
            </a:r>
          </a:p>
          <a:p>
            <a:r>
              <a:rPr lang="en-GB" dirty="0" smtClean="0"/>
              <a:t>The </a:t>
            </a:r>
            <a:r>
              <a:rPr lang="en-GB" dirty="0"/>
              <a:t>semantic </a:t>
            </a:r>
            <a:r>
              <a:rPr lang="en-GB" dirty="0" err="1"/>
              <a:t>analyzer</a:t>
            </a:r>
            <a:r>
              <a:rPr lang="en-GB" dirty="0"/>
              <a:t> disregards sentence such as “hot ice-cream</a:t>
            </a:r>
            <a:r>
              <a:rPr lang="en-GB" dirty="0" smtClean="0"/>
              <a:t>”.</a:t>
            </a:r>
          </a:p>
        </p:txBody>
      </p:sp>
    </p:spTree>
    <p:extLst>
      <p:ext uri="{BB962C8B-B14F-4D97-AF65-F5344CB8AC3E}">
        <p14:creationId xmlns:p14="http://schemas.microsoft.com/office/powerpoint/2010/main" val="426278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endParaRPr lang="en-GB" dirty="0"/>
          </a:p>
        </p:txBody>
      </p:sp>
      <p:sp>
        <p:nvSpPr>
          <p:cNvPr id="3" name="Content Placeholder 2"/>
          <p:cNvSpPr>
            <a:spLocks noGrp="1"/>
          </p:cNvSpPr>
          <p:nvPr>
            <p:ph idx="1"/>
          </p:nvPr>
        </p:nvSpPr>
        <p:spPr/>
        <p:txBody>
          <a:bodyPr/>
          <a:lstStyle/>
          <a:p>
            <a:r>
              <a:rPr lang="en-GB" b="1" dirty="0" smtClean="0"/>
              <a:t>Discourse Integration</a:t>
            </a:r>
            <a:r>
              <a:rPr lang="en-GB" dirty="0" smtClean="0"/>
              <a:t> − The meaning of any sentence depends upon the meaning of the sentence just before it. In addition, it also brings about the meaning of immediately succeeding sentence.</a:t>
            </a:r>
          </a:p>
          <a:p>
            <a:r>
              <a:rPr lang="en-GB" dirty="0"/>
              <a:t>For example, the </a:t>
            </a:r>
            <a:r>
              <a:rPr lang="en-GB" b="1" dirty="0"/>
              <a:t>word “that” in the sentence “He wanted that” depends upon</a:t>
            </a:r>
            <a:r>
              <a:rPr lang="en-GB" dirty="0"/>
              <a:t> the prior discourse </a:t>
            </a:r>
            <a:r>
              <a:rPr lang="en-GB" dirty="0" smtClean="0"/>
              <a:t>context.</a:t>
            </a:r>
          </a:p>
          <a:p>
            <a:endParaRPr lang="en-GB" dirty="0" smtClean="0"/>
          </a:p>
          <a:p>
            <a:endParaRPr lang="en-GB" dirty="0"/>
          </a:p>
        </p:txBody>
      </p:sp>
    </p:spTree>
    <p:extLst>
      <p:ext uri="{BB962C8B-B14F-4D97-AF65-F5344CB8AC3E}">
        <p14:creationId xmlns:p14="http://schemas.microsoft.com/office/powerpoint/2010/main" val="212257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endParaRPr lang="en-GB" dirty="0"/>
          </a:p>
        </p:txBody>
      </p:sp>
      <p:sp>
        <p:nvSpPr>
          <p:cNvPr id="3" name="Content Placeholder 2"/>
          <p:cNvSpPr>
            <a:spLocks noGrp="1"/>
          </p:cNvSpPr>
          <p:nvPr>
            <p:ph idx="1"/>
          </p:nvPr>
        </p:nvSpPr>
        <p:spPr/>
        <p:txBody>
          <a:bodyPr>
            <a:normAutofit/>
          </a:bodyPr>
          <a:lstStyle/>
          <a:p>
            <a:pPr algn="just"/>
            <a:r>
              <a:rPr lang="en-GB" b="1" dirty="0" smtClean="0"/>
              <a:t>Pragmatic Analysis</a:t>
            </a:r>
            <a:r>
              <a:rPr lang="en-GB" dirty="0" smtClean="0"/>
              <a:t> − means practical or logical. If someone calls you </a:t>
            </a:r>
            <a:r>
              <a:rPr lang="en-GB" b="1" dirty="0" smtClean="0"/>
              <a:t>pragmatic</a:t>
            </a:r>
            <a:r>
              <a:rPr lang="en-GB" dirty="0" smtClean="0"/>
              <a:t>, they mean that you tend to think in terms of the practical or logical rather than the ideal situation.</a:t>
            </a:r>
            <a:endParaRPr lang="en-GB" dirty="0"/>
          </a:p>
          <a:p>
            <a:pPr algn="just"/>
            <a:r>
              <a:rPr lang="en-GB" dirty="0" smtClean="0"/>
              <a:t>The </a:t>
            </a:r>
            <a:r>
              <a:rPr lang="en-GB" dirty="0"/>
              <a:t>term </a:t>
            </a:r>
            <a:r>
              <a:rPr lang="en-GB" b="1" dirty="0"/>
              <a:t>pragmatics</a:t>
            </a:r>
            <a:r>
              <a:rPr lang="en-GB" dirty="0"/>
              <a:t> is used in contrast to semantics. Semantics has to do with the actual definition of a word or text. </a:t>
            </a:r>
            <a:r>
              <a:rPr lang="en-GB" b="1" dirty="0"/>
              <a:t>Pragmatics</a:t>
            </a:r>
            <a:r>
              <a:rPr lang="en-GB" dirty="0"/>
              <a:t> refers to how words are used in a practical sense. Words can mean different things, and often the same word can mean something different depending on the context in which it is used. </a:t>
            </a:r>
            <a:endParaRPr lang="en-GB" dirty="0" smtClean="0"/>
          </a:p>
          <a:p>
            <a:pPr marL="0" indent="0" algn="just">
              <a:buNone/>
            </a:pPr>
            <a:endParaRPr lang="en-GB" dirty="0"/>
          </a:p>
        </p:txBody>
      </p:sp>
    </p:spTree>
    <p:extLst>
      <p:ext uri="{BB962C8B-B14F-4D97-AF65-F5344CB8AC3E}">
        <p14:creationId xmlns:p14="http://schemas.microsoft.com/office/powerpoint/2010/main" val="210792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Is Natural Language Processing</a:t>
            </a:r>
            <a:endParaRPr lang="en-GB" b="1" dirty="0"/>
          </a:p>
        </p:txBody>
      </p:sp>
      <p:sp>
        <p:nvSpPr>
          <p:cNvPr id="3" name="Content Placeholder 2"/>
          <p:cNvSpPr>
            <a:spLocks noGrp="1"/>
          </p:cNvSpPr>
          <p:nvPr>
            <p:ph idx="1"/>
          </p:nvPr>
        </p:nvSpPr>
        <p:spPr/>
        <p:txBody>
          <a:bodyPr/>
          <a:lstStyle/>
          <a:p>
            <a:pPr marL="0" indent="0" fontAlgn="base">
              <a:buNone/>
            </a:pPr>
            <a:endParaRPr lang="en-GB" b="1" dirty="0"/>
          </a:p>
          <a:p>
            <a:pPr algn="just" fontAlgn="base"/>
            <a:r>
              <a:rPr lang="en-GB" dirty="0"/>
              <a:t>Natural language processing (NLP) is a branch of artificial intelligence within computer science that focuses on helping computers to understand the way that humans write and speak. </a:t>
            </a:r>
            <a:endParaRPr lang="en-GB" dirty="0" smtClean="0"/>
          </a:p>
          <a:p>
            <a:pPr algn="just" fontAlgn="base"/>
            <a:r>
              <a:rPr lang="en-GB" dirty="0" smtClean="0"/>
              <a:t>This </a:t>
            </a:r>
            <a:r>
              <a:rPr lang="en-GB" dirty="0"/>
              <a:t>is a difficult task because it involves a lot of unstructured </a:t>
            </a:r>
            <a:r>
              <a:rPr lang="en-GB" dirty="0" smtClean="0"/>
              <a:t>data.</a:t>
            </a:r>
          </a:p>
          <a:p>
            <a:pPr algn="just" fontAlgn="base"/>
            <a:r>
              <a:rPr lang="en-GB" dirty="0" smtClean="0"/>
              <a:t>The </a:t>
            </a:r>
            <a:r>
              <a:rPr lang="en-GB" dirty="0"/>
              <a:t>style in which people talk and write (sometimes referred to as ‘tone of voice’) is unique to individuals, and constantly evolving to reflect popular usage.</a:t>
            </a:r>
          </a:p>
          <a:p>
            <a:endParaRPr lang="en-GB" dirty="0"/>
          </a:p>
        </p:txBody>
      </p:sp>
    </p:spTree>
    <p:extLst>
      <p:ext uri="{BB962C8B-B14F-4D97-AF65-F5344CB8AC3E}">
        <p14:creationId xmlns:p14="http://schemas.microsoft.com/office/powerpoint/2010/main" val="88193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Pragmatic Examples</a:t>
            </a:r>
            <a:endParaRPr lang="en-GB" dirty="0"/>
          </a:p>
        </p:txBody>
      </p:sp>
      <p:sp>
        <p:nvSpPr>
          <p:cNvPr id="3" name="Content Placeholder 2"/>
          <p:cNvSpPr>
            <a:spLocks noGrp="1"/>
          </p:cNvSpPr>
          <p:nvPr>
            <p:ph idx="1"/>
          </p:nvPr>
        </p:nvSpPr>
        <p:spPr/>
        <p:txBody>
          <a:bodyPr>
            <a:normAutofit fontScale="92500" lnSpcReduction="10000"/>
          </a:bodyPr>
          <a:lstStyle/>
          <a:p>
            <a:r>
              <a:rPr lang="en-GB" dirty="0"/>
              <a:t> </a:t>
            </a:r>
            <a:r>
              <a:rPr lang="en-GB" sz="2600" dirty="0"/>
              <a:t>Will you crack open the door? I am getting </a:t>
            </a:r>
            <a:r>
              <a:rPr lang="en-GB" sz="2600" dirty="0" smtClean="0"/>
              <a:t>hot.</a:t>
            </a:r>
          </a:p>
          <a:p>
            <a:pPr marL="0" indent="0">
              <a:buNone/>
            </a:pPr>
            <a:r>
              <a:rPr lang="en-GB" sz="2600" dirty="0"/>
              <a:t>	</a:t>
            </a:r>
            <a:r>
              <a:rPr lang="en-GB" sz="2600" dirty="0" smtClean="0"/>
              <a:t>Semantically</a:t>
            </a:r>
            <a:r>
              <a:rPr lang="en-GB" sz="2600" dirty="0"/>
              <a:t>, the word "crack" would mean to break, </a:t>
            </a:r>
            <a:r>
              <a:rPr lang="en-GB" sz="2600" dirty="0" smtClean="0"/>
              <a:t>	but</a:t>
            </a:r>
            <a:r>
              <a:rPr lang="en-GB" sz="2600" dirty="0"/>
              <a:t> </a:t>
            </a:r>
            <a:r>
              <a:rPr lang="en-GB" sz="2600" b="1" dirty="0"/>
              <a:t>pragmatically</a:t>
            </a:r>
            <a:r>
              <a:rPr lang="en-GB" sz="2600" dirty="0"/>
              <a:t> we know that the speaker means to open the </a:t>
            </a:r>
            <a:r>
              <a:rPr lang="en-GB" sz="2600" dirty="0" smtClean="0"/>
              <a:t>	door </a:t>
            </a:r>
            <a:r>
              <a:rPr lang="en-GB" sz="2600" dirty="0"/>
              <a:t>just a little to let in some air</a:t>
            </a:r>
            <a:r>
              <a:rPr lang="en-GB" sz="2600" dirty="0" smtClean="0"/>
              <a:t>.</a:t>
            </a:r>
          </a:p>
          <a:p>
            <a:pPr marL="0" indent="0">
              <a:buNone/>
            </a:pPr>
            <a:endParaRPr lang="en-GB" sz="2600" dirty="0"/>
          </a:p>
          <a:p>
            <a:r>
              <a:rPr lang="en-GB" sz="2600" dirty="0"/>
              <a:t>If you eat all of that food, it will make you </a:t>
            </a:r>
            <a:r>
              <a:rPr lang="en-GB" sz="2600" b="1" dirty="0"/>
              <a:t>bigger</a:t>
            </a:r>
            <a:r>
              <a:rPr lang="en-GB" sz="2600" dirty="0"/>
              <a:t>!</a:t>
            </a:r>
          </a:p>
          <a:p>
            <a:pPr marL="0" indent="0">
              <a:buNone/>
            </a:pPr>
            <a:r>
              <a:rPr lang="en-GB" sz="2600" dirty="0"/>
              <a:t>	</a:t>
            </a:r>
            <a:r>
              <a:rPr lang="en-GB" sz="2600" dirty="0" smtClean="0"/>
              <a:t>Semantically, "bigger" in this sentence would mean larger than you 	are currently. Think about how this sentence, </a:t>
            </a:r>
            <a:r>
              <a:rPr lang="en-GB" sz="2600" b="1" dirty="0" smtClean="0"/>
              <a:t>pragmatically</a:t>
            </a:r>
            <a:r>
              <a:rPr lang="en-GB" sz="2600" dirty="0" smtClean="0"/>
              <a:t>, would 	mean something different depending on the context. If it is said to a 	young child, </a:t>
            </a:r>
            <a:r>
              <a:rPr lang="en-GB" sz="2600" b="1" dirty="0" smtClean="0"/>
              <a:t>pragmatically</a:t>
            </a:r>
            <a:r>
              <a:rPr lang="en-GB" sz="2600" dirty="0" smtClean="0"/>
              <a:t>, it would mean to grow bigger. If it is said 	to a grown person who is already obese, it would mean something 	entirely different.</a:t>
            </a:r>
            <a:endParaRPr lang="en-GB" sz="2600" dirty="0"/>
          </a:p>
          <a:p>
            <a:endParaRPr lang="en-GB" sz="2600" dirty="0"/>
          </a:p>
        </p:txBody>
      </p:sp>
    </p:spTree>
    <p:extLst>
      <p:ext uri="{BB962C8B-B14F-4D97-AF65-F5344CB8AC3E}">
        <p14:creationId xmlns:p14="http://schemas.microsoft.com/office/powerpoint/2010/main" val="2709660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Natural Language Generation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b="1" dirty="0" smtClean="0"/>
              <a:t>Corpus</a:t>
            </a:r>
          </a:p>
          <a:p>
            <a:pPr algn="just"/>
            <a:r>
              <a:rPr lang="en-GB" sz="2600" dirty="0" smtClean="0"/>
              <a:t>A </a:t>
            </a:r>
            <a:r>
              <a:rPr lang="en-GB" sz="2600" dirty="0"/>
              <a:t>text corpus is a very large collection of text (often many billion words) produced by real users of the language and used to analyse how words, phrases and language in general are used. </a:t>
            </a:r>
            <a:endParaRPr lang="en-GB" sz="2600" dirty="0" smtClean="0"/>
          </a:p>
          <a:p>
            <a:pPr algn="just"/>
            <a:r>
              <a:rPr lang="en-GB" sz="2600" dirty="0" smtClean="0"/>
              <a:t>A </a:t>
            </a:r>
            <a:r>
              <a:rPr lang="en-GB" sz="2600" dirty="0"/>
              <a:t>corpus is also be used for generating various language databases used in software development such </a:t>
            </a:r>
            <a:r>
              <a:rPr lang="en-GB" sz="2600" dirty="0" smtClean="0"/>
              <a:t>as:</a:t>
            </a:r>
          </a:p>
          <a:p>
            <a:pPr marL="0" indent="0">
              <a:buNone/>
            </a:pPr>
            <a:r>
              <a:rPr lang="en-GB" sz="2600" dirty="0" smtClean="0"/>
              <a:t> 	Predictive </a:t>
            </a:r>
            <a:r>
              <a:rPr lang="en-GB" sz="2600" dirty="0"/>
              <a:t>keyboards, spell check, grammar correction</a:t>
            </a:r>
            <a:r>
              <a:rPr lang="en-GB" sz="2600"/>
              <a:t>, </a:t>
            </a:r>
            <a:r>
              <a:rPr lang="en-GB" sz="2600" smtClean="0"/>
              <a:t>text/speech 	understanding </a:t>
            </a:r>
            <a:r>
              <a:rPr lang="en-GB" sz="2600" dirty="0"/>
              <a:t>systems, text-to-speech modules, machine </a:t>
            </a:r>
            <a:r>
              <a:rPr lang="en-GB" sz="2600" dirty="0" smtClean="0"/>
              <a:t>	</a:t>
            </a:r>
            <a:r>
              <a:rPr lang="en-GB" sz="2600" smtClean="0"/>
              <a:t>translation 	systems </a:t>
            </a:r>
            <a:r>
              <a:rPr lang="en-GB" sz="2600" dirty="0"/>
              <a:t>and many others</a:t>
            </a:r>
            <a:r>
              <a:rPr lang="en-GB" sz="2600" dirty="0" smtClean="0"/>
              <a:t>.</a:t>
            </a:r>
          </a:p>
          <a:p>
            <a:pPr marL="0" indent="0">
              <a:buNone/>
            </a:pPr>
            <a:endParaRPr lang="en-GB" b="1" dirty="0"/>
          </a:p>
          <a:p>
            <a:pPr marL="0" indent="0">
              <a:buNone/>
            </a:pPr>
            <a:r>
              <a:rPr lang="en-GB" dirty="0" smtClean="0"/>
              <a:t>	</a:t>
            </a:r>
            <a:endParaRPr lang="en-GB" dirty="0"/>
          </a:p>
        </p:txBody>
      </p:sp>
    </p:spTree>
    <p:extLst>
      <p:ext uri="{BB962C8B-B14F-4D97-AF65-F5344CB8AC3E}">
        <p14:creationId xmlns:p14="http://schemas.microsoft.com/office/powerpoint/2010/main" val="34352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Corpus</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b="1" dirty="0" smtClean="0"/>
              <a:t>Monolingual</a:t>
            </a:r>
            <a:r>
              <a:rPr lang="en-GB" b="1" dirty="0"/>
              <a:t> </a:t>
            </a:r>
            <a:r>
              <a:rPr lang="en-GB" b="1" dirty="0" smtClean="0"/>
              <a:t>corpus:</a:t>
            </a:r>
          </a:p>
          <a:p>
            <a:pPr algn="just"/>
            <a:r>
              <a:rPr lang="en-GB" dirty="0" smtClean="0"/>
              <a:t>A </a:t>
            </a:r>
            <a:r>
              <a:rPr lang="en-GB" dirty="0"/>
              <a:t>monolingual corpus is the most frequent type of corpus. It contains texts in one language only</a:t>
            </a:r>
            <a:r>
              <a:rPr lang="en-GB" dirty="0" smtClean="0"/>
              <a:t>. </a:t>
            </a:r>
            <a:r>
              <a:rPr lang="en-GB" dirty="0"/>
              <a:t> </a:t>
            </a:r>
            <a:endParaRPr lang="en-GB" dirty="0" smtClean="0"/>
          </a:p>
          <a:p>
            <a:pPr algn="just"/>
            <a:r>
              <a:rPr lang="en-GB" dirty="0" smtClean="0"/>
              <a:t>The </a:t>
            </a:r>
            <a:r>
              <a:rPr lang="en-GB" dirty="0"/>
              <a:t>corpus is usually tagged for parts of speech and is used by a wide range of users for various tasks from highly practical ones, </a:t>
            </a:r>
            <a:endParaRPr lang="en-GB" dirty="0" smtClean="0"/>
          </a:p>
          <a:p>
            <a:pPr algn="just"/>
            <a:r>
              <a:rPr lang="en-GB" dirty="0"/>
              <a:t>E</a:t>
            </a:r>
            <a:r>
              <a:rPr lang="en-GB" dirty="0" smtClean="0"/>
              <a:t>.g</a:t>
            </a:r>
            <a:r>
              <a:rPr lang="en-GB" dirty="0"/>
              <a:t>. checking the correct usage of a word or looking up the most natural word combinations, to scientific use, e.g. identifying frequent patterns or new trends in language.</a:t>
            </a:r>
            <a:endParaRPr lang="en-GB" b="1" dirty="0"/>
          </a:p>
          <a:p>
            <a:endParaRPr lang="en-GB" dirty="0"/>
          </a:p>
        </p:txBody>
      </p:sp>
    </p:spTree>
    <p:extLst>
      <p:ext uri="{BB962C8B-B14F-4D97-AF65-F5344CB8AC3E}">
        <p14:creationId xmlns:p14="http://schemas.microsoft.com/office/powerpoint/2010/main" val="338576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Corpus</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b="1" dirty="0"/>
              <a:t>Parallel corpus,  multilingual corpus: </a:t>
            </a:r>
            <a:endParaRPr lang="en-GB" b="1" dirty="0" smtClean="0"/>
          </a:p>
          <a:p>
            <a:r>
              <a:rPr lang="en-GB" dirty="0" smtClean="0"/>
              <a:t>A</a:t>
            </a:r>
            <a:r>
              <a:rPr lang="en-GB" dirty="0"/>
              <a:t> parallel corpus consists of two or more monolingual corpora. The corpora are the translations of each other.  </a:t>
            </a:r>
            <a:endParaRPr lang="en-GB" dirty="0" smtClean="0"/>
          </a:p>
          <a:p>
            <a:r>
              <a:rPr lang="en-GB" dirty="0" smtClean="0"/>
              <a:t>For </a:t>
            </a:r>
            <a:r>
              <a:rPr lang="en-GB" dirty="0"/>
              <a:t>example, a novel and its translation </a:t>
            </a:r>
            <a:r>
              <a:rPr lang="en-GB" dirty="0" smtClean="0"/>
              <a:t>a</a:t>
            </a:r>
            <a:r>
              <a:rPr lang="en-GB" dirty="0"/>
              <a:t> </a:t>
            </a:r>
            <a:r>
              <a:rPr lang="en-GB" b="1" dirty="0"/>
              <a:t>CAT tool</a:t>
            </a:r>
            <a:r>
              <a:rPr lang="en-GB" dirty="0"/>
              <a:t> could be used to build a parallel corpus. Both languages need to be aligned, i.e. corresponding </a:t>
            </a:r>
            <a:r>
              <a:rPr lang="en-GB" dirty="0" smtClean="0"/>
              <a:t>segments.</a:t>
            </a:r>
          </a:p>
          <a:p>
            <a:r>
              <a:rPr lang="en-GB" dirty="0" smtClean="0"/>
              <a:t> The </a:t>
            </a:r>
            <a:r>
              <a:rPr lang="en-GB" dirty="0"/>
              <a:t>user can then search for all examples of a word or phrase in one language and the results will be displayed together with the corresponding sentences in the other language. </a:t>
            </a:r>
          </a:p>
        </p:txBody>
      </p:sp>
    </p:spTree>
    <p:extLst>
      <p:ext uri="{BB962C8B-B14F-4D97-AF65-F5344CB8AC3E}">
        <p14:creationId xmlns:p14="http://schemas.microsoft.com/office/powerpoint/2010/main" val="459925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Real-world applications</a:t>
            </a:r>
            <a:endParaRPr lang="en-GB" dirty="0"/>
          </a:p>
        </p:txBody>
      </p:sp>
      <p:sp>
        <p:nvSpPr>
          <p:cNvPr id="3" name="Content Placeholder 2"/>
          <p:cNvSpPr>
            <a:spLocks noGrp="1"/>
          </p:cNvSpPr>
          <p:nvPr>
            <p:ph idx="1"/>
          </p:nvPr>
        </p:nvSpPr>
        <p:spPr/>
        <p:txBody>
          <a:bodyPr>
            <a:normAutofit lnSpcReduction="10000"/>
          </a:bodyPr>
          <a:lstStyle/>
          <a:p>
            <a:pPr marL="0" indent="0" fontAlgn="base">
              <a:buNone/>
            </a:pPr>
            <a:r>
              <a:rPr lang="en-GB" sz="2400" dirty="0"/>
              <a:t>Real-world applications and use cases of NLP include</a:t>
            </a:r>
            <a:r>
              <a:rPr lang="en-GB" dirty="0"/>
              <a:t>:</a:t>
            </a:r>
          </a:p>
          <a:p>
            <a:pPr fontAlgn="base"/>
            <a:r>
              <a:rPr lang="en-GB" dirty="0"/>
              <a:t>Voice-controlled assistants like Siri and Alexa.</a:t>
            </a:r>
          </a:p>
          <a:p>
            <a:pPr fontAlgn="base"/>
            <a:r>
              <a:rPr lang="en-GB" dirty="0"/>
              <a:t>Natural language generation for question answering by customer service </a:t>
            </a:r>
            <a:r>
              <a:rPr lang="en-GB" dirty="0" err="1"/>
              <a:t>chatbots</a:t>
            </a:r>
            <a:r>
              <a:rPr lang="en-GB" dirty="0"/>
              <a:t>.</a:t>
            </a:r>
          </a:p>
          <a:p>
            <a:pPr fontAlgn="base"/>
            <a:r>
              <a:rPr lang="en-GB" dirty="0"/>
              <a:t>Streamlining the recruiting process on sites like LinkedIn by scanning through people’s listed skills and experience.</a:t>
            </a:r>
          </a:p>
          <a:p>
            <a:pPr fontAlgn="base"/>
            <a:r>
              <a:rPr lang="en-GB" dirty="0"/>
              <a:t>Tools like </a:t>
            </a:r>
            <a:r>
              <a:rPr lang="en-GB" dirty="0" err="1"/>
              <a:t>Grammarly</a:t>
            </a:r>
            <a:r>
              <a:rPr lang="en-GB" dirty="0"/>
              <a:t> which use NLP to help correct errors and make suggestions for simplifying complex writing.</a:t>
            </a:r>
          </a:p>
          <a:p>
            <a:pPr fontAlgn="base"/>
            <a:r>
              <a:rPr lang="en-GB" dirty="0"/>
              <a:t>Language models like autocomplete which are trained to predict the next words in a text, based on what has already been typed</a:t>
            </a:r>
          </a:p>
          <a:p>
            <a:endParaRPr lang="en-GB" dirty="0"/>
          </a:p>
        </p:txBody>
      </p:sp>
    </p:spTree>
    <p:extLst>
      <p:ext uri="{BB962C8B-B14F-4D97-AF65-F5344CB8AC3E}">
        <p14:creationId xmlns:p14="http://schemas.microsoft.com/office/powerpoint/2010/main" val="354226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natural language processing work?</a:t>
            </a:r>
            <a:r>
              <a:rPr lang="en-GB" b="1" dirty="0" smtClean="0"/>
              <a:t/>
            </a:r>
            <a:br>
              <a:rPr lang="en-GB" b="1" dirty="0" smtClean="0"/>
            </a:b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dirty="0" smtClean="0"/>
              <a:t>Natural </a:t>
            </a:r>
            <a:r>
              <a:rPr lang="en-GB" dirty="0"/>
              <a:t>language processing can be structured in many different ways using different machine learning methods according to what is being analysed. </a:t>
            </a:r>
            <a:endParaRPr lang="en-GB" dirty="0" smtClean="0"/>
          </a:p>
          <a:p>
            <a:pPr fontAlgn="base"/>
            <a:r>
              <a:rPr lang="en-GB" dirty="0" smtClean="0"/>
              <a:t>It </a:t>
            </a:r>
            <a:r>
              <a:rPr lang="en-GB" dirty="0"/>
              <a:t>could be something simple like frequency of use or sentiment attached, or something more complex. Whatever the use case, an algorithm will need to be formulated. </a:t>
            </a:r>
            <a:endParaRPr lang="en-GB" dirty="0" smtClean="0"/>
          </a:p>
          <a:p>
            <a:pPr fontAlgn="base"/>
            <a:r>
              <a:rPr lang="en-GB" dirty="0" smtClean="0"/>
              <a:t>The </a:t>
            </a:r>
            <a:r>
              <a:rPr lang="en-GB" dirty="0"/>
              <a:t>Natural Language Toolkit (NLTK) is a suite of libraries and programs that can be used for symbolic and statistical natural language processing in English, written in Python. </a:t>
            </a:r>
            <a:endParaRPr lang="en-GB" dirty="0" smtClean="0"/>
          </a:p>
          <a:p>
            <a:pPr fontAlgn="base"/>
            <a:r>
              <a:rPr lang="en-GB" dirty="0" smtClean="0"/>
              <a:t>It </a:t>
            </a:r>
            <a:r>
              <a:rPr lang="en-GB" dirty="0"/>
              <a:t>can help with all kinds of NLP tasks like tokenising (also known as word segmentation), part-of-speech tagging, creating text classification datasets, and much more.</a:t>
            </a:r>
          </a:p>
          <a:p>
            <a:endParaRPr lang="en-GB" dirty="0"/>
          </a:p>
        </p:txBody>
      </p:sp>
    </p:spTree>
    <p:extLst>
      <p:ext uri="{BB962C8B-B14F-4D97-AF65-F5344CB8AC3E}">
        <p14:creationId xmlns:p14="http://schemas.microsoft.com/office/powerpoint/2010/main" val="265180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NLP</a:t>
            </a:r>
            <a:br>
              <a:rPr lang="en-GB" dirty="0" smtClean="0"/>
            </a:br>
            <a:endParaRPr lang="en-GB" dirty="0"/>
          </a:p>
        </p:txBody>
      </p:sp>
      <p:sp>
        <p:nvSpPr>
          <p:cNvPr id="3" name="Content Placeholder 2"/>
          <p:cNvSpPr>
            <a:spLocks noGrp="1"/>
          </p:cNvSpPr>
          <p:nvPr>
            <p:ph idx="1"/>
          </p:nvPr>
        </p:nvSpPr>
        <p:spPr/>
        <p:txBody>
          <a:bodyPr>
            <a:normAutofit/>
          </a:bodyPr>
          <a:lstStyle/>
          <a:p>
            <a:r>
              <a:rPr lang="en-GB" dirty="0" smtClean="0"/>
              <a:t>There </a:t>
            </a:r>
            <a:r>
              <a:rPr lang="en-GB" dirty="0"/>
              <a:t>are two components of NLP as given −</a:t>
            </a:r>
          </a:p>
          <a:p>
            <a:r>
              <a:rPr lang="en-GB" b="1" dirty="0"/>
              <a:t>Natural Language Understanding (NLU)</a:t>
            </a:r>
          </a:p>
          <a:p>
            <a:r>
              <a:rPr lang="en-GB" dirty="0"/>
              <a:t>Understanding involves the following tasks −</a:t>
            </a:r>
          </a:p>
          <a:p>
            <a:r>
              <a:rPr lang="en-GB" dirty="0"/>
              <a:t>Mapping the given input in natural language into useful representations.</a:t>
            </a:r>
          </a:p>
          <a:p>
            <a:r>
              <a:rPr lang="en-GB" dirty="0" err="1"/>
              <a:t>Analyzing</a:t>
            </a:r>
            <a:r>
              <a:rPr lang="en-GB" dirty="0"/>
              <a:t> different aspects of the language.</a:t>
            </a:r>
          </a:p>
          <a:p>
            <a:endParaRPr lang="en-GB" dirty="0"/>
          </a:p>
        </p:txBody>
      </p:sp>
    </p:spTree>
    <p:extLst>
      <p:ext uri="{BB962C8B-B14F-4D97-AF65-F5344CB8AC3E}">
        <p14:creationId xmlns:p14="http://schemas.microsoft.com/office/powerpoint/2010/main" val="391614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NLP</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b="1" dirty="0" smtClean="0"/>
              <a:t>Natural Language Generation (NLG)</a:t>
            </a:r>
          </a:p>
          <a:p>
            <a:pPr marL="0" indent="0">
              <a:buNone/>
            </a:pPr>
            <a:r>
              <a:rPr lang="en-GB" dirty="0" smtClean="0"/>
              <a:t>It is the process of producing meaningful phrases and sentences in the form of natural language from some internal representation.</a:t>
            </a:r>
          </a:p>
          <a:p>
            <a:pPr marL="0" indent="0">
              <a:buNone/>
            </a:pPr>
            <a:r>
              <a:rPr lang="en-GB" dirty="0" smtClean="0"/>
              <a:t>It involves −</a:t>
            </a:r>
          </a:p>
          <a:p>
            <a:r>
              <a:rPr lang="en-GB" b="1" dirty="0" smtClean="0"/>
              <a:t>Text planning</a:t>
            </a:r>
            <a:r>
              <a:rPr lang="en-GB" dirty="0" smtClean="0"/>
              <a:t> − It includes retrieving the relevant content from knowledge base.(Corpus) </a:t>
            </a:r>
          </a:p>
          <a:p>
            <a:r>
              <a:rPr lang="en-GB" b="1" dirty="0" smtClean="0"/>
              <a:t>Sentence planning</a:t>
            </a:r>
            <a:r>
              <a:rPr lang="en-GB" dirty="0" smtClean="0"/>
              <a:t> − It includes choosing required words, forming meaningful phrases, setting tone of the sentence.</a:t>
            </a:r>
          </a:p>
          <a:p>
            <a:r>
              <a:rPr lang="en-GB" b="1" dirty="0" smtClean="0"/>
              <a:t>Text Realization</a:t>
            </a:r>
            <a:r>
              <a:rPr lang="en-GB" dirty="0" smtClean="0"/>
              <a:t> − It is mapping sentence plan into sentence structure.</a:t>
            </a:r>
          </a:p>
          <a:p>
            <a:r>
              <a:rPr lang="en-GB" dirty="0" smtClean="0"/>
              <a:t>The NLU is harder than NLG.</a:t>
            </a:r>
          </a:p>
          <a:p>
            <a:endParaRPr lang="en-GB" dirty="0"/>
          </a:p>
        </p:txBody>
      </p:sp>
    </p:spTree>
    <p:extLst>
      <p:ext uri="{BB962C8B-B14F-4D97-AF65-F5344CB8AC3E}">
        <p14:creationId xmlns:p14="http://schemas.microsoft.com/office/powerpoint/2010/main" val="414225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Difficulties in NLU</a:t>
            </a:r>
            <a:br>
              <a:rPr lang="en-GB" dirty="0" smtClean="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NL </a:t>
            </a:r>
            <a:r>
              <a:rPr lang="en-GB" dirty="0"/>
              <a:t>has an extremely rich form and structure.</a:t>
            </a:r>
          </a:p>
          <a:p>
            <a:pPr marL="0" indent="0">
              <a:buNone/>
            </a:pPr>
            <a:r>
              <a:rPr lang="en-GB" dirty="0"/>
              <a:t>It is very ambiguous. There can be different levels of ambiguity −</a:t>
            </a:r>
          </a:p>
          <a:p>
            <a:r>
              <a:rPr lang="en-GB" b="1" dirty="0"/>
              <a:t>Lexical ambiguity</a:t>
            </a:r>
            <a:r>
              <a:rPr lang="en-GB" dirty="0"/>
              <a:t> − It is at very primitive level such as word-level.</a:t>
            </a:r>
          </a:p>
          <a:p>
            <a:r>
              <a:rPr lang="en-GB" dirty="0"/>
              <a:t>For example, treating the word </a:t>
            </a:r>
            <a:r>
              <a:rPr lang="en-GB" dirty="0" smtClean="0"/>
              <a:t>“google” </a:t>
            </a:r>
            <a:r>
              <a:rPr lang="en-GB" dirty="0"/>
              <a:t>as noun or verb?</a:t>
            </a:r>
          </a:p>
          <a:p>
            <a:r>
              <a:rPr lang="en-GB" b="1" dirty="0"/>
              <a:t>Syntax Level ambiguity</a:t>
            </a:r>
            <a:r>
              <a:rPr lang="en-GB" dirty="0"/>
              <a:t> − A sentence can be parsed in different ways.</a:t>
            </a:r>
          </a:p>
          <a:p>
            <a:r>
              <a:rPr lang="en-GB" dirty="0"/>
              <a:t>For example, </a:t>
            </a:r>
            <a:r>
              <a:rPr lang="en-GB" dirty="0" smtClean="0"/>
              <a:t>“</a:t>
            </a:r>
            <a:r>
              <a:rPr lang="en-GB" i="1" dirty="0" smtClean="0"/>
              <a:t>Old men and women were taken to safe place.</a:t>
            </a:r>
            <a:r>
              <a:rPr lang="en-GB" dirty="0" smtClean="0"/>
              <a:t>”</a:t>
            </a:r>
          </a:p>
          <a:p>
            <a:r>
              <a:rPr lang="en-GB" b="1" dirty="0" smtClean="0"/>
              <a:t>Referential </a:t>
            </a:r>
            <a:r>
              <a:rPr lang="en-GB" b="1" dirty="0"/>
              <a:t>ambiguity</a:t>
            </a:r>
            <a:r>
              <a:rPr lang="en-GB" dirty="0"/>
              <a:t> − Referring to something using pronouns. </a:t>
            </a:r>
            <a:endParaRPr lang="en-GB" dirty="0" smtClean="0"/>
          </a:p>
          <a:p>
            <a:pPr marL="0" indent="0">
              <a:buNone/>
            </a:pPr>
            <a:r>
              <a:rPr lang="en-GB" dirty="0" smtClean="0"/>
              <a:t>For </a:t>
            </a:r>
            <a:r>
              <a:rPr lang="en-GB" dirty="0"/>
              <a:t>example, </a:t>
            </a:r>
            <a:r>
              <a:rPr lang="en-GB" dirty="0" err="1" smtClean="0"/>
              <a:t>ali</a:t>
            </a:r>
            <a:r>
              <a:rPr lang="en-GB" dirty="0" smtClean="0"/>
              <a:t> </a:t>
            </a:r>
            <a:r>
              <a:rPr lang="en-GB" dirty="0"/>
              <a:t>went to </a:t>
            </a:r>
            <a:r>
              <a:rPr lang="en-GB" dirty="0" err="1" smtClean="0"/>
              <a:t>saleem</a:t>
            </a:r>
            <a:r>
              <a:rPr lang="en-GB" dirty="0" smtClean="0"/>
              <a:t>. He </a:t>
            </a:r>
            <a:r>
              <a:rPr lang="en-GB" dirty="0"/>
              <a:t>said, </a:t>
            </a:r>
            <a:r>
              <a:rPr lang="en-GB" dirty="0" smtClean="0"/>
              <a:t>“he is </a:t>
            </a:r>
            <a:r>
              <a:rPr lang="en-GB" dirty="0"/>
              <a:t>tired.” − Exactly who is tired</a:t>
            </a:r>
            <a:r>
              <a:rPr lang="en-GB" dirty="0" smtClean="0"/>
              <a:t>?</a:t>
            </a:r>
            <a:endParaRPr lang="en-GB" dirty="0"/>
          </a:p>
        </p:txBody>
      </p:sp>
    </p:spTree>
    <p:extLst>
      <p:ext uri="{BB962C8B-B14F-4D97-AF65-F5344CB8AC3E}">
        <p14:creationId xmlns:p14="http://schemas.microsoft.com/office/powerpoint/2010/main" val="227278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NLP Terminology</a:t>
            </a:r>
            <a:br>
              <a:rPr lang="en-GB" dirty="0" smtClean="0"/>
            </a:br>
            <a:endParaRPr lang="en-GB" dirty="0"/>
          </a:p>
        </p:txBody>
      </p:sp>
      <p:sp>
        <p:nvSpPr>
          <p:cNvPr id="3" name="Content Placeholder 2"/>
          <p:cNvSpPr>
            <a:spLocks noGrp="1"/>
          </p:cNvSpPr>
          <p:nvPr>
            <p:ph idx="1"/>
          </p:nvPr>
        </p:nvSpPr>
        <p:spPr>
          <a:xfrm>
            <a:off x="656823" y="1287887"/>
            <a:ext cx="10696977" cy="5190186"/>
          </a:xfrm>
        </p:spPr>
        <p:txBody>
          <a:bodyPr>
            <a:noAutofit/>
          </a:bodyPr>
          <a:lstStyle/>
          <a:p>
            <a:pPr algn="just"/>
            <a:r>
              <a:rPr lang="en-GB" b="1" dirty="0" smtClean="0"/>
              <a:t>Phonology</a:t>
            </a:r>
            <a:r>
              <a:rPr lang="en-GB" dirty="0"/>
              <a:t> − It is study of organizing sound systematically.</a:t>
            </a:r>
          </a:p>
          <a:p>
            <a:pPr algn="just"/>
            <a:r>
              <a:rPr lang="en-GB" b="1" dirty="0"/>
              <a:t>Morphology</a:t>
            </a:r>
            <a:r>
              <a:rPr lang="en-GB" dirty="0"/>
              <a:t> − It is a study of construction of words from primitive meaningful units</a:t>
            </a:r>
            <a:r>
              <a:rPr lang="en-GB" dirty="0" smtClean="0"/>
              <a:t>. </a:t>
            </a:r>
            <a:r>
              <a:rPr lang="en-GB" dirty="0"/>
              <a:t>This divides words into smaller parts called morphemes. </a:t>
            </a:r>
            <a:endParaRPr lang="en-GB" dirty="0" smtClean="0"/>
          </a:p>
          <a:p>
            <a:pPr marL="0" indent="0" algn="just">
              <a:buNone/>
            </a:pPr>
            <a:r>
              <a:rPr lang="en-GB" i="1" dirty="0" smtClean="0"/>
              <a:t>	Example</a:t>
            </a:r>
            <a:r>
              <a:rPr lang="en-GB" i="1" dirty="0"/>
              <a:t>:</a:t>
            </a:r>
            <a:r>
              <a:rPr lang="en-GB" dirty="0"/>
              <a:t> The word </a:t>
            </a:r>
            <a:r>
              <a:rPr lang="en-GB" b="1" dirty="0" err="1"/>
              <a:t>untestably</a:t>
            </a:r>
            <a:r>
              <a:rPr lang="en-GB" dirty="0"/>
              <a:t> would be broken into </a:t>
            </a:r>
            <a:r>
              <a:rPr lang="en-GB" dirty="0" smtClean="0"/>
              <a:t>	[[</a:t>
            </a:r>
            <a:r>
              <a:rPr lang="en-GB" dirty="0"/>
              <a:t>un[[test]able]]</a:t>
            </a:r>
            <a:r>
              <a:rPr lang="en-GB" dirty="0" err="1"/>
              <a:t>ly</a:t>
            </a:r>
            <a:r>
              <a:rPr lang="en-GB" dirty="0"/>
              <a:t>], where the algorithm recognizes "un," "test," </a:t>
            </a:r>
            <a:r>
              <a:rPr lang="en-GB" dirty="0" smtClean="0"/>
              <a:t>	"</a:t>
            </a:r>
            <a:r>
              <a:rPr lang="en-GB" dirty="0"/>
              <a:t>able" and "</a:t>
            </a:r>
            <a:r>
              <a:rPr lang="en-GB" dirty="0" err="1"/>
              <a:t>ly</a:t>
            </a:r>
            <a:r>
              <a:rPr lang="en-GB" dirty="0"/>
              <a:t>" as morphemes. This is especially useful in machine </a:t>
            </a:r>
            <a:r>
              <a:rPr lang="en-GB" dirty="0" smtClean="0"/>
              <a:t>	translation </a:t>
            </a:r>
            <a:r>
              <a:rPr lang="en-GB" dirty="0"/>
              <a:t>and speech recognition.</a:t>
            </a:r>
          </a:p>
          <a:p>
            <a:pPr algn="just"/>
            <a:r>
              <a:rPr lang="en-GB" b="1" dirty="0" smtClean="0"/>
              <a:t>Syntax</a:t>
            </a:r>
            <a:r>
              <a:rPr lang="en-GB" dirty="0"/>
              <a:t> − It refers to arranging words to make a sentence. It also involves determining the structural role of words in the sentence and in phrases</a:t>
            </a:r>
            <a:r>
              <a:rPr lang="en-GB" dirty="0" smtClean="0"/>
              <a:t>.</a:t>
            </a:r>
          </a:p>
          <a:p>
            <a:pPr algn="just"/>
            <a:r>
              <a:rPr lang="en-GB" i="1" dirty="0" smtClean="0"/>
              <a:t>Example: Old men and women were taken to safe place.</a:t>
            </a:r>
            <a:endParaRPr lang="en-GB" dirty="0"/>
          </a:p>
        </p:txBody>
      </p:sp>
    </p:spTree>
    <p:extLst>
      <p:ext uri="{BB962C8B-B14F-4D97-AF65-F5344CB8AC3E}">
        <p14:creationId xmlns:p14="http://schemas.microsoft.com/office/powerpoint/2010/main" val="295535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NLP Terminology</a:t>
            </a:r>
            <a:br>
              <a:rPr lang="en-GB" dirty="0" smtClean="0"/>
            </a:br>
            <a:endParaRPr lang="en-GB" dirty="0"/>
          </a:p>
        </p:txBody>
      </p:sp>
      <p:sp>
        <p:nvSpPr>
          <p:cNvPr id="3" name="Content Placeholder 2"/>
          <p:cNvSpPr>
            <a:spLocks noGrp="1"/>
          </p:cNvSpPr>
          <p:nvPr>
            <p:ph idx="1"/>
          </p:nvPr>
        </p:nvSpPr>
        <p:spPr/>
        <p:txBody>
          <a:bodyPr>
            <a:normAutofit/>
          </a:bodyPr>
          <a:lstStyle/>
          <a:p>
            <a:r>
              <a:rPr lang="en-GB" b="1" dirty="0" smtClean="0"/>
              <a:t>Semantics</a:t>
            </a:r>
            <a:r>
              <a:rPr lang="en-GB" dirty="0" smtClean="0"/>
              <a:t> − It is concerned with the meaning of words and how to combine words into meaningful phrases and sentences.</a:t>
            </a:r>
          </a:p>
          <a:p>
            <a:pPr marL="0" indent="0">
              <a:buNone/>
            </a:pPr>
            <a:r>
              <a:rPr lang="en-GB" dirty="0" smtClean="0"/>
              <a:t>	Example: The car hit the person while it was moving.</a:t>
            </a:r>
          </a:p>
          <a:p>
            <a:r>
              <a:rPr lang="en-GB" b="1" dirty="0" smtClean="0"/>
              <a:t>Pragmatics</a:t>
            </a:r>
            <a:r>
              <a:rPr lang="en-GB" dirty="0" smtClean="0"/>
              <a:t> − It deals with using and understanding sentences in different situations and how the interpretation of the sentence is affected.</a:t>
            </a:r>
          </a:p>
          <a:p>
            <a:pPr marL="0" indent="0">
              <a:buNone/>
            </a:pPr>
            <a:r>
              <a:rPr lang="en-GB" dirty="0"/>
              <a:t>	</a:t>
            </a:r>
            <a:r>
              <a:rPr lang="en-GB" dirty="0" smtClean="0"/>
              <a:t>Example: The police are coming.</a:t>
            </a:r>
          </a:p>
          <a:p>
            <a:r>
              <a:rPr lang="en-GB" b="1" dirty="0" smtClean="0"/>
              <a:t>Discourse</a:t>
            </a:r>
            <a:r>
              <a:rPr lang="en-GB" dirty="0" smtClean="0"/>
              <a:t> − It deals with how the immediately preceding sentence can affect the interpretation of the next sentence.</a:t>
            </a:r>
          </a:p>
          <a:p>
            <a:pPr marL="0" indent="0">
              <a:buNone/>
            </a:pPr>
            <a:endParaRPr lang="en-GB" dirty="0"/>
          </a:p>
        </p:txBody>
      </p:sp>
    </p:spTree>
    <p:extLst>
      <p:ext uri="{BB962C8B-B14F-4D97-AF65-F5344CB8AC3E}">
        <p14:creationId xmlns:p14="http://schemas.microsoft.com/office/powerpoint/2010/main" val="213670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NLU</a:t>
            </a:r>
            <a:endParaRPr lang="en-GB" dirty="0"/>
          </a:p>
        </p:txBody>
      </p:sp>
      <p:sp>
        <p:nvSpPr>
          <p:cNvPr id="3" name="Content Placeholder 2"/>
          <p:cNvSpPr>
            <a:spLocks noGrp="1"/>
          </p:cNvSpPr>
          <p:nvPr>
            <p:ph idx="1"/>
          </p:nvPr>
        </p:nvSpPr>
        <p:spPr>
          <a:xfrm>
            <a:off x="838200" y="1313645"/>
            <a:ext cx="10515600" cy="4863318"/>
          </a:xfrm>
        </p:spPr>
        <p:txBody>
          <a:bodyPr>
            <a:normAutofit/>
          </a:bodyPr>
          <a:lstStyle/>
          <a:p>
            <a:pPr marL="0" indent="0">
              <a:buNone/>
            </a:pPr>
            <a:r>
              <a:rPr lang="en-GB" b="1" dirty="0"/>
              <a:t>Tokenization </a:t>
            </a:r>
            <a:endParaRPr lang="en-GB" b="1" dirty="0" smtClean="0"/>
          </a:p>
          <a:p>
            <a:pPr marL="0" indent="0" algn="just">
              <a:buNone/>
            </a:pPr>
            <a:r>
              <a:rPr lang="en-GB" sz="2400" dirty="0"/>
              <a:t>Tokenization</a:t>
            </a:r>
            <a:r>
              <a:rPr lang="en-GB" sz="2400" b="1" dirty="0"/>
              <a:t> </a:t>
            </a:r>
            <a:r>
              <a:rPr lang="en-GB" sz="2400" dirty="0" smtClean="0"/>
              <a:t>is </a:t>
            </a:r>
            <a:r>
              <a:rPr lang="en-GB" sz="2400" dirty="0"/>
              <a:t>essentially splitting a phrase, sentence, paragraph, or an entire text document into smaller units, such as individual words or terms. Each of these smaller units are called tokens</a:t>
            </a:r>
            <a:r>
              <a:rPr lang="en-GB" sz="2400" dirty="0" smtClean="0"/>
              <a:t>.</a:t>
            </a:r>
          </a:p>
          <a:p>
            <a:pPr marL="0" indent="0">
              <a:buNone/>
            </a:pPr>
            <a:r>
              <a:rPr lang="en-GB" sz="2400" dirty="0"/>
              <a:t>Check out the below image to visualize this definition:</a:t>
            </a:r>
            <a:endParaRPr lang="en-GB" sz="2400" dirty="0" smtClean="0"/>
          </a:p>
          <a:p>
            <a:pPr marL="0" indent="0">
              <a:buNone/>
            </a:pPr>
            <a:endParaRPr lang="en-GB" b="1" dirty="0"/>
          </a:p>
        </p:txBody>
      </p:sp>
      <p:pic>
        <p:nvPicPr>
          <p:cNvPr id="4" name="Picture 3"/>
          <p:cNvPicPr>
            <a:picLocks noChangeAspect="1"/>
          </p:cNvPicPr>
          <p:nvPr/>
        </p:nvPicPr>
        <p:blipFill>
          <a:blip r:embed="rId2"/>
          <a:stretch>
            <a:fillRect/>
          </a:stretch>
        </p:blipFill>
        <p:spPr>
          <a:xfrm>
            <a:off x="2168480" y="4134319"/>
            <a:ext cx="7391400" cy="1628775"/>
          </a:xfrm>
          <a:prstGeom prst="rect">
            <a:avLst/>
          </a:prstGeom>
        </p:spPr>
      </p:pic>
    </p:spTree>
    <p:extLst>
      <p:ext uri="{BB962C8B-B14F-4D97-AF65-F5344CB8AC3E}">
        <p14:creationId xmlns:p14="http://schemas.microsoft.com/office/powerpoint/2010/main" val="202834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in </a:t>
            </a:r>
            <a:r>
              <a:rPr lang="en-GB" dirty="0" smtClean="0"/>
              <a:t>NLU</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b="1" dirty="0"/>
              <a:t>Need for Tokenization</a:t>
            </a:r>
            <a:r>
              <a:rPr lang="en-GB" b="1" dirty="0" smtClean="0"/>
              <a:t>:</a:t>
            </a:r>
          </a:p>
          <a:p>
            <a:pPr marL="0" indent="0" algn="just">
              <a:buNone/>
            </a:pPr>
            <a:r>
              <a:rPr lang="en-GB" sz="2400" dirty="0" smtClean="0"/>
              <a:t>Before </a:t>
            </a:r>
            <a:r>
              <a:rPr lang="en-GB" sz="2400" dirty="0"/>
              <a:t>processing a natural language, we need to identify the </a:t>
            </a:r>
            <a:r>
              <a:rPr lang="en-GB" sz="2400" i="1" dirty="0"/>
              <a:t>words</a:t>
            </a:r>
            <a:r>
              <a:rPr lang="en-GB" sz="2400" dirty="0"/>
              <a:t> that constitute a string of characters. That’s why tokenization is the most basic step to proceed with NLP (text data). </a:t>
            </a:r>
            <a:r>
              <a:rPr lang="en-GB" sz="2400" b="1" dirty="0"/>
              <a:t>This is important because the meaning of the text could easily be interpreted by </a:t>
            </a:r>
            <a:r>
              <a:rPr lang="en-GB" sz="2400" b="1" dirty="0" err="1"/>
              <a:t>analyzing</a:t>
            </a:r>
            <a:r>
              <a:rPr lang="en-GB" sz="2400" b="1" dirty="0"/>
              <a:t> the words present in the text</a:t>
            </a:r>
            <a:r>
              <a:rPr lang="en-GB" sz="2400" b="1" dirty="0" smtClean="0"/>
              <a:t>.</a:t>
            </a:r>
          </a:p>
          <a:p>
            <a:pPr marL="0" indent="0" algn="just">
              <a:buNone/>
            </a:pPr>
            <a:r>
              <a:rPr lang="en-GB" b="1" dirty="0"/>
              <a:t>Uses</a:t>
            </a:r>
          </a:p>
          <a:p>
            <a:pPr marL="0" indent="0">
              <a:buNone/>
            </a:pPr>
            <a:r>
              <a:rPr lang="en-GB" sz="2400" dirty="0"/>
              <a:t>There are numerous uses of doing this. We can use this tokenized form to:</a:t>
            </a:r>
          </a:p>
          <a:p>
            <a:r>
              <a:rPr lang="en-GB" sz="2400" dirty="0"/>
              <a:t>Count the number of words in the text</a:t>
            </a:r>
          </a:p>
          <a:p>
            <a:r>
              <a:rPr lang="en-GB" sz="2400" dirty="0"/>
              <a:t>Count the frequency of the word, that is, the number of times a particular word is </a:t>
            </a:r>
            <a:r>
              <a:rPr lang="en-GB" sz="2400" dirty="0" smtClean="0"/>
              <a:t>present.</a:t>
            </a:r>
          </a:p>
          <a:p>
            <a:r>
              <a:rPr lang="en-GB" sz="2400" dirty="0"/>
              <a:t>These tokens are considered as a first step for stemming and </a:t>
            </a:r>
            <a:r>
              <a:rPr lang="en-GB" sz="2400" dirty="0" smtClean="0"/>
              <a:t>lemmatization.</a:t>
            </a:r>
            <a:endParaRPr lang="en-GB" sz="2400" dirty="0"/>
          </a:p>
          <a:p>
            <a:pPr marL="0" indent="0" algn="just">
              <a:buNone/>
            </a:pPr>
            <a:endParaRPr lang="en-GB" sz="2400" dirty="0"/>
          </a:p>
          <a:p>
            <a:endParaRPr lang="en-GB" dirty="0"/>
          </a:p>
        </p:txBody>
      </p:sp>
    </p:spTree>
    <p:extLst>
      <p:ext uri="{BB962C8B-B14F-4D97-AF65-F5344CB8AC3E}">
        <p14:creationId xmlns:p14="http://schemas.microsoft.com/office/powerpoint/2010/main" val="3136049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677</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Lora</vt:lpstr>
      <vt:lpstr>Office Theme</vt:lpstr>
      <vt:lpstr>Natural Language Processing</vt:lpstr>
      <vt:lpstr>What Is Natural Language Processing</vt:lpstr>
      <vt:lpstr>Components of NLP </vt:lpstr>
      <vt:lpstr>Components of NLP</vt:lpstr>
      <vt:lpstr>Difficulties in NLU </vt:lpstr>
      <vt:lpstr>NLP Terminology </vt:lpstr>
      <vt:lpstr>NLP Terminology </vt:lpstr>
      <vt:lpstr>Steps in NLU</vt:lpstr>
      <vt:lpstr>Steps in NLU</vt:lpstr>
      <vt:lpstr>Steps in NLU Stemming and Lemmatization</vt:lpstr>
      <vt:lpstr>Examples of Stemming</vt:lpstr>
      <vt:lpstr>Issues with Stemming</vt:lpstr>
      <vt:lpstr>Stemming and Lemmatization</vt:lpstr>
      <vt:lpstr>Steps in NLU </vt:lpstr>
      <vt:lpstr>Steps in NLU </vt:lpstr>
      <vt:lpstr>Steps in NLU</vt:lpstr>
      <vt:lpstr>Steps in NLU</vt:lpstr>
      <vt:lpstr>Steps in NLU</vt:lpstr>
      <vt:lpstr>Steps in NLU</vt:lpstr>
      <vt:lpstr>Pragmatic Examples</vt:lpstr>
      <vt:lpstr>Natural Language Generation</vt:lpstr>
      <vt:lpstr>Types of Corpus </vt:lpstr>
      <vt:lpstr>Types of Corpus </vt:lpstr>
      <vt:lpstr>Real-world applications</vt:lpstr>
      <vt:lpstr>How does natural language processing 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Windows User</dc:creator>
  <cp:lastModifiedBy>Samad</cp:lastModifiedBy>
  <cp:revision>28</cp:revision>
  <dcterms:created xsi:type="dcterms:W3CDTF">2022-01-14T06:02:46Z</dcterms:created>
  <dcterms:modified xsi:type="dcterms:W3CDTF">2024-01-15T10:37:12Z</dcterms:modified>
</cp:coreProperties>
</file>