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324" r:id="rId2"/>
    <p:sldId id="325" r:id="rId3"/>
    <p:sldId id="326" r:id="rId4"/>
    <p:sldId id="327" r:id="rId5"/>
    <p:sldId id="328" r:id="rId6"/>
    <p:sldId id="329" r:id="rId7"/>
    <p:sldId id="330" r:id="rId8"/>
    <p:sldId id="331" r:id="rId9"/>
    <p:sldId id="332" r:id="rId10"/>
    <p:sldId id="333" r:id="rId11"/>
    <p:sldId id="358" r:id="rId12"/>
    <p:sldId id="359" r:id="rId13"/>
    <p:sldId id="361" r:id="rId14"/>
    <p:sldId id="362" r:id="rId15"/>
    <p:sldId id="363" r:id="rId16"/>
    <p:sldId id="364" r:id="rId17"/>
    <p:sldId id="335" r:id="rId18"/>
    <p:sldId id="346" r:id="rId19"/>
    <p:sldId id="365" r:id="rId20"/>
    <p:sldId id="348" r:id="rId21"/>
    <p:sldId id="347" r:id="rId22"/>
    <p:sldId id="349" r:id="rId23"/>
    <p:sldId id="350" r:id="rId24"/>
    <p:sldId id="340" r:id="rId25"/>
    <p:sldId id="341" r:id="rId26"/>
    <p:sldId id="342" r:id="rId27"/>
    <p:sldId id="343" r:id="rId28"/>
    <p:sldId id="344" r:id="rId29"/>
    <p:sldId id="351" r:id="rId30"/>
    <p:sldId id="352" r:id="rId31"/>
    <p:sldId id="353" r:id="rId32"/>
    <p:sldId id="354" r:id="rId33"/>
    <p:sldId id="355" r:id="rId34"/>
    <p:sldId id="356" r:id="rId35"/>
    <p:sldId id="35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65217" units="1/cm"/>
          <inkml:channelProperty channel="Y" name="resolution" value="55.6701" units="1/cm"/>
          <inkml:channelProperty channel="T" name="resolution" value="1" units="1/dev"/>
        </inkml:channelProperties>
      </inkml:inkSource>
      <inkml:timestamp xml:id="ts0" timeString="2020-10-04T12:45:53.105"/>
    </inkml:context>
    <inkml:brush xml:id="br0">
      <inkml:brushProperty name="width" value="0.05292" units="cm"/>
      <inkml:brushProperty name="height" value="0.05292" units="cm"/>
      <inkml:brushProperty name="color" value="#FF0000"/>
    </inkml:brush>
  </inkml:definitions>
  <inkml:trace contextRef="#ctx0" brushRef="#br0">12612 6050 0,'0'18'313,"17"-18"-297,1 17-16,0 1 15,-1 0 1,1-1-1,0 1-15,-1-18 16,1 35 0,17-17-16,-35 0 15,35-18 1,-17 17-16,0 18 16,17-17-1,-17-18-15,-1 18 16,1 17-16,17-17 15,-17-18 1,-1 17-16,1 1 16,0 0-1,-1-18 1,1 17 0,-18 1-16,18-18 15,-1 0-15,1 0 16,-18 17-1,0 1 1,18-18 0,-1 18 15</inkml:trace>
  <inkml:trace contextRef="#ctx0" brushRef="#br0" timeOffset="2309.3876">16281 6138 0,'17'0'219,"1"0"-204,0 18 1,-1 17-16,1-35 16,0 18-1,-1 17-15,1-17 16,17-1-1,-17 19-15,-1-19 16,19 1 0,-1 0-16,-17-1 15,17 1-15,-18 17 16,19-17 0,-1 17-1,-17-17 1,-1-1-1,1 1 1,-18 0-16,18-18 16,-1 0-16,1 17 31,-18 1 0,17-18 79</inkml:trace>
  <inkml:trace contextRef="#ctx0" brushRef="#br0" timeOffset="4430.7846">16369 7091 0,'35'0'250,"-17"17"-250,17 1 16,18 17-1,-18-17-15,1 17 16,34 1-16,-17-1 16,18 18-1,-19-18-15,1-17 16,0 17-1,-17 18-15,17-18 16,-1-17 0,-16 17-16,-19-17 15,1-18-15,17 17 16,-35 1 0,36 0-16,-19-18 15,-17 17 1,18-17-16,-18 18 15,17-18 1,1 0-16,-18 18 63,18-18-17</inkml:trace>
  <inkml:trace contextRef="#ctx0" brushRef="#br0" timeOffset="7266.8632">20020 6191 0,'0'18'328,"18"-18"-328,17 18 15,0-1 1,-17 1-16,17 17 16,-17-35-1,17 18-15,-17-1 16,17 19-16,0-19 15,-17 1 1,17 0-16,-17-1 16,0 1-1,17 17-15,-18-35 16,1 18 0,0-1-1,-1-17-15,1 0 16,-18 18-1,18-18 1,-18 18 0,17-18 15</inkml:trace>
  <inkml:trace contextRef="#ctx0" brushRef="#br0" timeOffset="9844.6075">20073 7126 0,'18'18'312,"-1"-1"-296,1 1-16,17-18 15,-17 18 1,0-1-16,-1 1 16,1 0-1,-1-1-15,19 1 16,-1-1 0,0 19-1,-35-19 1,36-17-16,-19 18 15,1 0-15,-1-1 16,1-17 0,0 18-16,-1 0 15,1-18 1,-18 17-16,18-17 16,-1 0-16,1 18 15,-18 0 1,18-18-16,-1 0 31,-17 17 16</inkml:trace>
  <inkml:trace contextRef="#ctx0" brushRef="#br0" timeOffset="11855.2809">20108 8220 0,'18'0'281,"-18"17"-265,35-17-16,1 36 16,-19-19-1,18 1-15,1 17 16,-1-17 0,0 17-1,1-17-15,-19-1 16,18 1-1,1 0-15,-1 17 16,-17-17 0,17-1-16,0 18 15,0-17 1,-17-18 0,-18 18-16,18-1 15,-1-17 1,1 0-16,-18 18 62,18-18-46</inkml:trace>
  <inkml:trace contextRef="#ctx0" brushRef="#br0" timeOffset="14146.3538">23777 6174 0,'18'0'234,"-1"0"-218,1 0-1,0 17 1,-1 1 0,1-18-16,17 18 15,-17-1-15,0 1 16,17 17-1,0-35-15,0 18 16,-17 17 0,17-17-16,1-1 15,-1 1-15,-17 0 16,17-1 0,-18 1-16,1-1 15,17 1 1,-17-18-16,0 18 15,-1-1 1,1 1-16,0-18 16,-1 0-1,1 18 1,-18-1 0,17-17-1,1 0 48</inkml:trace>
  <inkml:trace contextRef="#ctx0" brushRef="#br0" timeOffset="16125.5528">23865 7161 0,'18'0'219,"0"0"-203,-18 18-1,35-18-15,0 18 16,-17-1 0,17 19-16,0-19 15,1 18 1,-1-17-1,0 17-15,-17-17 16,35 17 0,0 1-16,-18-1 15,-35-17 1,35-1-16,1 1 16,-19-1-16,1 19 15,17-19 1,-17-17-16,-1 18 31,1 0-15,0-18 15,-18 17 16</inkml:trace>
  <inkml:trace contextRef="#ctx0" brushRef="#br0" timeOffset="18097.0031">23918 8237 0,'0'18'328,"18"-18"-328,17 35 31,1-17-31,-19 0 16,18-1-1,18 1-15,0 35 16,0-18 0,-18 0-16,1 1 15,17-1-15,-18-18 16,-17 1-1,-1 0-15,1 17 16,17-35 0,-35 18-16,18-1 15,-1-17 1,-17 18-16,18-18 16,0 18-1,-1-1 1,1 1 46,0-18-15</inkml:trace>
  <inkml:trace contextRef="#ctx0" brushRef="#br0" timeOffset="20216.9685">23760 9278 0,'17'0'297,"36"0"-281,-18 18 0,18-1-16,53 1 15,-35 0 1,-1-1-16,-17 1 15,0-18-15,18 35 16,-1-17 0,1 35-16,35-36 15,-36 19 1,1-19-16,-18 1 16,0 0-1,-1-18-15,1 17 16,-35 1-16,0-1 15,17-17 1,-35 18-16,18-18 16,-1 0 15,1 0 219</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65217" units="1/cm"/>
          <inkml:channelProperty channel="Y" name="resolution" value="55.6701" units="1/cm"/>
          <inkml:channelProperty channel="T" name="resolution" value="1" units="1/dev"/>
        </inkml:channelProperties>
      </inkml:inkSource>
      <inkml:timestamp xml:id="ts0" timeString="2020-10-04T12:47:18.265"/>
    </inkml:context>
    <inkml:brush xml:id="br0">
      <inkml:brushProperty name="width" value="0.05292" units="cm"/>
      <inkml:brushProperty name="height" value="0.05292" units="cm"/>
      <inkml:brushProperty name="color" value="#FF0000"/>
    </inkml:brush>
  </inkml:definitions>
  <inkml:trace contextRef="#ctx0" brushRef="#br0">22666 1834 0,'18'0'359,"17"0"-359,-17 18 16,17 0-16,0-18 15,-17 17 1,17 1-16,0-18 15,1 18-15,-19-1 16,18 1 0,18 0-16,-35-1 15,17 1 1,1-18-16,-19 17 16,1-17-1,17 0-15,-35 18 16,35 0-16,-17-18 15,0 0 1,-1 0 0,-17 17-1,18-17 1,-18 18 46,18-18-62</inkml:trace>
  <inkml:trace contextRef="#ctx0" brushRef="#br0" timeOffset="2147.6171">25647 1764 0,'35'18'265,"-35"-1"-249,35-17-16,1 35 15,-1-17 1,0 17-16,1-17 16,17 17-16,-1-17 15,-16 35 1,17-18-16,-18-17 16,0 17-1,18-17-15,-35-1 16,-1-17-16,19 18 15,-36 0 17,17-18-32,1 0 47,-18 17 78</inkml:trace>
  <inkml:trace contextRef="#ctx0" brushRef="#br0" timeOffset="4038.9902">25629 2699 0,'18'17'265,"17"1"-249,-17 0-16,-1-18 16,19 17-16,-19 1 15,19 17 1,-1-17-16,-17-1 16,17 1-1,-17 0-15,-1-1 16,18 19-1,1-19-15,-1-17 16,-17 36-16,17-19 16,-17 1-1,-1-18-15,-17 18 16,18-18 0,-1 17-16,-17 1 31,18-18-31,0 0 31,-1 0 78</inkml:trace>
  <inkml:trace contextRef="#ctx0" brushRef="#br0" timeOffset="6318.7689">28540 1605 0,'0'18'235,"0"-1"-220,0 1 1,17 0-16,1-1 16,0 1-1,-1 17-15,19-17 16,-19 17-1,1-17-15,17 17 16,-17 0-16,17-17 16,-17 0-1,-18 17-15,17 0 16,1-35 0,17 18-16,-35-1 15,0 19 1,18-36-16,-1 17 15,-17 1 1,18 0 15,-18-1 16,0 1 0,18-18-16</inkml:trace>
  <inkml:trace contextRef="#ctx0" brushRef="#br0" timeOffset="8438.9324">28575 2805 0,'18'17'266,"-1"1"-250,19-18-1,-19 35 1,1-35-16,17 18 15,-17-1-15,-1 1 16,19 0-16,-19-1 16,19 1-1,-19 0-15,1-18 16,-1 17 0,1 1-16,0 0 15,-1-18 1,1 0-16,-18 17 15,18-17-15,-18 18 32,17-18-32,1 0 31,-18 17-15</inkml:trace>
  <inkml:trace contextRef="#ctx0" brushRef="#br0" timeOffset="10309.6703">28416 3722 0,'18'0'218,"52"17"-202,-34-17 0,17 18-16,17 0 15,1 17 1,-1-17-16,-17 17 15,0-17-15,-18 17 16,36 0 0,-18-17-16,0 17 15,17 0-15,-17 1 16,-17-1 0,16-18-16,-16 1 15,-19 0 1,1-1-16,0-17 15,-1 0 1,-17 18 0,18-18-16,0 0 47,-18 18-32</inkml:trace>
  <inkml:trace contextRef="#ctx0" brushRef="#br0" timeOffset="13037.6091">31380 1676 0,'17'0'234,"18"17"-218,1 1-16,-1-18 16,18 35-1,0 1-15,-18-19 16,18 18-16,0 1 15,18-1 1,-19 0-16,1 1 16,-17-36-1,-1 35-15,18-18 16,-18 1 0,-17 0-16,17-1 15,-17-17 1,-18 18-16,17-18 15,1 18-15,0-18 16,-18 17 0,17-17 140</inkml:trace>
  <inkml:trace contextRef="#ctx0" brushRef="#br0" timeOffset="14998.2053">31627 2734 0,'17'18'266,"1"-1"-251,-1 1 1,19-18-16,-1 35 31,0-17-31,-35-1 16,36-17-16,-1 18 15,-18 0 1,1-1-16,17 1 16,1 0-1,-19-1 1,1 1-1,0-18-15,-1 0 16,-17 18-16,18-1 16,-1-17-1,-17 18 32,18-18-31</inkml:trace>
  <inkml:trace contextRef="#ctx0" brushRef="#br0" timeOffset="16880.2137">31591 3828 0,'0'17'265,"18"1"-265,35-18 16,-18 18 0,0-1-16,18 18 15,0-17-15,0 17 16,-35-17 0,35 17-16,-18-17 15,0 0 1,-17-1-16,17 18 15,0-17 1,1 0-16,-19-1 16,19 1-16,-19 0 15,1-1 1,0 1-16,-1-18 16,1 18-1,-1-18 16,1 17-15</inkml:trace>
  <inkml:trace contextRef="#ctx0" brushRef="#br0" timeOffset="19140.6298">31574 4762 0,'17'0'375,"1"18"-360,17 0-15,0-1 16,1 19 0,-1-36-16,18 17 15,-35 19 1,17-19-16,0 1 15,0 17-15,1-17 16,-1-18 0,0 17-16,-17 1 15,17 0-15,0-1 16,1 1 0,-19-18-16,19 18 15,-1-1 1,-35 1-16,35 0 15,-17-18 1,-1 17 0,-17 1-1,18-18 1,0 0 15,-18 17-31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65217" units="1/cm"/>
          <inkml:channelProperty channel="Y" name="resolution" value="55.6701" units="1/cm"/>
          <inkml:channelProperty channel="T" name="resolution" value="1" units="1/dev"/>
        </inkml:channelProperties>
      </inkml:inkSource>
      <inkml:timestamp xml:id="ts0" timeString="2020-10-04T12:40:40.744"/>
    </inkml:context>
    <inkml:brush xml:id="br0">
      <inkml:brushProperty name="width" value="0.05292" units="cm"/>
      <inkml:brushProperty name="height" value="0.05292" units="cm"/>
      <inkml:brushProperty name="color" value="#FF0000"/>
    </inkml:brush>
  </inkml:definitions>
  <inkml:trace contextRef="#ctx0" brushRef="#br0">22454 2258 0,'18'0'406,"0"17"-406,-1 1 31,18 0-31,1-18 31,-19 17-31,1-17 32,17 18-32,1 0 15,-19-1-15,1-17 16,17 0 0,-35 18-16,35-18 15,-17 18 1,0-18-1,-1 17-15,1-17 16,0 0 0,-18 18-1,17-18 1,1 0-16,0 17 16,-1-17 15,1 0 0,-18 18 16,17-18 125</inkml:trace>
  <inkml:trace contextRef="#ctx0" brushRef="#br0" timeOffset="2070.2619">24430 2275 0,'17'0'203,"1"0"-187,0 0-16,-1 0 15,1 0-15,0 0 16,-1 0 0,1 0-16,0 18 15,17-18-15,-17 18 16,-1-1-16,18-17 31,1 0-31,17 18 0,-36-18 16,19 0-16,16 18 15,-34-18 1,17 17-16,1 1 31,-19-18-31,19 18 16,-1-1-16,-18-17 15,19 18 1,-1-18-16,0 0 31,-17 0-31,17 17 16,-17-17 0,-18 18-16,35-18 15,-17 0 1,17 0-1,-17 0 1,-18 18-16,17-18 16,1 0 15</inkml:trace>
  <inkml:trace contextRef="#ctx0" brushRef="#br0" timeOffset="3839.5246">24642 2963 0,'17'18'219,"1"0"-204,17 17 1,0-35-16,1 35 31,-19-17-31,19-1 16,-1 19 0,18-19-16,-36 1 15,36 0-15,-17 17 16,-1-17-1,-18-1-15,36 18 16,-17-17-16,-1 0 16,-17-1-16,17 1 15,0 17 1,0-17 0,-17-18-16,0 18 0,17-1 15,-35 1 1,18-18-1,-1 17 1,-17 1-16,18-18 16,-18 18-1,18-18 1,-1 0 31</inkml:trace>
  <inkml:trace contextRef="#ctx0" brushRef="#br0" timeOffset="7692.9381">27023 2170 0,'17'0'312,"-17"17"-296,36 1-1,-1-1-15,-17 1 16,17-18-16,0 18 16,0 17-1,1-17-15,-1 17 16,0-17-16,18-1 16,-35-17-1,17 18 1,0 17-16,-35-17 15,36-1 1,-19-17 0,1 18-16,0 0 15,-1-18-15,-17 17 16,35-17 0,-35 18-16,18-18 15,-18 18-15,18-18 16,-1 0-1,1 0-15,-18 17 16,18 1-16,-1-18 16,1 0 31,0 0 62</inkml:trace>
  <inkml:trace contextRef="#ctx0" brushRef="#br0" timeOffset="9599.6675">26811 3140 0,'35'0'265,"-17"17"-233,17-17-32,-35 18 15,36-18 1,-1 0-16,-18 18 16,19-1-1,-1 1-15,36 0 0,-36 17 16,71 0-16,-71-17 15,36-1 1,-1 1 0,-17 0-16,0-1 15,-18-17 1,-17 18 0,-1 0-1,19-18-15,-36 17 16,17-17-16,1 0 15,0 0-15,-18 18 16,17-18 0,1 0-16,-18 17 15,18-17 1,-1 0 0</inkml:trace>
  <inkml:trace contextRef="#ctx0" brushRef="#br0" timeOffset="11784.4438">27058 4110 0,'0'17'250,"0"1"-250,35-18 16,-17 35-1,0-35-15,17 18 16,0 0-1,0 17-15,-35-17 0,53-18 16,-17 17-16,-19 19 16,19-19-1,-1 1-15,-18-1 16,1 1 0,35 0-16,-18-1 15,-17 19 1,0-19-1,17-17-15,0 36 16,-17-19 0,-1 1-16,19-1 15,-1 1 1,-17 0 0,-18-1-16,35-17 15,-17 18 1,-1 0-1,1-18 1,-1 0 0,-17 17-1,0 1 32,18-18-16</inkml:trace>
  <inkml:trace contextRef="#ctx0" brushRef="#br0" timeOffset="14156.6754">29051 2222 0,'18'0'203,"17"0"-171,-17 0-17,-1 18 1,19 0-16,-1-18 15,-17 17-15,35 19 16,-1-19 0,1-17-16,36 53 15,-19-35-15,18 17 16,18-17-16,-35 17 31,17-17-31,-35-1 0,17 1 16,1 17-1,-18-17-15,17 0 32,-34-1-32,-1 1 15,18-1-15,-35-17 16,34 0 0,-16 18-16,-1 0 15,-17-1 1,-1-17-1,-17 18 1,18-18 0,0 0 31</inkml:trace>
  <inkml:trace contextRef="#ctx0" brushRef="#br0" timeOffset="15860.0262">29245 3351 0,'18'0'234,"0"0"-218,17 0 0,0 18-1,0-18-15,1 18 16,17-1-1,35 1-15,18 0 16,-18-1-16,0 1 16,-17-1-16,34 1 15,-34 0 1,-36-18-16,36 17 16,-18 1-1,-36-18 1,36 18-1,-35-18-15,0 0 16,-1 0-16,1 0 16,-1 0-1,-17 17 17,18-17-32,0 0 31</inkml:trace>
  <inkml:trace contextRef="#ctx0" brushRef="#br0" timeOffset="17565.7725">29298 4233 0,'0'18'203,"18"-18"-172,17 18-15,18-1-16,0 1 16,17 0-16,-17-1 15,-35-17 1,35 18-16,0-1 16,0 19-1,0-19-15,0 19 16,17-19-16,-17 1 15,0 0 1,-18-1-16,1 1 16,16-18-1,-16 0 1,-1 17-16,-17 1 16,-1-18-16,1 0 15,0 18 1,-1-18 15,1 0 47</inkml:trace>
  <inkml:trace contextRef="#ctx0" brushRef="#br0" timeOffset="19446.4669">29298 5309 0,'18'0'359,"-1"0"-343,1 18-1,35-18-15,-18 18 16,1-18-16,-1 17 15,18-17 1,-36 18 0,54-1-1,-18 1-15,0 17 0,17-35 16,-34 18 0,34 0-16,-35-1 15,1 1 1,-1 0-16,0-1 15,1 1 1,-19 0 0,18-18-16,-17 0 15,0 17-15,-1-17 16,1 18 0,0-18-1,-1 0 1,-17 17 15,18-17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65217" units="1/cm"/>
          <inkml:channelProperty channel="Y" name="resolution" value="55.6701" units="1/cm"/>
          <inkml:channelProperty channel="T" name="resolution" value="1" units="1/dev"/>
        </inkml:channelProperties>
      </inkml:inkSource>
      <inkml:timestamp xml:id="ts0" timeString="2020-10-04T12:56:01.341"/>
    </inkml:context>
    <inkml:brush xml:id="br0">
      <inkml:brushProperty name="width" value="0.05292" units="cm"/>
      <inkml:brushProperty name="height" value="0.05292" units="cm"/>
      <inkml:brushProperty name="color" value="#FF0000"/>
    </inkml:brush>
  </inkml:definitions>
  <inkml:trace contextRef="#ctx0" brushRef="#br0">24289 2134 0,'17'18'375,"1"0"-359,0-1-1,-1 1 17,1-18-32,-18 17 15,18 1 1,-1 0 0,1-18-1,-18 17 1,17 1-16,1-18 15,0 18 1,-1-18 0,-17 17-16,18 1 31,0-18-31,-18 18 31,17-1-15,1-17-1,0 0-15,-18 18 16,17 0 15,1-18-15,-18 17 0,18-17 30,-18 18-14,17-18-1,-17 17 406</inkml:trace>
  <inkml:trace contextRef="#ctx0" brushRef="#br0" timeOffset="2628.5594">26582 2134 0,'17'0'234,"1"18"-234,0 0 16,17-18-1,0 17 1,1 1-16,-1-1 15,18 19-15,0-1 16,-36-17-16,19-1 16,-1 1-1,0 0-15,-17-1 16,-1 1 0,19 0-16,-1-1 31,-17 1-31,-1-18 31,1 17-31,-18 1 16,18-18-1,-18 18 1,17-18-16,1 0 47,-18 17-16</inkml:trace>
  <inkml:trace contextRef="#ctx0" brushRef="#br0" timeOffset="4638.8068">26547 3052 0,'17'0'250,"1"0"-234,-1 17-16,1 1 15,0-18 1,17 17-16,0 1 15,1 17 1,-19-17-16,18 0 16,1-1-16,-1 19 15,-17-19 1,17 18-16,0 1 16,0-36-1,-35 17-15,18 1 16,0 0-1,-1-1 1,1-17 0,0 18-16,-1-18 15,1 18 17,-18-1-17,18-17 1,-1 0-1,-17 18 1,18-18 0,-18 17-1,18-17 1,-18 18 0,17-18-16,-17 18 93</inkml:trace>
  <inkml:trace contextRef="#ctx0" brushRef="#br0" timeOffset="6709.4258">28981 2152 0,'0'18'281,"0"-1"-265,17 1-16,19 17 15,-19-35 1,-17 18-16,18 17 16,17-17-1,-17-1-15,-1 1 16,1 17-16,0-17 15,-1 0 1,1-1-16,0 1 16,-1-1-1,-17 1-15,18 0 16,0-1 15,-18 1 0</inkml:trace>
  <inkml:trace contextRef="#ctx0" brushRef="#br0" timeOffset="8948.2716">29051 3104 0,'0'18'204,"0"0"-173,18-1-16,-18 1 1,18-18-16,-18 35 16,17-17-1,1-18-15,-1 35 16,-17-17 0,18-1-16,0 19 15,-1-19-15,-17 1 31,18 0-31,0-1 16,-18 1 0,17 0-16,19-1 15,-19 1 1,-17-1-16,18-17 16,-18 18-16,17 0 15,-17-1 1,18-17 31,0 18 140,-18 0-140,17-18 47,1 17 46,0-17-93</inkml:trace>
  <inkml:trace contextRef="#ctx0" brushRef="#br0" timeOffset="10621.3056">28963 4022 0,'0'17'234,"18"1"-218,-1 0-16,19-1 15,-19 18-15,19-17 16,-19 17 0,1-35-16,17 36 15,-17-19-15,-1 19 16,1-19-1,17 1-15,1 17 16,-36-17 0,35-1-16,-18 1 15,1 17 1,0-35-16,17 36 16,-35-19-16,35 1 15,-17 0 1,-18-1-16,35-17 15,-35 18 1,18-18-16,-18 17 16,17-17-1,1 0 1,-18 18-16,18-18 47,-18 18-32</inkml:trace>
  <inkml:trace contextRef="#ctx0" brushRef="#br0" timeOffset="12771.0548">31415 2187 0,'0'18'250,"0"-1"-234,35 19-16,-17-1 16,-1 0-1,-17-17-15,18 0 16,0 17 0,-1-17-16,1 17 15,0 0 1,17-17-16,-17 17 15,-1 0-15,1-17 16,-1 0 0,1-1-1,0 1 17,-18-1-32,17-17 31,-17 18-16,18-18 126</inkml:trace>
  <inkml:trace contextRef="#ctx0" brushRef="#br0" timeOffset="14572.0765">31432 3351 0,'36'18'250,"-36"0"-250,35-1 16,-17-17-1,-1 36-15,1-19 16,17-17 0,-17 35-16,17 1 15,-17-19 1,-1 1-16,19 17 15,-1-17-15,0 17 16,-17-17 0,17 17-16,0 0 15,1-17 1,-36 0-16,17-1 16,1 1-1,0-18-15,-18 18 16,17-18-1,1 0 1,-18 17-16,0 1 63</inkml:trace>
  <inkml:trace contextRef="#ctx0" brushRef="#br0" timeOffset="16354.5002">31221 4304 0,'35'0'219,"0"0"-204,1 18-15,17-1 16,-18 1-16,18-1 15,-18 1 1,18 0-16,0-1 16,-18 1-1,0 17-15,18 1 16,18-19 0,-18 18-16,0-17 15,-18 17-15,18-35 16,-18 0-1,0 18-15,-35 0 16,18-18 0,0 17-16,-1-17 47,1 0-1</inkml:trace>
  <inkml:trace contextRef="#ctx0" brushRef="#br0" timeOffset="18295.4085">31397 5309 0,'0'18'297,"0"0"-282,18-18 1,-1 17-16,36 1 16,-17 17-1,-1-17-15,0-1 16,1 1 0,-1 0-16,18-1 15,-18 19-15,18-19 16,17 19-1,-17-1-15,0-18 16,0 19 0,-35-36-16,17 35 15,0-17 1,-35-1-16,36 1 16,-19-18-1,1 18 1,0-18-16,-1 0 15,-17 17 1,18-17 31,0 0 187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E1E29B-1931-4C75-91CC-F421C6318CC8}" type="datetimeFigureOut">
              <a:rPr lang="en-US" smtClean="0"/>
              <a:t>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0D012-90EB-425E-92A9-F52D1678FCA7}" type="slidenum">
              <a:rPr lang="en-US" smtClean="0"/>
              <a:t>‹#›</a:t>
            </a:fld>
            <a:endParaRPr lang="en-US"/>
          </a:p>
        </p:txBody>
      </p:sp>
    </p:spTree>
    <p:extLst>
      <p:ext uri="{BB962C8B-B14F-4D97-AF65-F5344CB8AC3E}">
        <p14:creationId xmlns:p14="http://schemas.microsoft.com/office/powerpoint/2010/main" val="1946293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40D012-90EB-425E-92A9-F52D1678FCA7}" type="slidenum">
              <a:rPr lang="en-US" smtClean="0"/>
              <a:t>11</a:t>
            </a:fld>
            <a:endParaRPr lang="en-US"/>
          </a:p>
        </p:txBody>
      </p:sp>
    </p:spTree>
    <p:extLst>
      <p:ext uri="{BB962C8B-B14F-4D97-AF65-F5344CB8AC3E}">
        <p14:creationId xmlns:p14="http://schemas.microsoft.com/office/powerpoint/2010/main" val="27325005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2"/>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6"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6"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3"/>
            <a:ext cx="2743200" cy="365125"/>
          </a:xfrm>
        </p:spPr>
        <p:txBody>
          <a:bodyPr/>
          <a:lstStyle/>
          <a:p>
            <a:fld id="{1B1A239F-314D-4E41-A917-450CDB24BEF4}" type="datetime1">
              <a:rPr lang="en-US" smtClean="0"/>
              <a:t>1/17/2024</a:t>
            </a:fld>
            <a:endParaRPr lang="en-US" dirty="0"/>
          </a:p>
        </p:txBody>
      </p:sp>
      <p:sp>
        <p:nvSpPr>
          <p:cNvPr id="5" name="Footer Placeholder 4"/>
          <p:cNvSpPr>
            <a:spLocks noGrp="1"/>
          </p:cNvSpPr>
          <p:nvPr>
            <p:ph type="ftr" sz="quarter" idx="11"/>
          </p:nvPr>
        </p:nvSpPr>
        <p:spPr>
          <a:xfrm>
            <a:off x="1876425" y="5410203"/>
            <a:ext cx="5124887" cy="365125"/>
          </a:xfrm>
        </p:spPr>
        <p:txBody>
          <a:bodyPr/>
          <a:lstStyle/>
          <a:p>
            <a:endParaRPr lang="en-US" dirty="0"/>
          </a:p>
        </p:txBody>
      </p:sp>
      <p:sp>
        <p:nvSpPr>
          <p:cNvPr id="6" name="Slide Number Placeholder 5"/>
          <p:cNvSpPr>
            <a:spLocks noGrp="1"/>
          </p:cNvSpPr>
          <p:nvPr>
            <p:ph type="sldNum" sz="quarter" idx="12"/>
          </p:nvPr>
        </p:nvSpPr>
        <p:spPr>
          <a:xfrm>
            <a:off x="9896913" y="5410201"/>
            <a:ext cx="771089"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4304666"/>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5"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5"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E2D975-957E-4157-9A2F-C5CE02E7F429}" type="datetime1">
              <a:rPr lang="en-US" smtClean="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7"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1" y="4419601"/>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25C6C-B77A-4686-8EF9-4AA6BD3DD7B6}" type="datetime1">
              <a:rPr lang="en-US" smtClean="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1"/>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5"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3"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2ED77D-82E3-49CB-AA88-3869089A57E1}" type="datetime1">
              <a:rPr lang="en-US" smtClean="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1"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2134043"/>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5"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D5DA09-2CFA-4B47-82A8-59AD3FC2E7C6}" type="datetime1">
              <a:rPr lang="en-US" smtClean="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4" y="609600"/>
            <a:ext cx="9905999"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1"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9"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8"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4" y="3363435"/>
            <a:ext cx="3195831"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3"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3"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5DC2057-E671-4180-9A06-F178964133ED}" type="datetime1">
              <a:rPr lang="en-US" smtClean="0"/>
              <a:t>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3"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60"/>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4"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8"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4"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3" y="4980856"/>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C60AC29-792A-48F1-A659-2C69AADBA158}" type="datetime1">
              <a:rPr lang="en-US" smtClean="0"/>
              <a:t>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1F840E-38EF-4903-8610-D35BD81FFF79}" type="datetime1">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1" y="609601"/>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601"/>
            <a:ext cx="7748591"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9F2A72-F8A7-48A0-BE5E-97DE376F6F9E}" type="datetime1">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24394A-F51E-4291-885B-29718069A84C}" type="datetime1">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8"/>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D7F7CB-951E-46F3-BA91-F4E745D8741E}" type="datetime1">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1"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1"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BC00BA-F236-4FC2-8D7D-D74B54A8449F}" type="datetime1">
              <a:rPr lang="en-US" smtClean="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8"/>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21"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1" y="3073399"/>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9"/>
            <a:ext cx="487521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BBC845-D756-4680-A49E-7997377B0FE0}" type="datetime1">
              <a:rPr lang="en-US" smtClean="0"/>
              <a:t>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D8A5BBF-960A-46FC-B32B-187B62B0758C}" type="datetime1">
              <a:rPr lang="en-US" smtClean="0"/>
              <a:t>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9BBC8E-CB29-44E0-B37C-2A9484998619}" type="datetime1">
              <a:rPr lang="en-US" smtClean="0"/>
              <a:t>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6"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1"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6"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378075-EF27-4171-BCBA-877A0B17ACE2}" type="datetime1">
              <a:rPr lang="en-US" smtClean="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4"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3"/>
            <a:ext cx="3666691"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032231-2D7D-4F6F-8312-400CFA9758B7}" type="datetime1">
              <a:rPr lang="en-US" smtClean="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22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2"/>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4" y="618518"/>
            <a:ext cx="99059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4"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8"/>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1F581E-E22A-4709-86AB-4D2939100DF9}" type="datetime1">
              <a:rPr lang="en-US" smtClean="0"/>
              <a:t>1/17/2024</a:t>
            </a:fld>
            <a:endParaRPr lang="en-US" dirty="0"/>
          </a:p>
        </p:txBody>
      </p:sp>
      <p:sp>
        <p:nvSpPr>
          <p:cNvPr id="5" name="Footer Placeholder 4"/>
          <p:cNvSpPr>
            <a:spLocks noGrp="1"/>
          </p:cNvSpPr>
          <p:nvPr>
            <p:ph type="ftr" sz="quarter" idx="3"/>
          </p:nvPr>
        </p:nvSpPr>
        <p:spPr>
          <a:xfrm>
            <a:off x="1141412" y="5883277"/>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2" y="5883276"/>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0922" y="653600"/>
            <a:ext cx="9905999" cy="3541714"/>
          </a:xfrm>
        </p:spPr>
        <p:txBody>
          <a:bodyPr/>
          <a:lstStyle/>
          <a:p>
            <a:pPr marL="0" indent="0" algn="ctr">
              <a:buNone/>
            </a:pPr>
            <a:r>
              <a:rPr lang="en-US" dirty="0" smtClean="0">
                <a:solidFill>
                  <a:schemeClr val="bg1"/>
                </a:solidFill>
              </a:rPr>
              <a:t>Cluster </a:t>
            </a:r>
            <a:r>
              <a:rPr lang="en-US" dirty="0">
                <a:solidFill>
                  <a:schemeClr val="bg1"/>
                </a:solidFill>
              </a:rPr>
              <a:t>Analysis</a:t>
            </a:r>
            <a:endParaRPr lang="en-US" b="1" dirty="0">
              <a:solidFill>
                <a:schemeClr val="bg1"/>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387777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solidFill>
                  <a:schemeClr val="bg1"/>
                </a:solidFill>
              </a:rPr>
              <a:t>Clustering </a:t>
            </a:r>
            <a:r>
              <a:rPr lang="en-US" dirty="0">
                <a:solidFill>
                  <a:schemeClr val="bg1"/>
                </a:solidFill>
              </a:rPr>
              <a:t>analysis has been an evolving problem in data mining due to its variety of applications. </a:t>
            </a:r>
            <a:endParaRPr lang="en-US" dirty="0" smtClean="0">
              <a:solidFill>
                <a:schemeClr val="bg1"/>
              </a:solidFill>
            </a:endParaRPr>
          </a:p>
          <a:p>
            <a:r>
              <a:rPr lang="en-US" dirty="0" smtClean="0">
                <a:solidFill>
                  <a:schemeClr val="bg1"/>
                </a:solidFill>
              </a:rPr>
              <a:t>It’s</a:t>
            </a:r>
            <a:r>
              <a:rPr lang="en-US" dirty="0" smtClean="0"/>
              <a:t> </a:t>
            </a:r>
            <a:r>
              <a:rPr lang="en-US" dirty="0" smtClean="0">
                <a:solidFill>
                  <a:srgbClr val="7030A0"/>
                </a:solidFill>
              </a:rPr>
              <a:t>comprehensive</a:t>
            </a:r>
            <a:r>
              <a:rPr lang="en-US" dirty="0" smtClean="0"/>
              <a:t> </a:t>
            </a:r>
            <a:r>
              <a:rPr lang="en-US" dirty="0">
                <a:solidFill>
                  <a:schemeClr val="bg1"/>
                </a:solidFill>
              </a:rPr>
              <a:t>use in a broad range of applications, including</a:t>
            </a:r>
            <a:endParaRPr lang="en-US" dirty="0" smtClean="0">
              <a:solidFill>
                <a:schemeClr val="bg1"/>
              </a:solidFill>
            </a:endParaRPr>
          </a:p>
          <a:p>
            <a:pPr lvl="2" algn="just">
              <a:buFont typeface="Wingdings" panose="05000000000000000000" pitchFamily="2" charset="2"/>
              <a:buChar char="§"/>
            </a:pPr>
            <a:r>
              <a:rPr lang="en-US" sz="2400" dirty="0">
                <a:solidFill>
                  <a:srgbClr val="7030A0"/>
                </a:solidFill>
              </a:rPr>
              <a:t>image processing, computational biology, mobile communication, medicine, and economics</a:t>
            </a:r>
          </a:p>
          <a:p>
            <a:pPr marL="0" indent="0">
              <a:buNone/>
            </a:pP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sp>
        <p:nvSpPr>
          <p:cNvPr id="5" name="TextBox 4"/>
          <p:cNvSpPr txBox="1"/>
          <p:nvPr/>
        </p:nvSpPr>
        <p:spPr>
          <a:xfrm>
            <a:off x="1328468" y="681487"/>
            <a:ext cx="8824823" cy="523220"/>
          </a:xfrm>
          <a:prstGeom prst="rect">
            <a:avLst/>
          </a:prstGeom>
          <a:noFill/>
        </p:spPr>
        <p:txBody>
          <a:bodyPr wrap="square" rtlCol="0">
            <a:spAutoFit/>
          </a:bodyPr>
          <a:lstStyle/>
          <a:p>
            <a:pPr algn="ctr"/>
            <a:r>
              <a:rPr lang="en-US" sz="2800" dirty="0">
                <a:solidFill>
                  <a:srgbClr val="C00000"/>
                </a:solidFill>
              </a:rPr>
              <a:t>Why is clustering used in data mining?</a:t>
            </a:r>
          </a:p>
        </p:txBody>
      </p:sp>
    </p:spTree>
    <p:extLst>
      <p:ext uri="{BB962C8B-B14F-4D97-AF65-F5344CB8AC3E}">
        <p14:creationId xmlns:p14="http://schemas.microsoft.com/office/powerpoint/2010/main" val="1646324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3088259" y="1576628"/>
            <a:ext cx="4589251" cy="3866640"/>
          </a:xfrm>
          <a:prstGeom prst="rect">
            <a:avLst/>
          </a:prstGeom>
        </p:spPr>
      </p:pic>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sp>
        <p:nvSpPr>
          <p:cNvPr id="2" name="TextBox 1"/>
          <p:cNvSpPr txBox="1"/>
          <p:nvPr/>
        </p:nvSpPr>
        <p:spPr>
          <a:xfrm>
            <a:off x="3027874" y="422696"/>
            <a:ext cx="4554747" cy="461665"/>
          </a:xfrm>
          <a:prstGeom prst="rect">
            <a:avLst/>
          </a:prstGeom>
          <a:noFill/>
        </p:spPr>
        <p:txBody>
          <a:bodyPr wrap="square" rtlCol="0">
            <a:spAutoFit/>
          </a:bodyPr>
          <a:lstStyle/>
          <a:p>
            <a:pPr algn="ctr"/>
            <a:r>
              <a:rPr lang="en-US" sz="2400" b="1" dirty="0">
                <a:solidFill>
                  <a:srgbClr val="C00000"/>
                </a:solidFill>
              </a:rPr>
              <a:t>K means Example </a:t>
            </a:r>
          </a:p>
        </p:txBody>
      </p:sp>
    </p:spTree>
    <p:extLst>
      <p:ext uri="{BB962C8B-B14F-4D97-AF65-F5344CB8AC3E}">
        <p14:creationId xmlns:p14="http://schemas.microsoft.com/office/powerpoint/2010/main" val="3363733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34500" y="84258"/>
            <a:ext cx="8902460" cy="3541712"/>
          </a:xfrm>
          <a:prstGeom prst="rect">
            <a:avLst/>
          </a:prstGeom>
        </p:spPr>
      </p:pic>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pic>
        <p:nvPicPr>
          <p:cNvPr id="6" name="Picture 5"/>
          <p:cNvPicPr>
            <a:picLocks noChangeAspect="1"/>
          </p:cNvPicPr>
          <p:nvPr/>
        </p:nvPicPr>
        <p:blipFill>
          <a:blip r:embed="rId3"/>
          <a:stretch>
            <a:fillRect/>
          </a:stretch>
        </p:blipFill>
        <p:spPr>
          <a:xfrm>
            <a:off x="134500" y="3625970"/>
            <a:ext cx="8902460" cy="3086100"/>
          </a:xfrm>
          <a:prstGeom prst="rect">
            <a:avLst/>
          </a:prstGeom>
        </p:spPr>
      </p:pic>
      <p:pic>
        <p:nvPicPr>
          <p:cNvPr id="7" name="Content Placeholder 4"/>
          <p:cNvPicPr>
            <a:picLocks noChangeAspect="1"/>
          </p:cNvPicPr>
          <p:nvPr/>
        </p:nvPicPr>
        <p:blipFill>
          <a:blip r:embed="rId4"/>
          <a:stretch>
            <a:fillRect/>
          </a:stretch>
        </p:blipFill>
        <p:spPr>
          <a:xfrm>
            <a:off x="7718659" y="507681"/>
            <a:ext cx="4589251" cy="3866640"/>
          </a:xfrm>
          <a:prstGeom prst="rect">
            <a:avLst/>
          </a:prstGeom>
        </p:spPr>
      </p:pic>
    </p:spTree>
    <p:extLst>
      <p:ext uri="{BB962C8B-B14F-4D97-AF65-F5344CB8AC3E}">
        <p14:creationId xmlns:p14="http://schemas.microsoft.com/office/powerpoint/2010/main" val="37387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pic>
        <p:nvPicPr>
          <p:cNvPr id="6" name="Picture 5"/>
          <p:cNvPicPr>
            <a:picLocks noChangeAspect="1"/>
          </p:cNvPicPr>
          <p:nvPr/>
        </p:nvPicPr>
        <p:blipFill>
          <a:blip r:embed="rId2"/>
          <a:stretch>
            <a:fillRect/>
          </a:stretch>
        </p:blipFill>
        <p:spPr>
          <a:xfrm>
            <a:off x="1224951" y="395289"/>
            <a:ext cx="9178506" cy="3524250"/>
          </a:xfrm>
          <a:prstGeom prst="rect">
            <a:avLst/>
          </a:prstGeom>
        </p:spPr>
      </p:pic>
    </p:spTree>
    <p:extLst>
      <p:ext uri="{BB962C8B-B14F-4D97-AF65-F5344CB8AC3E}">
        <p14:creationId xmlns:p14="http://schemas.microsoft.com/office/powerpoint/2010/main" val="631425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388853" y="1480494"/>
            <a:ext cx="9005977" cy="3488321"/>
          </a:xfrm>
          <a:prstGeom prst="rect">
            <a:avLst/>
          </a:prstGeom>
        </p:spPr>
      </p:pic>
      <p:sp>
        <p:nvSpPr>
          <p:cNvPr id="4" name="Slide Number Placeholder 3"/>
          <p:cNvSpPr>
            <a:spLocks noGrp="1"/>
          </p:cNvSpPr>
          <p:nvPr>
            <p:ph type="sldNum" sz="quarter" idx="12"/>
          </p:nvPr>
        </p:nvSpPr>
        <p:spPr/>
        <p:txBody>
          <a:bodyPr/>
          <a:lstStyle/>
          <a:p>
            <a:fld id="{6D22F896-40B5-4ADD-8801-0D06FADFA095}" type="slidenum">
              <a:rPr lang="en-US" smtClean="0"/>
              <a:t>14</a:t>
            </a:fld>
            <a:endParaRPr lang="en-US" dirty="0"/>
          </a:p>
        </p:txBody>
      </p:sp>
      <p:sp>
        <p:nvSpPr>
          <p:cNvPr id="7" name="TextBox 6"/>
          <p:cNvSpPr txBox="1"/>
          <p:nvPr/>
        </p:nvSpPr>
        <p:spPr>
          <a:xfrm>
            <a:off x="2130725" y="474453"/>
            <a:ext cx="7660256" cy="738664"/>
          </a:xfrm>
          <a:prstGeom prst="rect">
            <a:avLst/>
          </a:prstGeom>
          <a:noFill/>
        </p:spPr>
        <p:txBody>
          <a:bodyPr wrap="square" rtlCol="0">
            <a:spAutoFit/>
          </a:bodyPr>
          <a:lstStyle/>
          <a:p>
            <a:pPr algn="ctr"/>
            <a:r>
              <a:rPr lang="en-US" sz="2400" b="1" dirty="0">
                <a:solidFill>
                  <a:srgbClr val="C00000"/>
                </a:solidFill>
              </a:rPr>
              <a:t>2</a:t>
            </a:r>
            <a:r>
              <a:rPr lang="en-US" sz="2400" b="1" baseline="30000" dirty="0">
                <a:solidFill>
                  <a:srgbClr val="C00000"/>
                </a:solidFill>
              </a:rPr>
              <a:t>nd</a:t>
            </a:r>
            <a:r>
              <a:rPr lang="en-US" sz="2400" b="1" dirty="0">
                <a:solidFill>
                  <a:srgbClr val="C00000"/>
                </a:solidFill>
              </a:rPr>
              <a:t> method K Means</a:t>
            </a:r>
            <a:endParaRPr lang="en-US" sz="2400" dirty="0">
              <a:solidFill>
                <a:srgbClr val="C00000"/>
              </a:solidFill>
            </a:endParaRPr>
          </a:p>
          <a:p>
            <a:endParaRPr lang="en-US" dirty="0"/>
          </a:p>
        </p:txBody>
      </p:sp>
    </p:spTree>
    <p:extLst>
      <p:ext uri="{BB962C8B-B14F-4D97-AF65-F5344CB8AC3E}">
        <p14:creationId xmlns:p14="http://schemas.microsoft.com/office/powerpoint/2010/main" val="3789461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888521" y="741872"/>
            <a:ext cx="9558068" cy="4373592"/>
          </a:xfrm>
          <a:prstGeom prst="rect">
            <a:avLst/>
          </a:prstGeom>
        </p:spPr>
      </p:pic>
      <p:sp>
        <p:nvSpPr>
          <p:cNvPr id="4" name="Slide Number Placeholder 3"/>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19177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16</a:t>
            </a:fld>
            <a:endParaRPr lang="en-US" dirty="0"/>
          </a:p>
        </p:txBody>
      </p:sp>
      <p:pic>
        <p:nvPicPr>
          <p:cNvPr id="5" name="Picture 4"/>
          <p:cNvPicPr>
            <a:picLocks noChangeAspect="1"/>
          </p:cNvPicPr>
          <p:nvPr/>
        </p:nvPicPr>
        <p:blipFill>
          <a:blip r:embed="rId2"/>
          <a:stretch>
            <a:fillRect/>
          </a:stretch>
        </p:blipFill>
        <p:spPr>
          <a:xfrm>
            <a:off x="741872" y="258792"/>
            <a:ext cx="10506973" cy="6193766"/>
          </a:xfrm>
          <a:prstGeom prst="rect">
            <a:avLst/>
          </a:prstGeom>
        </p:spPr>
      </p:pic>
    </p:spTree>
    <p:extLst>
      <p:ext uri="{BB962C8B-B14F-4D97-AF65-F5344CB8AC3E}">
        <p14:creationId xmlns:p14="http://schemas.microsoft.com/office/powerpoint/2010/main" val="3849925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solidFill>
                  <a:schemeClr val="bg1"/>
                </a:solidFill>
              </a:rPr>
              <a:t>Agglomerative </a:t>
            </a:r>
            <a:r>
              <a:rPr lang="en-US" dirty="0">
                <a:solidFill>
                  <a:schemeClr val="bg1"/>
                </a:solidFill>
              </a:rPr>
              <a:t>clustering works in a “bottom-up” manner. That is, each object is initially considered as a single-element cluster (leaf). At each step of the algorithm, the two clusters that are the most similar are combined into a new bigger cluster (nodes). This procedure is iterated until all points are member of just one single big cluster (root</a:t>
            </a:r>
            <a:r>
              <a:rPr lang="en-US" dirty="0" smtClean="0">
                <a:solidFill>
                  <a:schemeClr val="bg1"/>
                </a:solidFill>
              </a:rPr>
              <a:t>).</a:t>
            </a:r>
            <a:endParaRPr lang="en-US" dirty="0">
              <a:solidFill>
                <a:schemeClr val="bg1"/>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17</a:t>
            </a:fld>
            <a:endParaRPr lang="en-US" dirty="0"/>
          </a:p>
        </p:txBody>
      </p:sp>
      <p:sp>
        <p:nvSpPr>
          <p:cNvPr id="5" name="TextBox 4"/>
          <p:cNvSpPr txBox="1"/>
          <p:nvPr/>
        </p:nvSpPr>
        <p:spPr>
          <a:xfrm>
            <a:off x="1518249" y="759125"/>
            <a:ext cx="8842076" cy="584775"/>
          </a:xfrm>
          <a:prstGeom prst="rect">
            <a:avLst/>
          </a:prstGeom>
          <a:noFill/>
        </p:spPr>
        <p:txBody>
          <a:bodyPr wrap="square" rtlCol="0">
            <a:spAutoFit/>
          </a:bodyPr>
          <a:lstStyle/>
          <a:p>
            <a:pPr algn="ctr"/>
            <a:r>
              <a:rPr lang="en-US" sz="3200" dirty="0">
                <a:solidFill>
                  <a:srgbClr val="C00000"/>
                </a:solidFill>
              </a:rPr>
              <a:t>Agglomerative clustering</a:t>
            </a:r>
          </a:p>
        </p:txBody>
      </p:sp>
    </p:spTree>
    <p:extLst>
      <p:ext uri="{BB962C8B-B14F-4D97-AF65-F5344CB8AC3E}">
        <p14:creationId xmlns:p14="http://schemas.microsoft.com/office/powerpoint/2010/main" val="1850392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103" y="1464483"/>
            <a:ext cx="11124429" cy="4537072"/>
          </a:xfrm>
        </p:spPr>
        <p:txBody>
          <a:bodyPr>
            <a:normAutofit fontScale="85000" lnSpcReduction="10000"/>
          </a:bodyPr>
          <a:lstStyle/>
          <a:p>
            <a:pPr algn="just" fontAlgn="base"/>
            <a:r>
              <a:rPr lang="en-US" sz="3000" dirty="0" smtClean="0">
                <a:solidFill>
                  <a:schemeClr val="bg1"/>
                </a:solidFill>
              </a:rPr>
              <a:t>We’ll </a:t>
            </a:r>
            <a:r>
              <a:rPr lang="en-US" sz="3000" dirty="0">
                <a:solidFill>
                  <a:schemeClr val="bg1"/>
                </a:solidFill>
              </a:rPr>
              <a:t>follow the steps below to perform agglomerative hierarchical clustering </a:t>
            </a:r>
            <a:r>
              <a:rPr lang="en-US" sz="3000" dirty="0" smtClean="0">
                <a:solidFill>
                  <a:schemeClr val="bg1"/>
                </a:solidFill>
              </a:rPr>
              <a:t>:</a:t>
            </a:r>
            <a:endParaRPr lang="en-US" sz="3000" dirty="0">
              <a:solidFill>
                <a:schemeClr val="bg1"/>
              </a:solidFill>
            </a:endParaRPr>
          </a:p>
          <a:p>
            <a:pPr marL="0" indent="0" algn="just" fontAlgn="base">
              <a:buNone/>
            </a:pPr>
            <a:r>
              <a:rPr lang="en-US" sz="3000" dirty="0" smtClean="0">
                <a:solidFill>
                  <a:schemeClr val="bg1"/>
                </a:solidFill>
              </a:rPr>
              <a:t>1.Preparing </a:t>
            </a:r>
            <a:r>
              <a:rPr lang="en-US" sz="3000" dirty="0">
                <a:solidFill>
                  <a:schemeClr val="bg1"/>
                </a:solidFill>
              </a:rPr>
              <a:t>the data</a:t>
            </a:r>
          </a:p>
          <a:p>
            <a:pPr marL="0" indent="0" algn="just" fontAlgn="base">
              <a:buNone/>
            </a:pPr>
            <a:r>
              <a:rPr lang="en-US" sz="3000" dirty="0" smtClean="0">
                <a:solidFill>
                  <a:schemeClr val="bg1"/>
                </a:solidFill>
              </a:rPr>
              <a:t>2. Computing </a:t>
            </a:r>
            <a:r>
              <a:rPr lang="en-US" sz="3000" dirty="0">
                <a:solidFill>
                  <a:schemeClr val="bg1"/>
                </a:solidFill>
              </a:rPr>
              <a:t>(dis)similarity information between every pair of objects in the data </a:t>
            </a:r>
            <a:r>
              <a:rPr lang="en-US" sz="3000" dirty="0" smtClean="0">
                <a:solidFill>
                  <a:schemeClr val="bg1"/>
                </a:solidFill>
              </a:rPr>
              <a:t>set.</a:t>
            </a:r>
          </a:p>
          <a:p>
            <a:pPr marL="0" indent="0" algn="just" fontAlgn="base">
              <a:buNone/>
            </a:pPr>
            <a:r>
              <a:rPr lang="en-US" sz="3000" dirty="0" smtClean="0">
                <a:solidFill>
                  <a:schemeClr val="bg1"/>
                </a:solidFill>
              </a:rPr>
              <a:t>3. Using </a:t>
            </a:r>
            <a:r>
              <a:rPr lang="en-US" sz="3000" dirty="0">
                <a:solidFill>
                  <a:schemeClr val="bg1"/>
                </a:solidFill>
              </a:rPr>
              <a:t>linkage function to group objects into hierarchical cluster tree, based on the distance information generated at step 1. Objects/clusters that are in close proximity are linked together using the linkage </a:t>
            </a:r>
            <a:r>
              <a:rPr lang="en-US" sz="3000" dirty="0" smtClean="0">
                <a:solidFill>
                  <a:schemeClr val="bg1"/>
                </a:solidFill>
              </a:rPr>
              <a:t>function.</a:t>
            </a:r>
          </a:p>
          <a:p>
            <a:pPr marL="0" indent="0" algn="just" fontAlgn="base">
              <a:buNone/>
            </a:pPr>
            <a:r>
              <a:rPr lang="en-US" sz="3000" dirty="0" smtClean="0">
                <a:solidFill>
                  <a:schemeClr val="bg1"/>
                </a:solidFill>
              </a:rPr>
              <a:t>4. Determining </a:t>
            </a:r>
            <a:r>
              <a:rPr lang="en-US" sz="3000" dirty="0">
                <a:solidFill>
                  <a:schemeClr val="bg1"/>
                </a:solidFill>
              </a:rPr>
              <a:t>where to cut the hierarchical tree into clusters. This creates a partition of the data.</a:t>
            </a:r>
          </a:p>
          <a:p>
            <a:pPr marL="0" indent="0">
              <a:buNone/>
            </a:pP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18</a:t>
            </a:fld>
            <a:endParaRPr lang="en-US" dirty="0"/>
          </a:p>
        </p:txBody>
      </p:sp>
      <p:sp>
        <p:nvSpPr>
          <p:cNvPr id="7" name="TextBox 6"/>
          <p:cNvSpPr txBox="1"/>
          <p:nvPr/>
        </p:nvSpPr>
        <p:spPr>
          <a:xfrm>
            <a:off x="1518248" y="474453"/>
            <a:ext cx="9158337" cy="523220"/>
          </a:xfrm>
          <a:prstGeom prst="rect">
            <a:avLst/>
          </a:prstGeom>
          <a:noFill/>
        </p:spPr>
        <p:txBody>
          <a:bodyPr wrap="square" rtlCol="0">
            <a:spAutoFit/>
          </a:bodyPr>
          <a:lstStyle/>
          <a:p>
            <a:pPr algn="ctr" fontAlgn="base"/>
            <a:r>
              <a:rPr lang="en-US" sz="2800" b="1" dirty="0">
                <a:solidFill>
                  <a:srgbClr val="FF0000"/>
                </a:solidFill>
              </a:rPr>
              <a:t>Steps to agglomerative hierarchical clustering</a:t>
            </a:r>
          </a:p>
        </p:txBody>
      </p:sp>
    </p:spTree>
    <p:extLst>
      <p:ext uri="{BB962C8B-B14F-4D97-AF65-F5344CB8AC3E}">
        <p14:creationId xmlns:p14="http://schemas.microsoft.com/office/powerpoint/2010/main" val="4108589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4" y="618518"/>
            <a:ext cx="9905999" cy="888310"/>
          </a:xfrm>
        </p:spPr>
        <p:txBody>
          <a:bodyPr/>
          <a:lstStyle/>
          <a:p>
            <a:r>
              <a:rPr lang="en-US" dirty="0" smtClean="0">
                <a:solidFill>
                  <a:schemeClr val="bg1"/>
                </a:solidFill>
              </a:rPr>
              <a:t>Real Life Examples </a:t>
            </a:r>
            <a:r>
              <a:rPr lang="en-US" dirty="0">
                <a:solidFill>
                  <a:schemeClr val="bg1"/>
                </a:solidFill>
              </a:rPr>
              <a:t>of </a:t>
            </a:r>
            <a:r>
              <a:rPr lang="en-US" dirty="0" smtClean="0">
                <a:solidFill>
                  <a:schemeClr val="bg1"/>
                </a:solidFill>
              </a:rPr>
              <a:t>hierarchical Clustering</a:t>
            </a:r>
            <a:endParaRPr lang="en-US" dirty="0">
              <a:solidFill>
                <a:schemeClr val="bg1"/>
              </a:solidFill>
            </a:endParaRPr>
          </a:p>
        </p:txBody>
      </p:sp>
      <p:sp>
        <p:nvSpPr>
          <p:cNvPr id="3" name="Content Placeholder 2"/>
          <p:cNvSpPr>
            <a:spLocks noGrp="1"/>
          </p:cNvSpPr>
          <p:nvPr>
            <p:ph idx="1"/>
          </p:nvPr>
        </p:nvSpPr>
        <p:spPr>
          <a:xfrm>
            <a:off x="1141414" y="1506828"/>
            <a:ext cx="9905999" cy="4284373"/>
          </a:xfrm>
        </p:spPr>
        <p:txBody>
          <a:bodyPr>
            <a:normAutofit fontScale="85000" lnSpcReduction="10000"/>
          </a:bodyPr>
          <a:lstStyle/>
          <a:p>
            <a:pPr fontAlgn="base"/>
            <a:r>
              <a:rPr lang="en-US" b="1" dirty="0" smtClean="0">
                <a:solidFill>
                  <a:srgbClr val="000000"/>
                </a:solidFill>
                <a:latin typeface="inherit"/>
              </a:rPr>
              <a:t>Example: Streaming </a:t>
            </a:r>
            <a:r>
              <a:rPr lang="en-US" b="1" dirty="0">
                <a:solidFill>
                  <a:srgbClr val="000000"/>
                </a:solidFill>
                <a:latin typeface="inherit"/>
              </a:rPr>
              <a:t>Services</a:t>
            </a:r>
            <a:endParaRPr lang="en-US" b="1" dirty="0">
              <a:solidFill>
                <a:srgbClr val="020202"/>
              </a:solidFill>
              <a:latin typeface="Montserrat"/>
            </a:endParaRPr>
          </a:p>
          <a:p>
            <a:pPr fontAlgn="base"/>
            <a:r>
              <a:rPr lang="en-US" dirty="0">
                <a:solidFill>
                  <a:srgbClr val="000000"/>
                </a:solidFill>
                <a:latin typeface="Helvetica" panose="020B0604020202020204" pitchFamily="34" charset="0"/>
              </a:rPr>
              <a:t>Streaming services often use clustering analysis to identify viewers who have similar behavior.</a:t>
            </a:r>
            <a:endParaRPr lang="en-US" dirty="0">
              <a:solidFill>
                <a:srgbClr val="3D3D3D"/>
              </a:solidFill>
              <a:latin typeface="Lato"/>
            </a:endParaRPr>
          </a:p>
          <a:p>
            <a:pPr fontAlgn="base"/>
            <a:r>
              <a:rPr lang="en-US" dirty="0">
                <a:solidFill>
                  <a:srgbClr val="000000"/>
                </a:solidFill>
                <a:latin typeface="Helvetica" panose="020B0604020202020204" pitchFamily="34" charset="0"/>
              </a:rPr>
              <a:t>For example, a streaming service may collect the following data about individuals:</a:t>
            </a:r>
            <a:endParaRPr lang="en-US" dirty="0">
              <a:solidFill>
                <a:srgbClr val="3D3D3D"/>
              </a:solidFill>
              <a:latin typeface="Lato"/>
            </a:endParaRPr>
          </a:p>
          <a:p>
            <a:pPr fontAlgn="base"/>
            <a:r>
              <a:rPr lang="en-US" dirty="0">
                <a:solidFill>
                  <a:srgbClr val="000000"/>
                </a:solidFill>
                <a:latin typeface="Helvetica" panose="020B0604020202020204" pitchFamily="34" charset="0"/>
              </a:rPr>
              <a:t>Minutes watched per day</a:t>
            </a:r>
            <a:endParaRPr lang="en-US" dirty="0">
              <a:solidFill>
                <a:srgbClr val="3D3D3D"/>
              </a:solidFill>
              <a:latin typeface="inherit"/>
            </a:endParaRPr>
          </a:p>
          <a:p>
            <a:pPr fontAlgn="base"/>
            <a:r>
              <a:rPr lang="en-US" dirty="0">
                <a:solidFill>
                  <a:srgbClr val="000000"/>
                </a:solidFill>
                <a:latin typeface="Helvetica" panose="020B0604020202020204" pitchFamily="34" charset="0"/>
              </a:rPr>
              <a:t>Total viewing sessions per week</a:t>
            </a:r>
            <a:endParaRPr lang="en-US" dirty="0">
              <a:solidFill>
                <a:srgbClr val="3D3D3D"/>
              </a:solidFill>
              <a:latin typeface="inherit"/>
            </a:endParaRPr>
          </a:p>
          <a:p>
            <a:pPr fontAlgn="base"/>
            <a:r>
              <a:rPr lang="en-US" dirty="0">
                <a:solidFill>
                  <a:srgbClr val="000000"/>
                </a:solidFill>
                <a:latin typeface="Helvetica" panose="020B0604020202020204" pitchFamily="34" charset="0"/>
              </a:rPr>
              <a:t>Number of unique shows viewed per month</a:t>
            </a:r>
            <a:endParaRPr lang="en-US" dirty="0">
              <a:solidFill>
                <a:srgbClr val="3D3D3D"/>
              </a:solidFill>
              <a:latin typeface="inherit"/>
            </a:endParaRPr>
          </a:p>
          <a:p>
            <a:pPr fontAlgn="base"/>
            <a:r>
              <a:rPr lang="en-US" dirty="0">
                <a:solidFill>
                  <a:srgbClr val="000000"/>
                </a:solidFill>
                <a:latin typeface="Helvetica" panose="020B0604020202020204" pitchFamily="34" charset="0"/>
              </a:rPr>
              <a:t>Using these metrics, a streaming service can perform cluster analysis to identify high usage and low usage users so that they can know who they should spend most of their advertising dollars on.</a:t>
            </a:r>
            <a:endParaRPr lang="en-US" dirty="0">
              <a:solidFill>
                <a:srgbClr val="3D3D3D"/>
              </a:solidFill>
              <a:latin typeface="Lato"/>
            </a:endParaRP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3637953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ln>
            <a:noFill/>
          </a:ln>
        </p:spPr>
        <p:txBody>
          <a:bodyPr/>
          <a:lstStyle/>
          <a:p>
            <a:pPr marL="0" indent="0">
              <a:buNone/>
            </a:pPr>
            <a:r>
              <a:rPr lang="en-US" dirty="0">
                <a:solidFill>
                  <a:schemeClr val="bg1"/>
                </a:solidFill>
              </a:rPr>
              <a:t>Clustering is an unsupervised Machine Learning-based Algorithm that comprises a group of data points into clusters so that the objects belong to the same group.</a:t>
            </a:r>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
        <p:nvSpPr>
          <p:cNvPr id="5" name="TextBox 4"/>
          <p:cNvSpPr txBox="1"/>
          <p:nvPr/>
        </p:nvSpPr>
        <p:spPr>
          <a:xfrm>
            <a:off x="1259457" y="888521"/>
            <a:ext cx="8695426" cy="861774"/>
          </a:xfrm>
          <a:prstGeom prst="rect">
            <a:avLst/>
          </a:prstGeom>
          <a:noFill/>
        </p:spPr>
        <p:txBody>
          <a:bodyPr wrap="square" rtlCol="0">
            <a:spAutoFit/>
          </a:bodyPr>
          <a:lstStyle/>
          <a:p>
            <a:pPr algn="ctr"/>
            <a:r>
              <a:rPr lang="en-US" sz="3200" dirty="0">
                <a:solidFill>
                  <a:srgbClr val="C00000"/>
                </a:solidFill>
              </a:rPr>
              <a:t>Clustering in Data Mining</a:t>
            </a:r>
          </a:p>
          <a:p>
            <a:endParaRPr lang="en-US" dirty="0"/>
          </a:p>
        </p:txBody>
      </p:sp>
    </p:spTree>
    <p:extLst>
      <p:ext uri="{BB962C8B-B14F-4D97-AF65-F5344CB8AC3E}">
        <p14:creationId xmlns:p14="http://schemas.microsoft.com/office/powerpoint/2010/main" val="1933279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2249486"/>
            <a:ext cx="10166239" cy="3301307"/>
          </a:xfrm>
        </p:spPr>
        <p:txBody>
          <a:bodyPr>
            <a:normAutofit/>
          </a:bodyPr>
          <a:lstStyle/>
          <a:p>
            <a:pPr marL="0" indent="0" algn="just">
              <a:buNone/>
            </a:pPr>
            <a:r>
              <a:rPr lang="en-US" sz="2800" dirty="0">
                <a:solidFill>
                  <a:schemeClr val="bg1"/>
                </a:solidFill>
              </a:rPr>
              <a:t>The linkage function takes the distance </a:t>
            </a:r>
            <a:r>
              <a:rPr lang="en-US" sz="2800" dirty="0" smtClean="0">
                <a:solidFill>
                  <a:schemeClr val="bg1"/>
                </a:solidFill>
              </a:rPr>
              <a:t>information </a:t>
            </a:r>
            <a:r>
              <a:rPr lang="en-US" sz="2800" dirty="0">
                <a:solidFill>
                  <a:schemeClr val="bg1"/>
                </a:solidFill>
              </a:rPr>
              <a:t>and groups pairs of objects into clusters based on their similarity. Next, these newly formed clusters are linked to each other to create bigger clusters. This process is iterated until all the objects in the original data set are linked together in a hierarchical tree.</a:t>
            </a:r>
          </a:p>
        </p:txBody>
      </p:sp>
      <p:sp>
        <p:nvSpPr>
          <p:cNvPr id="4" name="Slide Number Placeholder 3"/>
          <p:cNvSpPr>
            <a:spLocks noGrp="1"/>
          </p:cNvSpPr>
          <p:nvPr>
            <p:ph type="sldNum" sz="quarter" idx="12"/>
          </p:nvPr>
        </p:nvSpPr>
        <p:spPr/>
        <p:txBody>
          <a:bodyPr/>
          <a:lstStyle/>
          <a:p>
            <a:fld id="{6D22F896-40B5-4ADD-8801-0D06FADFA095}" type="slidenum">
              <a:rPr lang="en-US" smtClean="0"/>
              <a:t>20</a:t>
            </a:fld>
            <a:endParaRPr lang="en-US" dirty="0"/>
          </a:p>
        </p:txBody>
      </p:sp>
      <p:sp>
        <p:nvSpPr>
          <p:cNvPr id="6" name="TextBox 5"/>
          <p:cNvSpPr txBox="1"/>
          <p:nvPr/>
        </p:nvSpPr>
        <p:spPr>
          <a:xfrm>
            <a:off x="1224951" y="1022170"/>
            <a:ext cx="9532189" cy="584775"/>
          </a:xfrm>
          <a:prstGeom prst="rect">
            <a:avLst/>
          </a:prstGeom>
          <a:noFill/>
        </p:spPr>
        <p:txBody>
          <a:bodyPr wrap="square" rtlCol="0">
            <a:spAutoFit/>
          </a:bodyPr>
          <a:lstStyle/>
          <a:p>
            <a:pPr algn="ctr"/>
            <a:r>
              <a:rPr lang="en-US" sz="3200" dirty="0">
                <a:solidFill>
                  <a:srgbClr val="C00000"/>
                </a:solidFill>
              </a:rPr>
              <a:t>Linkage</a:t>
            </a:r>
          </a:p>
        </p:txBody>
      </p:sp>
    </p:spTree>
    <p:extLst>
      <p:ext uri="{BB962C8B-B14F-4D97-AF65-F5344CB8AC3E}">
        <p14:creationId xmlns:p14="http://schemas.microsoft.com/office/powerpoint/2010/main" val="2588581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311214"/>
            <a:ext cx="9905999" cy="5063706"/>
          </a:xfrm>
        </p:spPr>
        <p:txBody>
          <a:bodyPr>
            <a:normAutofit fontScale="92500" lnSpcReduction="20000"/>
          </a:bodyPr>
          <a:lstStyle/>
          <a:p>
            <a:pPr algn="just" fontAlgn="base"/>
            <a:r>
              <a:rPr lang="en-US" b="1" dirty="0">
                <a:solidFill>
                  <a:srgbClr val="7030A0"/>
                </a:solidFill>
              </a:rPr>
              <a:t>Maximum or </a:t>
            </a:r>
            <a:r>
              <a:rPr lang="en-US" b="1" i="1" dirty="0">
                <a:solidFill>
                  <a:srgbClr val="7030A0"/>
                </a:solidFill>
              </a:rPr>
              <a:t>complete linkage</a:t>
            </a:r>
            <a:r>
              <a:rPr lang="en-US" b="1" dirty="0">
                <a:solidFill>
                  <a:srgbClr val="7030A0"/>
                </a:solidFill>
              </a:rPr>
              <a:t>: </a:t>
            </a:r>
            <a:r>
              <a:rPr lang="en-US" dirty="0">
                <a:solidFill>
                  <a:schemeClr val="bg1"/>
                </a:solidFill>
              </a:rPr>
              <a:t>The distance between two clusters is defined as the maximum value of all pairwise distances between the elements in cluster 1 and the elements in cluster 2. It tends to produce more compact clusters.</a:t>
            </a:r>
          </a:p>
          <a:p>
            <a:pPr algn="just" fontAlgn="base"/>
            <a:r>
              <a:rPr lang="en-US" b="1" dirty="0">
                <a:solidFill>
                  <a:srgbClr val="7030A0"/>
                </a:solidFill>
              </a:rPr>
              <a:t>Minimum or </a:t>
            </a:r>
            <a:r>
              <a:rPr lang="en-US" b="1" i="1" dirty="0">
                <a:solidFill>
                  <a:srgbClr val="7030A0"/>
                </a:solidFill>
              </a:rPr>
              <a:t>single linkage</a:t>
            </a:r>
            <a:r>
              <a:rPr lang="en-US" b="1" dirty="0">
                <a:solidFill>
                  <a:srgbClr val="7030A0"/>
                </a:solidFill>
              </a:rPr>
              <a:t>: </a:t>
            </a:r>
            <a:r>
              <a:rPr lang="en-US" dirty="0">
                <a:solidFill>
                  <a:schemeClr val="bg1"/>
                </a:solidFill>
              </a:rPr>
              <a:t>The distance between two clusters is defined as the minimum value of all pairwise distances between the elements in cluster 1 and the elements in cluster 2. It tends to produce long, “loose” clusters.</a:t>
            </a:r>
          </a:p>
          <a:p>
            <a:pPr algn="just" fontAlgn="base"/>
            <a:r>
              <a:rPr lang="en-US" b="1" dirty="0">
                <a:solidFill>
                  <a:srgbClr val="7030A0"/>
                </a:solidFill>
              </a:rPr>
              <a:t>Mean or </a:t>
            </a:r>
            <a:r>
              <a:rPr lang="en-US" b="1" i="1" dirty="0">
                <a:solidFill>
                  <a:srgbClr val="7030A0"/>
                </a:solidFill>
              </a:rPr>
              <a:t>average linkage</a:t>
            </a:r>
            <a:r>
              <a:rPr lang="en-US" b="1" dirty="0">
                <a:solidFill>
                  <a:srgbClr val="7030A0"/>
                </a:solidFill>
              </a:rPr>
              <a:t>: </a:t>
            </a:r>
            <a:r>
              <a:rPr lang="en-US" dirty="0">
                <a:solidFill>
                  <a:schemeClr val="bg1"/>
                </a:solidFill>
              </a:rPr>
              <a:t>The distance between two clusters is defined as the average distance between the elements in cluster 1 and the elements in cluster 2.</a:t>
            </a:r>
          </a:p>
          <a:p>
            <a:pPr algn="just" fontAlgn="base"/>
            <a:r>
              <a:rPr lang="en-US" b="1" i="1" dirty="0">
                <a:solidFill>
                  <a:srgbClr val="7030A0"/>
                </a:solidFill>
              </a:rPr>
              <a:t>Centroid linkage</a:t>
            </a:r>
            <a:r>
              <a:rPr lang="en-US" b="1" dirty="0">
                <a:solidFill>
                  <a:srgbClr val="7030A0"/>
                </a:solidFill>
              </a:rPr>
              <a:t>: </a:t>
            </a:r>
            <a:r>
              <a:rPr lang="en-US" dirty="0">
                <a:solidFill>
                  <a:schemeClr val="bg1"/>
                </a:solidFill>
              </a:rPr>
              <a:t>The distance between two clusters is defined as the distance between the centroid for cluster 1 (a mean vector of length p variables) and the centroid for cluster 2.</a:t>
            </a:r>
          </a:p>
          <a:p>
            <a:pPr algn="just" fontAlgn="base"/>
            <a:r>
              <a:rPr lang="en-US" b="1" i="1" dirty="0">
                <a:solidFill>
                  <a:srgbClr val="7030A0"/>
                </a:solidFill>
              </a:rPr>
              <a:t>Ward’s minimum variance method</a:t>
            </a:r>
            <a:r>
              <a:rPr lang="en-US" b="1" dirty="0">
                <a:solidFill>
                  <a:srgbClr val="7030A0"/>
                </a:solidFill>
              </a:rPr>
              <a:t>:</a:t>
            </a:r>
            <a:r>
              <a:rPr lang="en-US" dirty="0"/>
              <a:t> </a:t>
            </a:r>
            <a:r>
              <a:rPr lang="en-US" dirty="0">
                <a:solidFill>
                  <a:schemeClr val="bg1"/>
                </a:solidFill>
              </a:rPr>
              <a:t>It minimizes the total within-cluster variance. At each step the pair of clusters with minimum between-cluster distance are merged</a:t>
            </a:r>
          </a:p>
          <a:p>
            <a:pPr marL="0" indent="0">
              <a:buNone/>
            </a:pP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21</a:t>
            </a:fld>
            <a:endParaRPr lang="en-US" dirty="0"/>
          </a:p>
        </p:txBody>
      </p:sp>
      <p:sp>
        <p:nvSpPr>
          <p:cNvPr id="5" name="TextBox 4"/>
          <p:cNvSpPr txBox="1"/>
          <p:nvPr/>
        </p:nvSpPr>
        <p:spPr>
          <a:xfrm>
            <a:off x="1081027" y="362310"/>
            <a:ext cx="9037758" cy="584775"/>
          </a:xfrm>
          <a:prstGeom prst="rect">
            <a:avLst/>
          </a:prstGeom>
          <a:noFill/>
        </p:spPr>
        <p:txBody>
          <a:bodyPr wrap="square" rtlCol="0">
            <a:spAutoFit/>
          </a:bodyPr>
          <a:lstStyle/>
          <a:p>
            <a:pPr algn="ctr"/>
            <a:r>
              <a:rPr lang="en-US" sz="3200" dirty="0">
                <a:solidFill>
                  <a:srgbClr val="C00000"/>
                </a:solidFill>
              </a:rPr>
              <a:t>Method</a:t>
            </a:r>
          </a:p>
        </p:txBody>
      </p:sp>
    </p:spTree>
    <p:extLst>
      <p:ext uri="{BB962C8B-B14F-4D97-AF65-F5344CB8AC3E}">
        <p14:creationId xmlns:p14="http://schemas.microsoft.com/office/powerpoint/2010/main" val="1081700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1" y="1390428"/>
            <a:ext cx="9905999" cy="662659"/>
          </a:xfrm>
        </p:spPr>
        <p:txBody>
          <a:bodyPr>
            <a:normAutofit fontScale="92500"/>
          </a:bodyPr>
          <a:lstStyle/>
          <a:p>
            <a:pPr marL="0" indent="0" fontAlgn="base">
              <a:buNone/>
            </a:pPr>
            <a:r>
              <a:rPr lang="en-US" dirty="0" err="1" smtClean="0">
                <a:solidFill>
                  <a:schemeClr val="bg1"/>
                </a:solidFill>
              </a:rPr>
              <a:t>Dendrograms</a:t>
            </a:r>
            <a:r>
              <a:rPr lang="en-US" dirty="0" smtClean="0">
                <a:solidFill>
                  <a:schemeClr val="bg1"/>
                </a:solidFill>
              </a:rPr>
              <a:t> </a:t>
            </a:r>
            <a:r>
              <a:rPr lang="en-US" dirty="0">
                <a:solidFill>
                  <a:schemeClr val="bg1"/>
                </a:solidFill>
              </a:rPr>
              <a:t>correspond to the graphical representation of the hierarchical </a:t>
            </a:r>
            <a:r>
              <a:rPr lang="en-US" dirty="0" smtClean="0">
                <a:solidFill>
                  <a:schemeClr val="bg1"/>
                </a:solidFill>
              </a:rPr>
              <a:t>tree.</a:t>
            </a:r>
            <a:endParaRPr lang="en-US" dirty="0">
              <a:solidFill>
                <a:schemeClr val="bg1"/>
              </a:solidFill>
            </a:endParaRP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22</a:t>
            </a:fld>
            <a:endParaRPr lang="en-US" dirty="0"/>
          </a:p>
        </p:txBody>
      </p:sp>
      <p:sp>
        <p:nvSpPr>
          <p:cNvPr id="5" name="TextBox 4"/>
          <p:cNvSpPr txBox="1"/>
          <p:nvPr/>
        </p:nvSpPr>
        <p:spPr>
          <a:xfrm>
            <a:off x="1337094" y="370937"/>
            <a:ext cx="9169880" cy="646331"/>
          </a:xfrm>
          <a:prstGeom prst="rect">
            <a:avLst/>
          </a:prstGeom>
          <a:noFill/>
        </p:spPr>
        <p:txBody>
          <a:bodyPr wrap="square" rtlCol="0">
            <a:spAutoFit/>
          </a:bodyPr>
          <a:lstStyle/>
          <a:p>
            <a:pPr algn="ctr" fontAlgn="base"/>
            <a:r>
              <a:rPr lang="en-US" sz="3600" b="1" dirty="0" err="1">
                <a:solidFill>
                  <a:srgbClr val="C00000"/>
                </a:solidFill>
              </a:rPr>
              <a:t>Dendrogram</a:t>
            </a:r>
            <a:endParaRPr lang="en-US" sz="3600" b="1" dirty="0">
              <a:solidFill>
                <a:srgbClr val="C00000"/>
              </a:solidFill>
            </a:endParaRPr>
          </a:p>
        </p:txBody>
      </p:sp>
      <p:pic>
        <p:nvPicPr>
          <p:cNvPr id="6" name="Picture 5"/>
          <p:cNvPicPr>
            <a:picLocks noChangeAspect="1"/>
          </p:cNvPicPr>
          <p:nvPr/>
        </p:nvPicPr>
        <p:blipFill>
          <a:blip r:embed="rId2"/>
          <a:stretch>
            <a:fillRect/>
          </a:stretch>
        </p:blipFill>
        <p:spPr>
          <a:xfrm>
            <a:off x="2900364" y="2165231"/>
            <a:ext cx="6391275" cy="3654545"/>
          </a:xfrm>
          <a:prstGeom prst="rect">
            <a:avLst/>
          </a:prstGeom>
        </p:spPr>
      </p:pic>
    </p:spTree>
    <p:extLst>
      <p:ext uri="{BB962C8B-B14F-4D97-AF65-F5344CB8AC3E}">
        <p14:creationId xmlns:p14="http://schemas.microsoft.com/office/powerpoint/2010/main" val="2370552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fontAlgn="base"/>
            <a:r>
              <a:rPr lang="en-US" dirty="0">
                <a:solidFill>
                  <a:schemeClr val="bg1"/>
                </a:solidFill>
              </a:rPr>
              <a:t>In the </a:t>
            </a:r>
            <a:r>
              <a:rPr lang="en-US" dirty="0" err="1" smtClean="0">
                <a:solidFill>
                  <a:schemeClr val="bg1"/>
                </a:solidFill>
              </a:rPr>
              <a:t>dendrogram</a:t>
            </a:r>
            <a:r>
              <a:rPr lang="en-US" dirty="0" smtClean="0">
                <a:solidFill>
                  <a:schemeClr val="bg1"/>
                </a:solidFill>
              </a:rPr>
              <a:t>, </a:t>
            </a:r>
            <a:r>
              <a:rPr lang="en-US" dirty="0">
                <a:solidFill>
                  <a:schemeClr val="bg1"/>
                </a:solidFill>
              </a:rPr>
              <a:t>each leaf corresponds to one object. As we move up the tree, objects that are similar to each other are combined into branches, which are themselves fused at a higher height.</a:t>
            </a:r>
          </a:p>
          <a:p>
            <a:pPr algn="just" fontAlgn="base"/>
            <a:r>
              <a:rPr lang="en-US" dirty="0">
                <a:solidFill>
                  <a:schemeClr val="bg1"/>
                </a:solidFill>
              </a:rPr>
              <a:t>The height of the fusion, provided on the vertical axis, indicates the (dis)similarity/distance between two objects/clusters. The higher the height of the fusion, the less similar the objects are. This height is known as the </a:t>
            </a:r>
            <a:r>
              <a:rPr lang="en-US" i="1" dirty="0" err="1">
                <a:solidFill>
                  <a:schemeClr val="bg1"/>
                </a:solidFill>
              </a:rPr>
              <a:t>cophenetic</a:t>
            </a:r>
            <a:r>
              <a:rPr lang="en-US" i="1" dirty="0">
                <a:solidFill>
                  <a:schemeClr val="bg1"/>
                </a:solidFill>
              </a:rPr>
              <a:t> distance</a:t>
            </a:r>
            <a:r>
              <a:rPr lang="en-US" dirty="0">
                <a:solidFill>
                  <a:schemeClr val="bg1"/>
                </a:solidFill>
              </a:rPr>
              <a:t> between the two objects.</a:t>
            </a:r>
          </a:p>
          <a:p>
            <a:pPr marL="0" indent="0">
              <a:buNone/>
            </a:pP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23</a:t>
            </a:fld>
            <a:endParaRPr lang="en-US" dirty="0"/>
          </a:p>
        </p:txBody>
      </p:sp>
      <p:sp>
        <p:nvSpPr>
          <p:cNvPr id="5" name="TextBox 4"/>
          <p:cNvSpPr txBox="1"/>
          <p:nvPr/>
        </p:nvSpPr>
        <p:spPr>
          <a:xfrm>
            <a:off x="1141412" y="681487"/>
            <a:ext cx="9546715" cy="738664"/>
          </a:xfrm>
          <a:prstGeom prst="rect">
            <a:avLst/>
          </a:prstGeom>
          <a:noFill/>
        </p:spPr>
        <p:txBody>
          <a:bodyPr wrap="square" rtlCol="0">
            <a:spAutoFit/>
          </a:bodyPr>
          <a:lstStyle/>
          <a:p>
            <a:pPr algn="ctr"/>
            <a:r>
              <a:rPr lang="en-US" sz="2400" b="1" dirty="0" err="1">
                <a:solidFill>
                  <a:srgbClr val="C00000"/>
                </a:solidFill>
              </a:rPr>
              <a:t>Dendrogram</a:t>
            </a:r>
            <a:r>
              <a:rPr lang="en-US" sz="2400" b="1" dirty="0">
                <a:solidFill>
                  <a:srgbClr val="C00000"/>
                </a:solidFill>
              </a:rPr>
              <a:t> Continue</a:t>
            </a:r>
          </a:p>
          <a:p>
            <a:endParaRPr lang="en-US" dirty="0"/>
          </a:p>
        </p:txBody>
      </p:sp>
    </p:spTree>
    <p:extLst>
      <p:ext uri="{BB962C8B-B14F-4D97-AF65-F5344CB8AC3E}">
        <p14:creationId xmlns:p14="http://schemas.microsoft.com/office/powerpoint/2010/main" val="2178571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D22F896-40B5-4ADD-8801-0D06FADFA095}" type="slidenum">
              <a:rPr lang="en-US" smtClean="0"/>
              <a:t>24</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09816253"/>
              </p:ext>
            </p:extLst>
          </p:nvPr>
        </p:nvGraphicFramePr>
        <p:xfrm>
          <a:off x="1231077" y="1725283"/>
          <a:ext cx="8128002" cy="2219960"/>
        </p:xfrm>
        <a:graphic>
          <a:graphicData uri="http://schemas.openxmlformats.org/drawingml/2006/table">
            <a:tbl>
              <a:tblPr firstRow="1" bandRow="1">
                <a:tableStyleId>{5C22544A-7EE6-4342-B048-85BDC9FD1C3A}</a:tableStyleId>
              </a:tblPr>
              <a:tblGrid>
                <a:gridCol w="1354667"/>
                <a:gridCol w="1354667"/>
                <a:gridCol w="1354667"/>
                <a:gridCol w="1354667"/>
                <a:gridCol w="1354667"/>
                <a:gridCol w="1354667"/>
              </a:tblGrid>
              <a:tr h="360592">
                <a:tc>
                  <a:txBody>
                    <a:bodyPr/>
                    <a:lstStyle/>
                    <a:p>
                      <a:pPr algn="ctr"/>
                      <a:r>
                        <a:rPr lang="en-US" dirty="0" smtClean="0">
                          <a:solidFill>
                            <a:srgbClr val="FF0000"/>
                          </a:solidFill>
                        </a:rPr>
                        <a:t>Item</a:t>
                      </a:r>
                      <a:endParaRPr lang="en-US" dirty="0">
                        <a:solidFill>
                          <a:srgbClr val="FF0000"/>
                        </a:solidFill>
                      </a:endParaRPr>
                    </a:p>
                  </a:txBody>
                  <a:tcPr/>
                </a:tc>
                <a:tc>
                  <a:txBody>
                    <a:bodyPr/>
                    <a:lstStyle/>
                    <a:p>
                      <a:pPr algn="ctr"/>
                      <a:r>
                        <a:rPr lang="en-US" dirty="0" smtClean="0">
                          <a:solidFill>
                            <a:srgbClr val="FF0000"/>
                          </a:solidFill>
                        </a:rPr>
                        <a:t>E</a:t>
                      </a:r>
                      <a:endParaRPr lang="en-US" dirty="0">
                        <a:solidFill>
                          <a:srgbClr val="FF0000"/>
                        </a:solidFill>
                      </a:endParaRPr>
                    </a:p>
                  </a:txBody>
                  <a:tcPr/>
                </a:tc>
                <a:tc>
                  <a:txBody>
                    <a:bodyPr/>
                    <a:lstStyle/>
                    <a:p>
                      <a:pPr algn="ctr"/>
                      <a:r>
                        <a:rPr lang="en-US" dirty="0" smtClean="0">
                          <a:solidFill>
                            <a:srgbClr val="FF0000"/>
                          </a:solidFill>
                        </a:rPr>
                        <a:t>A</a:t>
                      </a:r>
                      <a:endParaRPr lang="en-US" dirty="0">
                        <a:solidFill>
                          <a:srgbClr val="FF0000"/>
                        </a:solidFill>
                      </a:endParaRPr>
                    </a:p>
                  </a:txBody>
                  <a:tcPr/>
                </a:tc>
                <a:tc>
                  <a:txBody>
                    <a:bodyPr/>
                    <a:lstStyle/>
                    <a:p>
                      <a:pPr algn="ctr"/>
                      <a:r>
                        <a:rPr lang="en-US" dirty="0" smtClean="0">
                          <a:solidFill>
                            <a:srgbClr val="FF0000"/>
                          </a:solidFill>
                        </a:rPr>
                        <a:t>C</a:t>
                      </a:r>
                      <a:endParaRPr lang="en-US" dirty="0">
                        <a:solidFill>
                          <a:srgbClr val="FF0000"/>
                        </a:solidFill>
                      </a:endParaRPr>
                    </a:p>
                  </a:txBody>
                  <a:tcPr/>
                </a:tc>
                <a:tc>
                  <a:txBody>
                    <a:bodyPr/>
                    <a:lstStyle/>
                    <a:p>
                      <a:pPr algn="ctr"/>
                      <a:r>
                        <a:rPr lang="en-US" dirty="0" smtClean="0">
                          <a:solidFill>
                            <a:srgbClr val="FF0000"/>
                          </a:solidFill>
                        </a:rPr>
                        <a:t>B</a:t>
                      </a:r>
                      <a:endParaRPr lang="en-US" dirty="0">
                        <a:solidFill>
                          <a:srgbClr val="FF0000"/>
                        </a:solidFill>
                      </a:endParaRPr>
                    </a:p>
                  </a:txBody>
                  <a:tcPr/>
                </a:tc>
                <a:tc>
                  <a:txBody>
                    <a:bodyPr/>
                    <a:lstStyle/>
                    <a:p>
                      <a:pPr algn="ctr"/>
                      <a:r>
                        <a:rPr lang="en-US" dirty="0" smtClean="0">
                          <a:solidFill>
                            <a:srgbClr val="FF0000"/>
                          </a:solidFill>
                        </a:rPr>
                        <a:t>D</a:t>
                      </a:r>
                      <a:endParaRPr lang="en-US" dirty="0">
                        <a:solidFill>
                          <a:srgbClr val="FF0000"/>
                        </a:solidFill>
                      </a:endParaRPr>
                    </a:p>
                  </a:txBody>
                  <a:tcPr/>
                </a:tc>
              </a:tr>
              <a:tr h="370840">
                <a:tc>
                  <a:txBody>
                    <a:bodyPr/>
                    <a:lstStyle/>
                    <a:p>
                      <a:pPr algn="ctr"/>
                      <a:r>
                        <a:rPr lang="en-US" dirty="0" smtClean="0">
                          <a:solidFill>
                            <a:srgbClr val="FF0000"/>
                          </a:solidFill>
                        </a:rPr>
                        <a:t>E</a:t>
                      </a:r>
                      <a:endParaRPr lang="en-US" dirty="0">
                        <a:solidFill>
                          <a:srgbClr val="FF0000"/>
                        </a:solidFill>
                      </a:endParaRPr>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solidFill>
                            <a:srgbClr val="FF0000"/>
                          </a:solidFill>
                        </a:rPr>
                        <a:t>A</a:t>
                      </a:r>
                      <a:endParaRPr lang="en-US" dirty="0">
                        <a:solidFill>
                          <a:srgbClr val="FF0000"/>
                        </a:solidFill>
                      </a:endParaRPr>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solidFill>
                            <a:srgbClr val="FF0000"/>
                          </a:solidFill>
                        </a:rPr>
                        <a:t>C</a:t>
                      </a:r>
                      <a:endParaRPr lang="en-US" dirty="0">
                        <a:solidFill>
                          <a:srgbClr val="FF0000"/>
                        </a:solidFill>
                      </a:endParaRPr>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solidFill>
                            <a:srgbClr val="FF0000"/>
                          </a:solidFill>
                        </a:rPr>
                        <a:t>B</a:t>
                      </a:r>
                      <a:endParaRPr lang="en-US" dirty="0">
                        <a:solidFill>
                          <a:srgbClr val="FF0000"/>
                        </a:solidFill>
                      </a:endParaRPr>
                    </a:p>
                  </a:txBody>
                  <a:tcPr/>
                </a:tc>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solidFill>
                            <a:srgbClr val="FF0000"/>
                          </a:solidFill>
                        </a:rPr>
                        <a:t>D</a:t>
                      </a:r>
                      <a:endParaRPr lang="en-US" dirty="0">
                        <a:solidFill>
                          <a:srgbClr val="FF0000"/>
                        </a:solidFill>
                      </a:endParaRPr>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6</a:t>
                      </a:r>
                      <a:endParaRPr lang="en-US" dirty="0"/>
                    </a:p>
                  </a:txBody>
                  <a:tcPr/>
                </a:tc>
                <a:tc>
                  <a:txBody>
                    <a:bodyPr/>
                    <a:lstStyle/>
                    <a:p>
                      <a:pPr algn="ctr"/>
                      <a:r>
                        <a:rPr lang="en-US" dirty="0" smtClean="0"/>
                        <a:t>3</a:t>
                      </a:r>
                      <a:endParaRPr lang="en-US" dirty="0"/>
                    </a:p>
                  </a:txBody>
                  <a:tcPr/>
                </a:tc>
                <a:tc>
                  <a:txBody>
                    <a:bodyPr/>
                    <a:lstStyle/>
                    <a:p>
                      <a:pPr algn="ctr"/>
                      <a:r>
                        <a:rPr lang="en-US" dirty="0" smtClean="0"/>
                        <a:t>0</a:t>
                      </a:r>
                      <a:endParaRPr lang="en-US" dirty="0"/>
                    </a:p>
                  </a:txBody>
                  <a:tcPr/>
                </a:tc>
              </a:tr>
            </a:tbl>
          </a:graphicData>
        </a:graphic>
      </p:graphicFrame>
      <p:sp>
        <p:nvSpPr>
          <p:cNvPr id="5" name="TextBox 4"/>
          <p:cNvSpPr txBox="1"/>
          <p:nvPr/>
        </p:nvSpPr>
        <p:spPr>
          <a:xfrm>
            <a:off x="1492898" y="4525347"/>
            <a:ext cx="8126963" cy="461665"/>
          </a:xfrm>
          <a:prstGeom prst="rect">
            <a:avLst/>
          </a:prstGeom>
          <a:noFill/>
        </p:spPr>
        <p:txBody>
          <a:bodyPr wrap="square" rtlCol="0">
            <a:spAutoFit/>
          </a:bodyPr>
          <a:lstStyle/>
          <a:p>
            <a:r>
              <a:rPr lang="en-US" sz="2400" dirty="0">
                <a:solidFill>
                  <a:schemeClr val="bg1"/>
                </a:solidFill>
              </a:rPr>
              <a:t>It is found that smallest value found at (EA)              1</a:t>
            </a:r>
          </a:p>
        </p:txBody>
      </p:sp>
      <p:cxnSp>
        <p:nvCxnSpPr>
          <p:cNvPr id="9" name="Straight Arrow Connector 8"/>
          <p:cNvCxnSpPr/>
          <p:nvPr/>
        </p:nvCxnSpPr>
        <p:spPr>
          <a:xfrm>
            <a:off x="6969969" y="4730620"/>
            <a:ext cx="8864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268083" y="776377"/>
            <a:ext cx="8238776" cy="461665"/>
          </a:xfrm>
          <a:prstGeom prst="rect">
            <a:avLst/>
          </a:prstGeom>
          <a:noFill/>
        </p:spPr>
        <p:txBody>
          <a:bodyPr wrap="square" rtlCol="0">
            <a:spAutoFit/>
          </a:bodyPr>
          <a:lstStyle/>
          <a:p>
            <a:pPr algn="ctr"/>
            <a:r>
              <a:rPr lang="en-US" sz="2400" b="1">
                <a:solidFill>
                  <a:srgbClr val="C00000"/>
                </a:solidFill>
              </a:rPr>
              <a:t>Example    Minimum - Single </a:t>
            </a:r>
            <a:r>
              <a:rPr lang="en-US" sz="2400" b="1" dirty="0">
                <a:solidFill>
                  <a:srgbClr val="C00000"/>
                </a:solidFill>
              </a:rPr>
              <a:t>linkage </a:t>
            </a:r>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4540320" y="2178000"/>
              <a:ext cx="4483440" cy="1302120"/>
            </p14:xfrm>
          </p:contentPart>
        </mc:Choice>
        <mc:Fallback xmlns="">
          <p:pic>
            <p:nvPicPr>
              <p:cNvPr id="6" name="Ink 5"/>
              <p:cNvPicPr/>
              <p:nvPr/>
            </p:nvPicPr>
            <p:blipFill>
              <a:blip r:embed="rId3"/>
              <a:stretch>
                <a:fillRect/>
              </a:stretch>
            </p:blipFill>
            <p:spPr>
              <a:xfrm>
                <a:off x="4530960" y="2168640"/>
                <a:ext cx="4502160" cy="1320840"/>
              </a:xfrm>
              <a:prstGeom prst="rect">
                <a:avLst/>
              </a:prstGeom>
            </p:spPr>
          </p:pic>
        </mc:Fallback>
      </mc:AlternateContent>
    </p:spTree>
    <p:extLst>
      <p:ext uri="{BB962C8B-B14F-4D97-AF65-F5344CB8AC3E}">
        <p14:creationId xmlns:p14="http://schemas.microsoft.com/office/powerpoint/2010/main" val="4084210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D22F896-40B5-4ADD-8801-0D06FADFA095}" type="slidenum">
              <a:rPr lang="en-US" smtClean="0"/>
              <a:t>25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13574401"/>
              </p:ext>
            </p:extLst>
          </p:nvPr>
        </p:nvGraphicFramePr>
        <p:xfrm>
          <a:off x="1500155" y="3131250"/>
          <a:ext cx="8128000" cy="184912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0">
                <a:tc>
                  <a:txBody>
                    <a:bodyPr/>
                    <a:lstStyle/>
                    <a:p>
                      <a:pPr algn="ctr"/>
                      <a:r>
                        <a:rPr lang="en-US" dirty="0" smtClean="0">
                          <a:solidFill>
                            <a:srgbClr val="FF0000"/>
                          </a:solidFill>
                        </a:rPr>
                        <a:t>Item</a:t>
                      </a:r>
                      <a:endParaRPr lang="en-US" dirty="0">
                        <a:solidFill>
                          <a:srgbClr val="FF0000"/>
                        </a:solidFill>
                      </a:endParaRPr>
                    </a:p>
                  </a:txBody>
                  <a:tcPr/>
                </a:tc>
                <a:tc>
                  <a:txBody>
                    <a:bodyPr/>
                    <a:lstStyle/>
                    <a:p>
                      <a:pPr algn="ctr"/>
                      <a:r>
                        <a:rPr lang="en-US" dirty="0" smtClean="0">
                          <a:solidFill>
                            <a:srgbClr val="FF0000"/>
                          </a:solidFill>
                        </a:rPr>
                        <a:t>E,A</a:t>
                      </a:r>
                      <a:endParaRPr lang="en-US" dirty="0">
                        <a:solidFill>
                          <a:srgbClr val="FF0000"/>
                        </a:solidFill>
                      </a:endParaRPr>
                    </a:p>
                  </a:txBody>
                  <a:tcPr/>
                </a:tc>
                <a:tc>
                  <a:txBody>
                    <a:bodyPr/>
                    <a:lstStyle/>
                    <a:p>
                      <a:pPr algn="ctr"/>
                      <a:r>
                        <a:rPr lang="en-US" dirty="0" smtClean="0">
                          <a:solidFill>
                            <a:srgbClr val="FF0000"/>
                          </a:solidFill>
                        </a:rPr>
                        <a:t>C</a:t>
                      </a:r>
                      <a:endParaRPr lang="en-US" dirty="0">
                        <a:solidFill>
                          <a:srgbClr val="FF0000"/>
                        </a:solidFill>
                      </a:endParaRPr>
                    </a:p>
                  </a:txBody>
                  <a:tcPr/>
                </a:tc>
                <a:tc>
                  <a:txBody>
                    <a:bodyPr/>
                    <a:lstStyle/>
                    <a:p>
                      <a:pPr algn="ctr"/>
                      <a:r>
                        <a:rPr lang="en-US" dirty="0" smtClean="0">
                          <a:solidFill>
                            <a:srgbClr val="FF0000"/>
                          </a:solidFill>
                        </a:rPr>
                        <a:t>B</a:t>
                      </a:r>
                      <a:endParaRPr lang="en-US" dirty="0">
                        <a:solidFill>
                          <a:srgbClr val="FF0000"/>
                        </a:solidFill>
                      </a:endParaRPr>
                    </a:p>
                  </a:txBody>
                  <a:tcPr/>
                </a:tc>
                <a:tc>
                  <a:txBody>
                    <a:bodyPr/>
                    <a:lstStyle/>
                    <a:p>
                      <a:pPr algn="ctr"/>
                      <a:r>
                        <a:rPr lang="en-US" dirty="0" smtClean="0">
                          <a:solidFill>
                            <a:srgbClr val="FF0000"/>
                          </a:solidFill>
                        </a:rPr>
                        <a:t>D</a:t>
                      </a:r>
                      <a:endParaRPr lang="en-US" dirty="0">
                        <a:solidFill>
                          <a:srgbClr val="FF0000"/>
                        </a:solidFill>
                      </a:endParaRPr>
                    </a:p>
                  </a:txBody>
                  <a:tcPr/>
                </a:tc>
              </a:tr>
              <a:tr h="370840">
                <a:tc>
                  <a:txBody>
                    <a:bodyPr/>
                    <a:lstStyle/>
                    <a:p>
                      <a:pPr algn="ctr"/>
                      <a:r>
                        <a:rPr lang="en-US" b="1" dirty="0" smtClean="0">
                          <a:solidFill>
                            <a:srgbClr val="FF0000"/>
                          </a:solidFill>
                        </a:rPr>
                        <a:t>E,A</a:t>
                      </a:r>
                      <a:endParaRPr lang="en-US" b="1" dirty="0">
                        <a:solidFill>
                          <a:srgbClr val="FF0000"/>
                        </a:solidFill>
                      </a:endParaRPr>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b="1" dirty="0" smtClean="0">
                          <a:solidFill>
                            <a:srgbClr val="FF0000"/>
                          </a:solidFill>
                        </a:rPr>
                        <a:t>C</a:t>
                      </a:r>
                      <a:endParaRPr lang="en-US" b="1" dirty="0">
                        <a:solidFill>
                          <a:srgbClr val="FF0000"/>
                        </a:solidFill>
                      </a:endParaRPr>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endParaRPr lang="en-US" dirty="0"/>
                    </a:p>
                  </a:txBody>
                  <a:tcPr/>
                </a:tc>
              </a:tr>
              <a:tr h="370840">
                <a:tc>
                  <a:txBody>
                    <a:bodyPr/>
                    <a:lstStyle/>
                    <a:p>
                      <a:pPr algn="ctr"/>
                      <a:r>
                        <a:rPr lang="en-US" b="1" dirty="0" smtClean="0">
                          <a:solidFill>
                            <a:srgbClr val="FF0000"/>
                          </a:solidFill>
                        </a:rPr>
                        <a:t>B</a:t>
                      </a:r>
                      <a:endParaRPr lang="en-US" b="1" dirty="0">
                        <a:solidFill>
                          <a:srgbClr val="FF0000"/>
                        </a:solidFill>
                      </a:endParaRPr>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r>
              <a:tr h="370840">
                <a:tc>
                  <a:txBody>
                    <a:bodyPr/>
                    <a:lstStyle/>
                    <a:p>
                      <a:pPr algn="ctr"/>
                      <a:r>
                        <a:rPr lang="en-US" b="1" dirty="0" smtClean="0">
                          <a:solidFill>
                            <a:srgbClr val="FF0000"/>
                          </a:solidFill>
                        </a:rPr>
                        <a:t>D</a:t>
                      </a:r>
                      <a:endParaRPr lang="en-US" b="1" dirty="0">
                        <a:solidFill>
                          <a:srgbClr val="FF0000"/>
                        </a:solidFill>
                      </a:endParaRPr>
                    </a:p>
                  </a:txBody>
                  <a:tcPr/>
                </a:tc>
                <a:tc>
                  <a:txBody>
                    <a:bodyPr/>
                    <a:lstStyle/>
                    <a:p>
                      <a:pPr algn="ctr"/>
                      <a:r>
                        <a:rPr lang="en-US" dirty="0" smtClean="0"/>
                        <a:t>3</a:t>
                      </a:r>
                      <a:endParaRPr lang="en-US" dirty="0"/>
                    </a:p>
                  </a:txBody>
                  <a:tcPr/>
                </a:tc>
                <a:tc>
                  <a:txBody>
                    <a:bodyPr/>
                    <a:lstStyle/>
                    <a:p>
                      <a:pPr algn="ctr"/>
                      <a:r>
                        <a:rPr lang="en-US" dirty="0" smtClean="0"/>
                        <a:t>6</a:t>
                      </a:r>
                      <a:endParaRPr lang="en-US" dirty="0"/>
                    </a:p>
                  </a:txBody>
                  <a:tcPr/>
                </a:tc>
                <a:tc>
                  <a:txBody>
                    <a:bodyPr/>
                    <a:lstStyle/>
                    <a:p>
                      <a:pPr algn="ctr"/>
                      <a:r>
                        <a:rPr lang="en-US" dirty="0" smtClean="0"/>
                        <a:t>3</a:t>
                      </a:r>
                      <a:endParaRPr lang="en-US" dirty="0"/>
                    </a:p>
                  </a:txBody>
                  <a:tcPr/>
                </a:tc>
                <a:tc>
                  <a:txBody>
                    <a:bodyPr/>
                    <a:lstStyle/>
                    <a:p>
                      <a:pPr algn="ctr"/>
                      <a:r>
                        <a:rPr lang="en-US" dirty="0" smtClean="0"/>
                        <a:t>0</a:t>
                      </a:r>
                      <a:endParaRPr lang="en-US" dirty="0"/>
                    </a:p>
                  </a:txBody>
                  <a:tcPr/>
                </a:tc>
              </a:tr>
            </a:tbl>
          </a:graphicData>
        </a:graphic>
      </p:graphicFrame>
      <p:sp>
        <p:nvSpPr>
          <p:cNvPr id="6" name="TextBox 5"/>
          <p:cNvSpPr txBox="1"/>
          <p:nvPr/>
        </p:nvSpPr>
        <p:spPr>
          <a:xfrm>
            <a:off x="1761413" y="430313"/>
            <a:ext cx="4881984" cy="2585323"/>
          </a:xfrm>
          <a:prstGeom prst="rect">
            <a:avLst/>
          </a:prstGeom>
          <a:noFill/>
        </p:spPr>
        <p:txBody>
          <a:bodyPr wrap="square" rtlCol="0">
            <a:spAutoFit/>
          </a:bodyPr>
          <a:lstStyle/>
          <a:p>
            <a:r>
              <a:rPr lang="en-US" dirty="0">
                <a:solidFill>
                  <a:schemeClr val="bg1"/>
                </a:solidFill>
              </a:rPr>
              <a:t>(EA)              C = min(EC,AC]</a:t>
            </a:r>
          </a:p>
          <a:p>
            <a:r>
              <a:rPr lang="en-US" dirty="0">
                <a:solidFill>
                  <a:schemeClr val="bg1"/>
                </a:solidFill>
              </a:rPr>
              <a:t>                        = min (2,2)</a:t>
            </a:r>
          </a:p>
          <a:p>
            <a:r>
              <a:rPr lang="en-US" dirty="0">
                <a:solidFill>
                  <a:schemeClr val="bg1"/>
                </a:solidFill>
              </a:rPr>
              <a:t>                         = 2</a:t>
            </a:r>
          </a:p>
          <a:p>
            <a:r>
              <a:rPr lang="en-US" dirty="0">
                <a:solidFill>
                  <a:schemeClr val="bg1"/>
                </a:solidFill>
              </a:rPr>
              <a:t>(EA)             B   = min[EB,AB]</a:t>
            </a:r>
          </a:p>
          <a:p>
            <a:r>
              <a:rPr lang="en-US" dirty="0">
                <a:solidFill>
                  <a:schemeClr val="bg1"/>
                </a:solidFill>
              </a:rPr>
              <a:t>                        = [2,5] </a:t>
            </a:r>
          </a:p>
          <a:p>
            <a:r>
              <a:rPr lang="en-US" dirty="0">
                <a:solidFill>
                  <a:schemeClr val="bg1"/>
                </a:solidFill>
              </a:rPr>
              <a:t>                        = 2</a:t>
            </a:r>
          </a:p>
          <a:p>
            <a:r>
              <a:rPr lang="en-US" dirty="0">
                <a:solidFill>
                  <a:schemeClr val="bg1"/>
                </a:solidFill>
              </a:rPr>
              <a:t>(EA)             D = min[ED,AD]</a:t>
            </a:r>
          </a:p>
          <a:p>
            <a:r>
              <a:rPr lang="en-US" dirty="0">
                <a:solidFill>
                  <a:schemeClr val="bg1"/>
                </a:solidFill>
              </a:rPr>
              <a:t>                        = min[3,3] </a:t>
            </a:r>
          </a:p>
          <a:p>
            <a:r>
              <a:rPr lang="en-US" dirty="0">
                <a:solidFill>
                  <a:schemeClr val="bg1"/>
                </a:solidFill>
              </a:rPr>
              <a:t>                        =3</a:t>
            </a:r>
          </a:p>
        </p:txBody>
      </p:sp>
      <p:cxnSp>
        <p:nvCxnSpPr>
          <p:cNvPr id="8" name="Straight Arrow Connector 7"/>
          <p:cNvCxnSpPr/>
          <p:nvPr/>
        </p:nvCxnSpPr>
        <p:spPr>
          <a:xfrm flipV="1">
            <a:off x="2379306" y="657248"/>
            <a:ext cx="522514" cy="18661"/>
          </a:xfrm>
          <a:prstGeom prst="straightConnector1">
            <a:avLst/>
          </a:prstGeom>
          <a:ln>
            <a:tailEnd type="triangle"/>
          </a:ln>
          <a:effectLst>
            <a:glow rad="635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V="1">
            <a:off x="2425959" y="1470489"/>
            <a:ext cx="522514" cy="18661"/>
          </a:xfrm>
          <a:prstGeom prst="straightConnector1">
            <a:avLst/>
          </a:prstGeom>
          <a:ln>
            <a:tailEnd type="triangle"/>
          </a:ln>
          <a:effectLst>
            <a:glow rad="63500">
              <a:schemeClr val="accent1">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V="1">
            <a:off x="2379306" y="2283730"/>
            <a:ext cx="522514" cy="18661"/>
          </a:xfrm>
          <a:prstGeom prst="straightConnector1">
            <a:avLst/>
          </a:prstGeom>
          <a:ln>
            <a:tailEnd type="triangle"/>
          </a:ln>
          <a:effectLst>
            <a:glow rad="139700">
              <a:schemeClr val="accent1">
                <a:satMod val="175000"/>
                <a:alpha val="40000"/>
              </a:schemeClr>
            </a:glow>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1614198" y="5281127"/>
            <a:ext cx="8013959" cy="369332"/>
          </a:xfrm>
          <a:prstGeom prst="rect">
            <a:avLst/>
          </a:prstGeom>
          <a:noFill/>
        </p:spPr>
        <p:txBody>
          <a:bodyPr wrap="square" rtlCol="0">
            <a:spAutoFit/>
          </a:bodyPr>
          <a:lstStyle/>
          <a:p>
            <a:r>
              <a:rPr lang="en-US" dirty="0">
                <a:solidFill>
                  <a:schemeClr val="bg1"/>
                </a:solidFill>
              </a:rPr>
              <a:t>We found that next min value at  (BC)         1   </a:t>
            </a:r>
          </a:p>
        </p:txBody>
      </p:sp>
      <p:cxnSp>
        <p:nvCxnSpPr>
          <p:cNvPr id="14" name="Straight Arrow Connector 13"/>
          <p:cNvCxnSpPr/>
          <p:nvPr/>
        </p:nvCxnSpPr>
        <p:spPr>
          <a:xfrm flipV="1">
            <a:off x="5190931" y="5473942"/>
            <a:ext cx="522514" cy="18661"/>
          </a:xfrm>
          <a:prstGeom prst="straightConnector1">
            <a:avLst/>
          </a:prstGeom>
          <a:ln>
            <a:tailEnd type="triangle"/>
          </a:ln>
          <a:effectLst>
            <a:glow rad="139700">
              <a:schemeClr val="accent1">
                <a:satMod val="175000"/>
                <a:alpha val="40000"/>
              </a:schemeClr>
            </a:glow>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2707400578"/>
              </p:ext>
            </p:extLst>
          </p:nvPr>
        </p:nvGraphicFramePr>
        <p:xfrm>
          <a:off x="5564155" y="145797"/>
          <a:ext cx="6430866" cy="2219960"/>
        </p:xfrm>
        <a:graphic>
          <a:graphicData uri="http://schemas.openxmlformats.org/drawingml/2006/table">
            <a:tbl>
              <a:tblPr firstRow="1" bandRow="1">
                <a:tableStyleId>{5C22544A-7EE6-4342-B048-85BDC9FD1C3A}</a:tableStyleId>
              </a:tblPr>
              <a:tblGrid>
                <a:gridCol w="1071811"/>
                <a:gridCol w="1071811"/>
                <a:gridCol w="1071811"/>
                <a:gridCol w="1071811"/>
                <a:gridCol w="1071811"/>
                <a:gridCol w="1071811"/>
              </a:tblGrid>
              <a:tr h="333596">
                <a:tc>
                  <a:txBody>
                    <a:bodyPr/>
                    <a:lstStyle/>
                    <a:p>
                      <a:pPr algn="ctr"/>
                      <a:r>
                        <a:rPr lang="en-US" dirty="0" smtClean="0">
                          <a:solidFill>
                            <a:srgbClr val="FF0000"/>
                          </a:solidFill>
                        </a:rPr>
                        <a:t>Item</a:t>
                      </a:r>
                      <a:endParaRPr lang="en-US" dirty="0">
                        <a:solidFill>
                          <a:srgbClr val="FF0000"/>
                        </a:solidFill>
                      </a:endParaRPr>
                    </a:p>
                  </a:txBody>
                  <a:tcPr/>
                </a:tc>
                <a:tc>
                  <a:txBody>
                    <a:bodyPr/>
                    <a:lstStyle/>
                    <a:p>
                      <a:pPr algn="ctr"/>
                      <a:r>
                        <a:rPr lang="en-US" dirty="0" smtClean="0">
                          <a:solidFill>
                            <a:srgbClr val="FF0000"/>
                          </a:solidFill>
                        </a:rPr>
                        <a:t>E</a:t>
                      </a:r>
                      <a:endParaRPr lang="en-US" dirty="0">
                        <a:solidFill>
                          <a:srgbClr val="FF0000"/>
                        </a:solidFill>
                      </a:endParaRPr>
                    </a:p>
                  </a:txBody>
                  <a:tcPr/>
                </a:tc>
                <a:tc>
                  <a:txBody>
                    <a:bodyPr/>
                    <a:lstStyle/>
                    <a:p>
                      <a:pPr algn="ctr"/>
                      <a:r>
                        <a:rPr lang="en-US" dirty="0" smtClean="0">
                          <a:solidFill>
                            <a:srgbClr val="FF0000"/>
                          </a:solidFill>
                        </a:rPr>
                        <a:t>A</a:t>
                      </a:r>
                      <a:endParaRPr lang="en-US" dirty="0">
                        <a:solidFill>
                          <a:srgbClr val="FF0000"/>
                        </a:solidFill>
                      </a:endParaRPr>
                    </a:p>
                  </a:txBody>
                  <a:tcPr/>
                </a:tc>
                <a:tc>
                  <a:txBody>
                    <a:bodyPr/>
                    <a:lstStyle/>
                    <a:p>
                      <a:pPr algn="ctr"/>
                      <a:r>
                        <a:rPr lang="en-US" dirty="0" smtClean="0">
                          <a:solidFill>
                            <a:srgbClr val="FF0000"/>
                          </a:solidFill>
                        </a:rPr>
                        <a:t>C</a:t>
                      </a:r>
                      <a:endParaRPr lang="en-US" dirty="0">
                        <a:solidFill>
                          <a:srgbClr val="FF0000"/>
                        </a:solidFill>
                      </a:endParaRPr>
                    </a:p>
                  </a:txBody>
                  <a:tcPr/>
                </a:tc>
                <a:tc>
                  <a:txBody>
                    <a:bodyPr/>
                    <a:lstStyle/>
                    <a:p>
                      <a:pPr algn="ctr"/>
                      <a:r>
                        <a:rPr lang="en-US" dirty="0" smtClean="0">
                          <a:solidFill>
                            <a:srgbClr val="FF0000"/>
                          </a:solidFill>
                        </a:rPr>
                        <a:t>B</a:t>
                      </a:r>
                      <a:endParaRPr lang="en-US" dirty="0">
                        <a:solidFill>
                          <a:srgbClr val="FF0000"/>
                        </a:solidFill>
                      </a:endParaRPr>
                    </a:p>
                  </a:txBody>
                  <a:tcPr/>
                </a:tc>
                <a:tc>
                  <a:txBody>
                    <a:bodyPr/>
                    <a:lstStyle/>
                    <a:p>
                      <a:pPr algn="ctr"/>
                      <a:r>
                        <a:rPr lang="en-US" dirty="0" smtClean="0">
                          <a:solidFill>
                            <a:srgbClr val="FF0000"/>
                          </a:solidFill>
                        </a:rPr>
                        <a:t>D</a:t>
                      </a:r>
                      <a:endParaRPr lang="en-US" dirty="0">
                        <a:solidFill>
                          <a:srgbClr val="FF0000"/>
                        </a:solidFill>
                      </a:endParaRPr>
                    </a:p>
                  </a:txBody>
                  <a:tcPr/>
                </a:tc>
              </a:tr>
              <a:tr h="370840">
                <a:tc>
                  <a:txBody>
                    <a:bodyPr/>
                    <a:lstStyle/>
                    <a:p>
                      <a:pPr algn="ctr"/>
                      <a:r>
                        <a:rPr lang="en-US" dirty="0" smtClean="0">
                          <a:solidFill>
                            <a:srgbClr val="FF0000"/>
                          </a:solidFill>
                        </a:rPr>
                        <a:t>E</a:t>
                      </a:r>
                      <a:endParaRPr lang="en-US" dirty="0">
                        <a:solidFill>
                          <a:srgbClr val="FF0000"/>
                        </a:solidFill>
                      </a:endParaRPr>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solidFill>
                            <a:srgbClr val="FF0000"/>
                          </a:solidFill>
                        </a:rPr>
                        <a:t>A</a:t>
                      </a:r>
                      <a:endParaRPr lang="en-US" dirty="0">
                        <a:solidFill>
                          <a:srgbClr val="FF0000"/>
                        </a:solidFill>
                      </a:endParaRPr>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solidFill>
                            <a:srgbClr val="FF0000"/>
                          </a:solidFill>
                        </a:rPr>
                        <a:t>C</a:t>
                      </a:r>
                      <a:endParaRPr lang="en-US" dirty="0">
                        <a:solidFill>
                          <a:srgbClr val="FF0000"/>
                        </a:solidFill>
                      </a:endParaRPr>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solidFill>
                            <a:srgbClr val="FF0000"/>
                          </a:solidFill>
                        </a:rPr>
                        <a:t>B</a:t>
                      </a:r>
                      <a:endParaRPr lang="en-US" dirty="0">
                        <a:solidFill>
                          <a:srgbClr val="FF0000"/>
                        </a:solidFill>
                      </a:endParaRPr>
                    </a:p>
                  </a:txBody>
                  <a:tcPr/>
                </a:tc>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solidFill>
                            <a:srgbClr val="FF0000"/>
                          </a:solidFill>
                        </a:rPr>
                        <a:t>D</a:t>
                      </a:r>
                      <a:endParaRPr lang="en-US" dirty="0">
                        <a:solidFill>
                          <a:srgbClr val="FF0000"/>
                        </a:solidFill>
                      </a:endParaRPr>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6</a:t>
                      </a:r>
                      <a:endParaRPr lang="en-US" dirty="0"/>
                    </a:p>
                  </a:txBody>
                  <a:tcPr/>
                </a:tc>
                <a:tc>
                  <a:txBody>
                    <a:bodyPr/>
                    <a:lstStyle/>
                    <a:p>
                      <a:pPr algn="ctr"/>
                      <a:r>
                        <a:rPr lang="en-US" dirty="0" smtClean="0"/>
                        <a:t>3</a:t>
                      </a:r>
                      <a:endParaRPr lang="en-US" dirty="0"/>
                    </a:p>
                  </a:txBody>
                  <a:tcPr/>
                </a:tc>
                <a:tc>
                  <a:txBody>
                    <a:bodyPr/>
                    <a:lstStyle/>
                    <a:p>
                      <a:pPr algn="ctr"/>
                      <a:r>
                        <a:rPr lang="en-US" dirty="0" smtClean="0"/>
                        <a:t>0</a:t>
                      </a:r>
                      <a:endParaRPr lang="en-US" dirty="0"/>
                    </a:p>
                  </a:txBody>
                  <a:tcPr/>
                </a:tc>
              </a:tr>
            </a:tbl>
          </a:graphicData>
        </a:graphic>
      </p:graphicFrame>
      <mc:AlternateContent xmlns:mc="http://schemas.openxmlformats.org/markup-compatibility/2006" xmlns:p14="http://schemas.microsoft.com/office/powerpoint/2010/main">
        <mc:Choice Requires="p14">
          <p:contentPart p14:bwMode="auto" r:id="rId2">
            <p14:nvContentPartPr>
              <p14:cNvPr id="7" name="Ink 6"/>
              <p14:cNvContentPartPr/>
              <p14:nvPr/>
            </p14:nvContentPartPr>
            <p14:xfrm>
              <a:off x="8159760" y="577800"/>
              <a:ext cx="3486600" cy="1295640"/>
            </p14:xfrm>
          </p:contentPart>
        </mc:Choice>
        <mc:Fallback xmlns="">
          <p:pic>
            <p:nvPicPr>
              <p:cNvPr id="7" name="Ink 6"/>
              <p:cNvPicPr/>
              <p:nvPr/>
            </p:nvPicPr>
            <p:blipFill>
              <a:blip r:embed="rId3"/>
              <a:stretch>
                <a:fillRect/>
              </a:stretch>
            </p:blipFill>
            <p:spPr>
              <a:xfrm>
                <a:off x="8150400" y="568440"/>
                <a:ext cx="3505320" cy="1314360"/>
              </a:xfrm>
              <a:prstGeom prst="rect">
                <a:avLst/>
              </a:prstGeom>
            </p:spPr>
          </p:pic>
        </mc:Fallback>
      </mc:AlternateContent>
    </p:spTree>
    <p:extLst>
      <p:ext uri="{BB962C8B-B14F-4D97-AF65-F5344CB8AC3E}">
        <p14:creationId xmlns:p14="http://schemas.microsoft.com/office/powerpoint/2010/main" val="719324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D22F896-40B5-4ADD-8801-0D06FADFA095}" type="slidenum">
              <a:rPr lang="en-US" smtClean="0"/>
              <a:t>26</a:t>
            </a:fld>
            <a:endParaRPr lang="en-US" dirty="0"/>
          </a:p>
        </p:txBody>
      </p:sp>
      <p:sp>
        <p:nvSpPr>
          <p:cNvPr id="7" name="TextBox 6"/>
          <p:cNvSpPr txBox="1"/>
          <p:nvPr/>
        </p:nvSpPr>
        <p:spPr>
          <a:xfrm>
            <a:off x="1941947" y="466532"/>
            <a:ext cx="5158650" cy="2585323"/>
          </a:xfrm>
          <a:prstGeom prst="rect">
            <a:avLst/>
          </a:prstGeom>
          <a:noFill/>
        </p:spPr>
        <p:txBody>
          <a:bodyPr wrap="square" rtlCol="0">
            <a:spAutoFit/>
          </a:bodyPr>
          <a:lstStyle/>
          <a:p>
            <a:r>
              <a:rPr lang="en-US" dirty="0">
                <a:solidFill>
                  <a:schemeClr val="bg1"/>
                </a:solidFill>
              </a:rPr>
              <a:t>BC             EA =  min[BE,BA,CE,CA] </a:t>
            </a:r>
          </a:p>
          <a:p>
            <a:r>
              <a:rPr lang="en-US" dirty="0">
                <a:solidFill>
                  <a:schemeClr val="bg1"/>
                </a:solidFill>
              </a:rPr>
              <a:t>                      =  min [2,5,2,2]</a:t>
            </a:r>
          </a:p>
          <a:p>
            <a:r>
              <a:rPr lang="en-US" dirty="0">
                <a:solidFill>
                  <a:schemeClr val="bg1"/>
                </a:solidFill>
              </a:rPr>
              <a:t>                      = 2</a:t>
            </a:r>
          </a:p>
          <a:p>
            <a:r>
              <a:rPr lang="en-US" dirty="0">
                <a:solidFill>
                  <a:schemeClr val="bg1"/>
                </a:solidFill>
              </a:rPr>
              <a:t>D            EA = min[ED,AD]</a:t>
            </a:r>
          </a:p>
          <a:p>
            <a:r>
              <a:rPr lang="en-US" dirty="0">
                <a:solidFill>
                  <a:schemeClr val="bg1"/>
                </a:solidFill>
              </a:rPr>
              <a:t>                    = min[3,3]</a:t>
            </a:r>
          </a:p>
          <a:p>
            <a:r>
              <a:rPr lang="en-US" dirty="0">
                <a:solidFill>
                  <a:schemeClr val="bg1"/>
                </a:solidFill>
              </a:rPr>
              <a:t>                    = 3</a:t>
            </a:r>
          </a:p>
          <a:p>
            <a:r>
              <a:rPr lang="en-US" dirty="0">
                <a:solidFill>
                  <a:schemeClr val="bg1"/>
                </a:solidFill>
              </a:rPr>
              <a:t>D            BC = min[BD,CD]</a:t>
            </a:r>
          </a:p>
          <a:p>
            <a:r>
              <a:rPr lang="en-US" dirty="0">
                <a:solidFill>
                  <a:schemeClr val="bg1"/>
                </a:solidFill>
              </a:rPr>
              <a:t>                   = min [3,6]</a:t>
            </a:r>
          </a:p>
          <a:p>
            <a:r>
              <a:rPr lang="en-US" dirty="0">
                <a:solidFill>
                  <a:schemeClr val="bg1"/>
                </a:solidFill>
              </a:rPr>
              <a:t>                   =3</a:t>
            </a:r>
          </a:p>
        </p:txBody>
      </p:sp>
      <p:cxnSp>
        <p:nvCxnSpPr>
          <p:cNvPr id="8" name="Straight Arrow Connector 7"/>
          <p:cNvCxnSpPr/>
          <p:nvPr/>
        </p:nvCxnSpPr>
        <p:spPr>
          <a:xfrm flipV="1">
            <a:off x="2379306" y="657248"/>
            <a:ext cx="522514" cy="18661"/>
          </a:xfrm>
          <a:prstGeom prst="straightConnector1">
            <a:avLst/>
          </a:prstGeom>
          <a:ln>
            <a:tailEnd type="triangle"/>
          </a:ln>
          <a:effectLst>
            <a:glow rad="635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V="1">
            <a:off x="2379306" y="1500114"/>
            <a:ext cx="522514" cy="18661"/>
          </a:xfrm>
          <a:prstGeom prst="straightConnector1">
            <a:avLst/>
          </a:prstGeom>
          <a:ln>
            <a:tailEnd type="triangle"/>
          </a:ln>
          <a:effectLst>
            <a:glow rad="635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V="1">
            <a:off x="2379306" y="2284191"/>
            <a:ext cx="522514" cy="18661"/>
          </a:xfrm>
          <a:prstGeom prst="straightConnector1">
            <a:avLst/>
          </a:prstGeom>
          <a:ln>
            <a:tailEnd type="triangle"/>
          </a:ln>
          <a:effectLst>
            <a:glow rad="635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611057126"/>
              </p:ext>
            </p:extLst>
          </p:nvPr>
        </p:nvGraphicFramePr>
        <p:xfrm>
          <a:off x="1276221" y="3490858"/>
          <a:ext cx="8128000" cy="148336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en-US" dirty="0" smtClean="0"/>
                        <a:t>Item</a:t>
                      </a:r>
                      <a:endParaRPr lang="en-US" dirty="0"/>
                    </a:p>
                  </a:txBody>
                  <a:tcPr/>
                </a:tc>
                <a:tc>
                  <a:txBody>
                    <a:bodyPr/>
                    <a:lstStyle/>
                    <a:p>
                      <a:r>
                        <a:rPr lang="en-US" dirty="0" smtClean="0"/>
                        <a:t>EA</a:t>
                      </a:r>
                      <a:endParaRPr lang="en-US" dirty="0"/>
                    </a:p>
                  </a:txBody>
                  <a:tcPr/>
                </a:tc>
                <a:tc>
                  <a:txBody>
                    <a:bodyPr/>
                    <a:lstStyle/>
                    <a:p>
                      <a:r>
                        <a:rPr lang="en-US" dirty="0" smtClean="0"/>
                        <a:t>BC</a:t>
                      </a:r>
                      <a:endParaRPr lang="en-US" dirty="0"/>
                    </a:p>
                  </a:txBody>
                  <a:tcPr/>
                </a:tc>
                <a:tc>
                  <a:txBody>
                    <a:bodyPr/>
                    <a:lstStyle/>
                    <a:p>
                      <a:r>
                        <a:rPr lang="en-US" dirty="0" smtClean="0"/>
                        <a:t>D</a:t>
                      </a:r>
                      <a:endParaRPr lang="en-US" dirty="0"/>
                    </a:p>
                  </a:txBody>
                  <a:tcPr/>
                </a:tc>
              </a:tr>
              <a:tr h="370840">
                <a:tc>
                  <a:txBody>
                    <a:bodyPr/>
                    <a:lstStyle/>
                    <a:p>
                      <a:r>
                        <a:rPr lang="en-US" dirty="0" smtClean="0"/>
                        <a:t>EA</a:t>
                      </a:r>
                      <a:endParaRPr lang="en-US" dirty="0"/>
                    </a:p>
                  </a:txBody>
                  <a:tcPr/>
                </a:tc>
                <a:tc>
                  <a:txBody>
                    <a:bodyPr/>
                    <a:lstStyle/>
                    <a:p>
                      <a:r>
                        <a:rPr lang="en-US" dirty="0" smtClean="0"/>
                        <a:t>0</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BC</a:t>
                      </a:r>
                      <a:endParaRPr lang="en-US" dirty="0"/>
                    </a:p>
                  </a:txBody>
                  <a:tcPr/>
                </a:tc>
                <a:tc>
                  <a:txBody>
                    <a:bodyPr/>
                    <a:lstStyle/>
                    <a:p>
                      <a:r>
                        <a:rPr lang="en-US" dirty="0" smtClean="0"/>
                        <a:t>2</a:t>
                      </a:r>
                      <a:endParaRPr lang="en-US" dirty="0"/>
                    </a:p>
                  </a:txBody>
                  <a:tcPr/>
                </a:tc>
                <a:tc>
                  <a:txBody>
                    <a:bodyPr/>
                    <a:lstStyle/>
                    <a:p>
                      <a:r>
                        <a:rPr lang="en-US" dirty="0" smtClean="0"/>
                        <a:t>0</a:t>
                      </a:r>
                      <a:endParaRPr lang="en-US" dirty="0"/>
                    </a:p>
                  </a:txBody>
                  <a:tcPr/>
                </a:tc>
                <a:tc>
                  <a:txBody>
                    <a:bodyPr/>
                    <a:lstStyle/>
                    <a:p>
                      <a:endParaRPr lang="en-US"/>
                    </a:p>
                  </a:txBody>
                  <a:tcPr/>
                </a:tc>
              </a:tr>
              <a:tr h="370840">
                <a:tc>
                  <a:txBody>
                    <a:bodyPr/>
                    <a:lstStyle/>
                    <a:p>
                      <a:r>
                        <a:rPr lang="en-US" dirty="0" smtClean="0"/>
                        <a:t>D</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0</a:t>
                      </a:r>
                      <a:endParaRPr lang="en-US" dirty="0"/>
                    </a:p>
                  </a:txBody>
                  <a:tcPr/>
                </a:tc>
              </a:tr>
            </a:tbl>
          </a:graphicData>
        </a:graphic>
      </p:graphicFrame>
      <p:sp>
        <p:nvSpPr>
          <p:cNvPr id="13" name="TextBox 12"/>
          <p:cNvSpPr txBox="1"/>
          <p:nvPr/>
        </p:nvSpPr>
        <p:spPr>
          <a:xfrm>
            <a:off x="1334278" y="5449078"/>
            <a:ext cx="9162661" cy="369332"/>
          </a:xfrm>
          <a:prstGeom prst="rect">
            <a:avLst/>
          </a:prstGeom>
          <a:noFill/>
        </p:spPr>
        <p:txBody>
          <a:bodyPr wrap="square" rtlCol="0">
            <a:spAutoFit/>
          </a:bodyPr>
          <a:lstStyle/>
          <a:p>
            <a:r>
              <a:rPr lang="en-US" dirty="0">
                <a:solidFill>
                  <a:schemeClr val="bg1"/>
                </a:solidFill>
              </a:rPr>
              <a:t>Now check again, you will find minimum value i.e. 02,it exist at Pair (EA)  and (BC)           02 </a:t>
            </a:r>
          </a:p>
        </p:txBody>
      </p:sp>
      <p:cxnSp>
        <p:nvCxnSpPr>
          <p:cNvPr id="14" name="Straight Arrow Connector 13"/>
          <p:cNvCxnSpPr/>
          <p:nvPr/>
        </p:nvCxnSpPr>
        <p:spPr>
          <a:xfrm flipV="1">
            <a:off x="8979159" y="5632581"/>
            <a:ext cx="522514" cy="18661"/>
          </a:xfrm>
          <a:prstGeom prst="straightConnector1">
            <a:avLst/>
          </a:prstGeom>
          <a:ln>
            <a:tailEnd type="triangle"/>
          </a:ln>
          <a:effectLst>
            <a:glow rad="635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908497165"/>
              </p:ext>
            </p:extLst>
          </p:nvPr>
        </p:nvGraphicFramePr>
        <p:xfrm>
          <a:off x="6023141" y="299360"/>
          <a:ext cx="5112120" cy="2219960"/>
        </p:xfrm>
        <a:graphic>
          <a:graphicData uri="http://schemas.openxmlformats.org/drawingml/2006/table">
            <a:tbl>
              <a:tblPr firstRow="1" bandRow="1">
                <a:tableStyleId>{5C22544A-7EE6-4342-B048-85BDC9FD1C3A}</a:tableStyleId>
              </a:tblPr>
              <a:tblGrid>
                <a:gridCol w="852020"/>
                <a:gridCol w="852020"/>
                <a:gridCol w="852020"/>
                <a:gridCol w="852020"/>
                <a:gridCol w="852020"/>
                <a:gridCol w="852020"/>
              </a:tblGrid>
              <a:tr h="360592">
                <a:tc>
                  <a:txBody>
                    <a:bodyPr/>
                    <a:lstStyle/>
                    <a:p>
                      <a:pPr algn="ctr"/>
                      <a:r>
                        <a:rPr lang="en-US" dirty="0" smtClean="0">
                          <a:solidFill>
                            <a:srgbClr val="FF0000"/>
                          </a:solidFill>
                        </a:rPr>
                        <a:t>Item</a:t>
                      </a:r>
                      <a:endParaRPr lang="en-US" dirty="0">
                        <a:solidFill>
                          <a:srgbClr val="FF0000"/>
                        </a:solidFill>
                      </a:endParaRPr>
                    </a:p>
                  </a:txBody>
                  <a:tcPr/>
                </a:tc>
                <a:tc>
                  <a:txBody>
                    <a:bodyPr/>
                    <a:lstStyle/>
                    <a:p>
                      <a:pPr algn="ctr"/>
                      <a:r>
                        <a:rPr lang="en-US" dirty="0" smtClean="0">
                          <a:solidFill>
                            <a:srgbClr val="FF0000"/>
                          </a:solidFill>
                        </a:rPr>
                        <a:t>E</a:t>
                      </a:r>
                      <a:endParaRPr lang="en-US" dirty="0">
                        <a:solidFill>
                          <a:srgbClr val="FF0000"/>
                        </a:solidFill>
                      </a:endParaRPr>
                    </a:p>
                  </a:txBody>
                  <a:tcPr/>
                </a:tc>
                <a:tc>
                  <a:txBody>
                    <a:bodyPr/>
                    <a:lstStyle/>
                    <a:p>
                      <a:pPr algn="ctr"/>
                      <a:r>
                        <a:rPr lang="en-US" dirty="0" smtClean="0">
                          <a:solidFill>
                            <a:srgbClr val="FF0000"/>
                          </a:solidFill>
                        </a:rPr>
                        <a:t>A</a:t>
                      </a:r>
                      <a:endParaRPr lang="en-US" dirty="0">
                        <a:solidFill>
                          <a:srgbClr val="FF0000"/>
                        </a:solidFill>
                      </a:endParaRPr>
                    </a:p>
                  </a:txBody>
                  <a:tcPr/>
                </a:tc>
                <a:tc>
                  <a:txBody>
                    <a:bodyPr/>
                    <a:lstStyle/>
                    <a:p>
                      <a:pPr algn="ctr"/>
                      <a:r>
                        <a:rPr lang="en-US" dirty="0" smtClean="0">
                          <a:solidFill>
                            <a:srgbClr val="FF0000"/>
                          </a:solidFill>
                        </a:rPr>
                        <a:t>C</a:t>
                      </a:r>
                      <a:endParaRPr lang="en-US" dirty="0">
                        <a:solidFill>
                          <a:srgbClr val="FF0000"/>
                        </a:solidFill>
                      </a:endParaRPr>
                    </a:p>
                  </a:txBody>
                  <a:tcPr/>
                </a:tc>
                <a:tc>
                  <a:txBody>
                    <a:bodyPr/>
                    <a:lstStyle/>
                    <a:p>
                      <a:pPr algn="ctr"/>
                      <a:r>
                        <a:rPr lang="en-US" dirty="0" smtClean="0">
                          <a:solidFill>
                            <a:srgbClr val="FF0000"/>
                          </a:solidFill>
                        </a:rPr>
                        <a:t>B</a:t>
                      </a:r>
                      <a:endParaRPr lang="en-US" dirty="0">
                        <a:solidFill>
                          <a:srgbClr val="FF0000"/>
                        </a:solidFill>
                      </a:endParaRPr>
                    </a:p>
                  </a:txBody>
                  <a:tcPr/>
                </a:tc>
                <a:tc>
                  <a:txBody>
                    <a:bodyPr/>
                    <a:lstStyle/>
                    <a:p>
                      <a:pPr algn="ctr"/>
                      <a:r>
                        <a:rPr lang="en-US" dirty="0" smtClean="0">
                          <a:solidFill>
                            <a:srgbClr val="FF0000"/>
                          </a:solidFill>
                        </a:rPr>
                        <a:t>D</a:t>
                      </a:r>
                      <a:endParaRPr lang="en-US" dirty="0">
                        <a:solidFill>
                          <a:srgbClr val="FF0000"/>
                        </a:solidFill>
                      </a:endParaRPr>
                    </a:p>
                  </a:txBody>
                  <a:tcPr/>
                </a:tc>
              </a:tr>
              <a:tr h="370840">
                <a:tc>
                  <a:txBody>
                    <a:bodyPr/>
                    <a:lstStyle/>
                    <a:p>
                      <a:pPr algn="ctr"/>
                      <a:r>
                        <a:rPr lang="en-US" dirty="0" smtClean="0">
                          <a:solidFill>
                            <a:srgbClr val="FF0000"/>
                          </a:solidFill>
                        </a:rPr>
                        <a:t>E</a:t>
                      </a:r>
                      <a:endParaRPr lang="en-US" dirty="0">
                        <a:solidFill>
                          <a:srgbClr val="FF0000"/>
                        </a:solidFill>
                      </a:endParaRPr>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solidFill>
                            <a:srgbClr val="FF0000"/>
                          </a:solidFill>
                        </a:rPr>
                        <a:t>A</a:t>
                      </a:r>
                      <a:endParaRPr lang="en-US" dirty="0">
                        <a:solidFill>
                          <a:srgbClr val="FF0000"/>
                        </a:solidFill>
                      </a:endParaRPr>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solidFill>
                            <a:srgbClr val="FF0000"/>
                          </a:solidFill>
                        </a:rPr>
                        <a:t>C</a:t>
                      </a:r>
                      <a:endParaRPr lang="en-US" dirty="0">
                        <a:solidFill>
                          <a:srgbClr val="FF0000"/>
                        </a:solidFill>
                      </a:endParaRPr>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solidFill>
                            <a:srgbClr val="FF0000"/>
                          </a:solidFill>
                        </a:rPr>
                        <a:t>B</a:t>
                      </a:r>
                      <a:endParaRPr lang="en-US" dirty="0">
                        <a:solidFill>
                          <a:srgbClr val="FF0000"/>
                        </a:solidFill>
                      </a:endParaRPr>
                    </a:p>
                  </a:txBody>
                  <a:tcPr/>
                </a:tc>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solidFill>
                            <a:srgbClr val="FF0000"/>
                          </a:solidFill>
                        </a:rPr>
                        <a:t>D</a:t>
                      </a:r>
                      <a:endParaRPr lang="en-US" dirty="0">
                        <a:solidFill>
                          <a:srgbClr val="FF0000"/>
                        </a:solidFill>
                      </a:endParaRPr>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6</a:t>
                      </a:r>
                      <a:endParaRPr lang="en-US" dirty="0"/>
                    </a:p>
                  </a:txBody>
                  <a:tcPr/>
                </a:tc>
                <a:tc>
                  <a:txBody>
                    <a:bodyPr/>
                    <a:lstStyle/>
                    <a:p>
                      <a:pPr algn="ctr"/>
                      <a:r>
                        <a:rPr lang="en-US" dirty="0" smtClean="0"/>
                        <a:t>3</a:t>
                      </a:r>
                      <a:endParaRPr lang="en-US" dirty="0"/>
                    </a:p>
                  </a:txBody>
                  <a:tcPr/>
                </a:tc>
                <a:tc>
                  <a:txBody>
                    <a:bodyPr/>
                    <a:lstStyle/>
                    <a:p>
                      <a:pPr algn="ctr"/>
                      <a:r>
                        <a:rPr lang="en-US" dirty="0" smtClean="0"/>
                        <a:t>0</a:t>
                      </a:r>
                      <a:endParaRPr lang="en-US" dirty="0"/>
                    </a:p>
                  </a:txBody>
                  <a:tcPr/>
                </a:tc>
              </a:tr>
            </a:tbl>
          </a:graphicData>
        </a:graphic>
      </p:graphicFrame>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8083440" y="781200"/>
              <a:ext cx="2915280" cy="1251000"/>
            </p14:xfrm>
          </p:contentPart>
        </mc:Choice>
        <mc:Fallback xmlns="">
          <p:pic>
            <p:nvPicPr>
              <p:cNvPr id="2" name="Ink 1"/>
              <p:cNvPicPr/>
              <p:nvPr/>
            </p:nvPicPr>
            <p:blipFill>
              <a:blip r:embed="rId3"/>
              <a:stretch>
                <a:fillRect/>
              </a:stretch>
            </p:blipFill>
            <p:spPr>
              <a:xfrm>
                <a:off x="8074080" y="771840"/>
                <a:ext cx="2934000" cy="1269720"/>
              </a:xfrm>
              <a:prstGeom prst="rect">
                <a:avLst/>
              </a:prstGeom>
            </p:spPr>
          </p:pic>
        </mc:Fallback>
      </mc:AlternateContent>
    </p:spTree>
    <p:extLst>
      <p:ext uri="{BB962C8B-B14F-4D97-AF65-F5344CB8AC3E}">
        <p14:creationId xmlns:p14="http://schemas.microsoft.com/office/powerpoint/2010/main" val="2447961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D22F896-40B5-4ADD-8801-0D06FADFA095}" type="slidenum">
              <a:rPr lang="en-US" smtClean="0"/>
              <a:t>27</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25646980"/>
              </p:ext>
            </p:extLst>
          </p:nvPr>
        </p:nvGraphicFramePr>
        <p:xfrm>
          <a:off x="887469" y="194728"/>
          <a:ext cx="4625861" cy="1112520"/>
        </p:xfrm>
        <a:graphic>
          <a:graphicData uri="http://schemas.openxmlformats.org/drawingml/2006/table">
            <a:tbl>
              <a:tblPr firstRow="1" bandRow="1">
                <a:tableStyleId>{5C22544A-7EE6-4342-B048-85BDC9FD1C3A}</a:tableStyleId>
              </a:tblPr>
              <a:tblGrid>
                <a:gridCol w="1376061"/>
                <a:gridCol w="1458160"/>
                <a:gridCol w="1791640"/>
              </a:tblGrid>
              <a:tr h="370840">
                <a:tc>
                  <a:txBody>
                    <a:bodyPr/>
                    <a:lstStyle/>
                    <a:p>
                      <a:r>
                        <a:rPr lang="en-US" dirty="0" smtClean="0"/>
                        <a:t>Item</a:t>
                      </a:r>
                      <a:endParaRPr lang="en-US" dirty="0"/>
                    </a:p>
                  </a:txBody>
                  <a:tcPr/>
                </a:tc>
                <a:tc>
                  <a:txBody>
                    <a:bodyPr/>
                    <a:lstStyle/>
                    <a:p>
                      <a:r>
                        <a:rPr lang="en-US" dirty="0" smtClean="0"/>
                        <a:t>(EA),(BC)</a:t>
                      </a:r>
                      <a:endParaRPr lang="en-US" dirty="0"/>
                    </a:p>
                  </a:txBody>
                  <a:tcPr/>
                </a:tc>
                <a:tc>
                  <a:txBody>
                    <a:bodyPr/>
                    <a:lstStyle/>
                    <a:p>
                      <a:r>
                        <a:rPr lang="en-US" dirty="0" smtClean="0"/>
                        <a:t>D</a:t>
                      </a:r>
                      <a:endParaRPr lang="en-US" dirty="0"/>
                    </a:p>
                  </a:txBody>
                  <a:tcPr/>
                </a:tc>
              </a:tr>
              <a:tr h="370840">
                <a:tc>
                  <a:txBody>
                    <a:bodyPr/>
                    <a:lstStyle/>
                    <a:p>
                      <a:r>
                        <a:rPr lang="en-US" dirty="0" smtClean="0"/>
                        <a:t>(EA),(BC)</a:t>
                      </a:r>
                      <a:endParaRPr lang="en-US" dirty="0"/>
                    </a:p>
                  </a:txBody>
                  <a:tcPr/>
                </a:tc>
                <a:tc>
                  <a:txBody>
                    <a:bodyPr/>
                    <a:lstStyle/>
                    <a:p>
                      <a:r>
                        <a:rPr lang="en-US" dirty="0" smtClean="0"/>
                        <a:t>0</a:t>
                      </a:r>
                      <a:endParaRPr lang="en-US" dirty="0"/>
                    </a:p>
                  </a:txBody>
                  <a:tcPr/>
                </a:tc>
                <a:tc>
                  <a:txBody>
                    <a:bodyPr/>
                    <a:lstStyle/>
                    <a:p>
                      <a:endParaRPr lang="en-US" dirty="0"/>
                    </a:p>
                  </a:txBody>
                  <a:tcPr/>
                </a:tc>
              </a:tr>
              <a:tr h="370840">
                <a:tc>
                  <a:txBody>
                    <a:bodyPr/>
                    <a:lstStyle/>
                    <a:p>
                      <a:r>
                        <a:rPr lang="en-US" dirty="0" smtClean="0"/>
                        <a:t>D</a:t>
                      </a:r>
                      <a:endParaRPr lang="en-US" dirty="0"/>
                    </a:p>
                  </a:txBody>
                  <a:tcPr/>
                </a:tc>
                <a:tc>
                  <a:txBody>
                    <a:bodyPr/>
                    <a:lstStyle/>
                    <a:p>
                      <a:r>
                        <a:rPr lang="en-US" dirty="0" smtClean="0"/>
                        <a:t>3</a:t>
                      </a:r>
                      <a:endParaRPr lang="en-US" dirty="0"/>
                    </a:p>
                  </a:txBody>
                  <a:tcPr/>
                </a:tc>
                <a:tc>
                  <a:txBody>
                    <a:bodyPr/>
                    <a:lstStyle/>
                    <a:p>
                      <a:r>
                        <a:rPr lang="en-US" dirty="0" smtClean="0"/>
                        <a:t>0</a:t>
                      </a:r>
                      <a:endParaRPr lang="en-US" dirty="0"/>
                    </a:p>
                  </a:txBody>
                  <a:tcPr/>
                </a:tc>
              </a:tr>
            </a:tbl>
          </a:graphicData>
        </a:graphic>
      </p:graphicFrame>
      <p:sp>
        <p:nvSpPr>
          <p:cNvPr id="5" name="TextBox 4"/>
          <p:cNvSpPr txBox="1"/>
          <p:nvPr/>
        </p:nvSpPr>
        <p:spPr>
          <a:xfrm>
            <a:off x="1987422" y="2522816"/>
            <a:ext cx="8573254" cy="1200329"/>
          </a:xfrm>
          <a:prstGeom prst="rect">
            <a:avLst/>
          </a:prstGeom>
          <a:noFill/>
        </p:spPr>
        <p:txBody>
          <a:bodyPr wrap="square" rtlCol="0">
            <a:spAutoFit/>
          </a:bodyPr>
          <a:lstStyle/>
          <a:p>
            <a:r>
              <a:rPr lang="en-US" dirty="0">
                <a:solidFill>
                  <a:schemeClr val="bg1"/>
                </a:solidFill>
              </a:rPr>
              <a:t>(EA),(BC)            D  =min [ED,AD,BD,CD]</a:t>
            </a:r>
          </a:p>
          <a:p>
            <a:r>
              <a:rPr lang="en-US" dirty="0">
                <a:solidFill>
                  <a:schemeClr val="bg1"/>
                </a:solidFill>
              </a:rPr>
              <a:t>                            = min[3,3,3,6]</a:t>
            </a:r>
          </a:p>
          <a:p>
            <a:r>
              <a:rPr lang="en-US" dirty="0">
                <a:solidFill>
                  <a:schemeClr val="bg1"/>
                </a:solidFill>
              </a:rPr>
              <a:t>                            = 3</a:t>
            </a:r>
          </a:p>
          <a:p>
            <a:endParaRPr lang="en-US" dirty="0"/>
          </a:p>
        </p:txBody>
      </p:sp>
      <p:cxnSp>
        <p:nvCxnSpPr>
          <p:cNvPr id="6" name="Straight Arrow Connector 5"/>
          <p:cNvCxnSpPr/>
          <p:nvPr/>
        </p:nvCxnSpPr>
        <p:spPr>
          <a:xfrm flipV="1">
            <a:off x="2939143" y="2681991"/>
            <a:ext cx="522514" cy="18661"/>
          </a:xfrm>
          <a:prstGeom prst="straightConnector1">
            <a:avLst/>
          </a:prstGeom>
          <a:ln>
            <a:tailEnd type="triangle"/>
          </a:ln>
          <a:effectLst>
            <a:glow rad="635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2481942" y="3882318"/>
            <a:ext cx="6148874" cy="369332"/>
          </a:xfrm>
          <a:prstGeom prst="rect">
            <a:avLst/>
          </a:prstGeom>
          <a:noFill/>
        </p:spPr>
        <p:txBody>
          <a:bodyPr wrap="square" rtlCol="0">
            <a:spAutoFit/>
          </a:bodyPr>
          <a:lstStyle/>
          <a:p>
            <a:r>
              <a:rPr lang="en-US" dirty="0">
                <a:solidFill>
                  <a:schemeClr val="bg1"/>
                </a:solidFill>
              </a:rPr>
              <a:t>We found minimum value at (EA),(BC)  and D           03 </a:t>
            </a:r>
          </a:p>
        </p:txBody>
      </p:sp>
      <p:cxnSp>
        <p:nvCxnSpPr>
          <p:cNvPr id="8" name="Straight Arrow Connector 7"/>
          <p:cNvCxnSpPr/>
          <p:nvPr/>
        </p:nvCxnSpPr>
        <p:spPr>
          <a:xfrm flipV="1">
            <a:off x="6683828" y="4066986"/>
            <a:ext cx="522514" cy="18661"/>
          </a:xfrm>
          <a:prstGeom prst="straightConnector1">
            <a:avLst/>
          </a:prstGeom>
          <a:ln>
            <a:tailEnd type="triangle"/>
          </a:ln>
          <a:effectLst>
            <a:glow rad="635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2571303023"/>
              </p:ext>
            </p:extLst>
          </p:nvPr>
        </p:nvGraphicFramePr>
        <p:xfrm>
          <a:off x="6683828" y="289975"/>
          <a:ext cx="5112120" cy="2219960"/>
        </p:xfrm>
        <a:graphic>
          <a:graphicData uri="http://schemas.openxmlformats.org/drawingml/2006/table">
            <a:tbl>
              <a:tblPr firstRow="1" bandRow="1">
                <a:tableStyleId>{5C22544A-7EE6-4342-B048-85BDC9FD1C3A}</a:tableStyleId>
              </a:tblPr>
              <a:tblGrid>
                <a:gridCol w="852020"/>
                <a:gridCol w="852020"/>
                <a:gridCol w="852020"/>
                <a:gridCol w="852020"/>
                <a:gridCol w="852020"/>
                <a:gridCol w="852020"/>
              </a:tblGrid>
              <a:tr h="360592">
                <a:tc>
                  <a:txBody>
                    <a:bodyPr/>
                    <a:lstStyle/>
                    <a:p>
                      <a:pPr algn="ctr"/>
                      <a:r>
                        <a:rPr lang="en-US" dirty="0" smtClean="0">
                          <a:solidFill>
                            <a:srgbClr val="FF0000"/>
                          </a:solidFill>
                        </a:rPr>
                        <a:t>Item</a:t>
                      </a:r>
                      <a:endParaRPr lang="en-US" dirty="0">
                        <a:solidFill>
                          <a:srgbClr val="FF0000"/>
                        </a:solidFill>
                      </a:endParaRPr>
                    </a:p>
                  </a:txBody>
                  <a:tcPr/>
                </a:tc>
                <a:tc>
                  <a:txBody>
                    <a:bodyPr/>
                    <a:lstStyle/>
                    <a:p>
                      <a:pPr algn="ctr"/>
                      <a:r>
                        <a:rPr lang="en-US" dirty="0" smtClean="0">
                          <a:solidFill>
                            <a:srgbClr val="FF0000"/>
                          </a:solidFill>
                        </a:rPr>
                        <a:t>E</a:t>
                      </a:r>
                      <a:endParaRPr lang="en-US" dirty="0">
                        <a:solidFill>
                          <a:srgbClr val="FF0000"/>
                        </a:solidFill>
                      </a:endParaRPr>
                    </a:p>
                  </a:txBody>
                  <a:tcPr/>
                </a:tc>
                <a:tc>
                  <a:txBody>
                    <a:bodyPr/>
                    <a:lstStyle/>
                    <a:p>
                      <a:pPr algn="ctr"/>
                      <a:r>
                        <a:rPr lang="en-US" dirty="0" smtClean="0">
                          <a:solidFill>
                            <a:srgbClr val="FF0000"/>
                          </a:solidFill>
                        </a:rPr>
                        <a:t>A</a:t>
                      </a:r>
                      <a:endParaRPr lang="en-US" dirty="0">
                        <a:solidFill>
                          <a:srgbClr val="FF0000"/>
                        </a:solidFill>
                      </a:endParaRPr>
                    </a:p>
                  </a:txBody>
                  <a:tcPr/>
                </a:tc>
                <a:tc>
                  <a:txBody>
                    <a:bodyPr/>
                    <a:lstStyle/>
                    <a:p>
                      <a:pPr algn="ctr"/>
                      <a:r>
                        <a:rPr lang="en-US" dirty="0" smtClean="0">
                          <a:solidFill>
                            <a:srgbClr val="FF0000"/>
                          </a:solidFill>
                        </a:rPr>
                        <a:t>C</a:t>
                      </a:r>
                      <a:endParaRPr lang="en-US" dirty="0">
                        <a:solidFill>
                          <a:srgbClr val="FF0000"/>
                        </a:solidFill>
                      </a:endParaRPr>
                    </a:p>
                  </a:txBody>
                  <a:tcPr/>
                </a:tc>
                <a:tc>
                  <a:txBody>
                    <a:bodyPr/>
                    <a:lstStyle/>
                    <a:p>
                      <a:pPr algn="ctr"/>
                      <a:r>
                        <a:rPr lang="en-US" dirty="0" smtClean="0">
                          <a:solidFill>
                            <a:srgbClr val="FF0000"/>
                          </a:solidFill>
                        </a:rPr>
                        <a:t>B</a:t>
                      </a:r>
                      <a:endParaRPr lang="en-US" dirty="0">
                        <a:solidFill>
                          <a:srgbClr val="FF0000"/>
                        </a:solidFill>
                      </a:endParaRPr>
                    </a:p>
                  </a:txBody>
                  <a:tcPr/>
                </a:tc>
                <a:tc>
                  <a:txBody>
                    <a:bodyPr/>
                    <a:lstStyle/>
                    <a:p>
                      <a:pPr algn="ctr"/>
                      <a:r>
                        <a:rPr lang="en-US" dirty="0" smtClean="0">
                          <a:solidFill>
                            <a:srgbClr val="FF0000"/>
                          </a:solidFill>
                        </a:rPr>
                        <a:t>D</a:t>
                      </a:r>
                      <a:endParaRPr lang="en-US" dirty="0">
                        <a:solidFill>
                          <a:srgbClr val="FF0000"/>
                        </a:solidFill>
                      </a:endParaRPr>
                    </a:p>
                  </a:txBody>
                  <a:tcPr/>
                </a:tc>
              </a:tr>
              <a:tr h="370840">
                <a:tc>
                  <a:txBody>
                    <a:bodyPr/>
                    <a:lstStyle/>
                    <a:p>
                      <a:pPr algn="ctr"/>
                      <a:r>
                        <a:rPr lang="en-US" dirty="0" smtClean="0">
                          <a:solidFill>
                            <a:srgbClr val="FF0000"/>
                          </a:solidFill>
                        </a:rPr>
                        <a:t>E</a:t>
                      </a:r>
                      <a:endParaRPr lang="en-US" dirty="0">
                        <a:solidFill>
                          <a:srgbClr val="FF0000"/>
                        </a:solidFill>
                      </a:endParaRPr>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solidFill>
                            <a:srgbClr val="FF0000"/>
                          </a:solidFill>
                        </a:rPr>
                        <a:t>A</a:t>
                      </a:r>
                      <a:endParaRPr lang="en-US" dirty="0">
                        <a:solidFill>
                          <a:srgbClr val="FF0000"/>
                        </a:solidFill>
                      </a:endParaRPr>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solidFill>
                            <a:srgbClr val="FF0000"/>
                          </a:solidFill>
                        </a:rPr>
                        <a:t>C</a:t>
                      </a:r>
                      <a:endParaRPr lang="en-US" dirty="0">
                        <a:solidFill>
                          <a:srgbClr val="FF0000"/>
                        </a:solidFill>
                      </a:endParaRPr>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solidFill>
                            <a:srgbClr val="FF0000"/>
                          </a:solidFill>
                        </a:rPr>
                        <a:t>B</a:t>
                      </a:r>
                      <a:endParaRPr lang="en-US" dirty="0">
                        <a:solidFill>
                          <a:srgbClr val="FF0000"/>
                        </a:solidFill>
                      </a:endParaRPr>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3</a:t>
                      </a:r>
                      <a:endParaRPr lang="en-US" dirty="0"/>
                    </a:p>
                  </a:txBody>
                  <a:tcPr/>
                </a:tc>
              </a:tr>
              <a:tr h="370840">
                <a:tc>
                  <a:txBody>
                    <a:bodyPr/>
                    <a:lstStyle/>
                    <a:p>
                      <a:pPr algn="ctr"/>
                      <a:r>
                        <a:rPr lang="en-US" dirty="0" smtClean="0">
                          <a:solidFill>
                            <a:srgbClr val="FF0000"/>
                          </a:solidFill>
                        </a:rPr>
                        <a:t>D</a:t>
                      </a:r>
                      <a:endParaRPr lang="en-US" dirty="0">
                        <a:solidFill>
                          <a:srgbClr val="FF0000"/>
                        </a:solidFill>
                      </a:endParaRPr>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6</a:t>
                      </a:r>
                      <a:endParaRPr lang="en-US" dirty="0"/>
                    </a:p>
                  </a:txBody>
                  <a:tcPr/>
                </a:tc>
                <a:tc>
                  <a:txBody>
                    <a:bodyPr/>
                    <a:lstStyle/>
                    <a:p>
                      <a:pPr algn="ctr"/>
                      <a:r>
                        <a:rPr lang="en-US" dirty="0" smtClean="0"/>
                        <a:t>3</a:t>
                      </a:r>
                      <a:endParaRPr lang="en-US" dirty="0"/>
                    </a:p>
                  </a:txBody>
                  <a:tcPr/>
                </a:tc>
                <a:tc>
                  <a:txBody>
                    <a:bodyPr/>
                    <a:lstStyle/>
                    <a:p>
                      <a:pPr algn="ctr"/>
                      <a:r>
                        <a:rPr lang="en-US" dirty="0" smtClean="0"/>
                        <a:t>0</a:t>
                      </a:r>
                      <a:endParaRPr lang="en-US" dirty="0"/>
                    </a:p>
                  </a:txBody>
                  <a:tcPr/>
                </a:tc>
              </a:tr>
            </a:tbl>
          </a:graphicData>
        </a:graphic>
      </p:graphicFrame>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8744040" y="768240"/>
              <a:ext cx="2870640" cy="1321200"/>
            </p14:xfrm>
          </p:contentPart>
        </mc:Choice>
        <mc:Fallback xmlns="">
          <p:pic>
            <p:nvPicPr>
              <p:cNvPr id="2" name="Ink 1"/>
              <p:cNvPicPr/>
              <p:nvPr/>
            </p:nvPicPr>
            <p:blipFill>
              <a:blip r:embed="rId3"/>
              <a:stretch>
                <a:fillRect/>
              </a:stretch>
            </p:blipFill>
            <p:spPr>
              <a:xfrm>
                <a:off x="8734680" y="758880"/>
                <a:ext cx="2889360" cy="1339920"/>
              </a:xfrm>
              <a:prstGeom prst="rect">
                <a:avLst/>
              </a:prstGeom>
            </p:spPr>
          </p:pic>
        </mc:Fallback>
      </mc:AlternateContent>
    </p:spTree>
    <p:extLst>
      <p:ext uri="{BB962C8B-B14F-4D97-AF65-F5344CB8AC3E}">
        <p14:creationId xmlns:p14="http://schemas.microsoft.com/office/powerpoint/2010/main" val="2521356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D22F896-40B5-4ADD-8801-0D06FADFA095}" type="slidenum">
              <a:rPr lang="en-US" smtClean="0"/>
              <a:t>28</a:t>
            </a:fld>
            <a:endParaRPr lang="en-US" dirty="0"/>
          </a:p>
        </p:txBody>
      </p:sp>
      <p:sp>
        <p:nvSpPr>
          <p:cNvPr id="4" name="TextBox 3"/>
          <p:cNvSpPr txBox="1"/>
          <p:nvPr/>
        </p:nvSpPr>
        <p:spPr>
          <a:xfrm>
            <a:off x="1278295" y="475861"/>
            <a:ext cx="7968343" cy="2123658"/>
          </a:xfrm>
          <a:prstGeom prst="rect">
            <a:avLst/>
          </a:prstGeom>
          <a:noFill/>
        </p:spPr>
        <p:txBody>
          <a:bodyPr wrap="square" rtlCol="0">
            <a:spAutoFit/>
          </a:bodyPr>
          <a:lstStyle/>
          <a:p>
            <a:r>
              <a:rPr lang="en-US" sz="2400" dirty="0">
                <a:solidFill>
                  <a:schemeClr val="bg1"/>
                </a:solidFill>
              </a:rPr>
              <a:t>We found that</a:t>
            </a:r>
          </a:p>
          <a:p>
            <a:r>
              <a:rPr lang="en-US" dirty="0"/>
              <a:t>  </a:t>
            </a:r>
          </a:p>
          <a:p>
            <a:endParaRPr lang="en-US" dirty="0"/>
          </a:p>
          <a:p>
            <a:r>
              <a:rPr lang="en-US" dirty="0"/>
              <a:t>      </a:t>
            </a:r>
          </a:p>
          <a:p>
            <a:endParaRPr lang="en-US" dirty="0"/>
          </a:p>
          <a:p>
            <a:endParaRPr lang="en-US" dirty="0"/>
          </a:p>
          <a:p>
            <a:r>
              <a:rPr lang="en-US" dirty="0"/>
              <a:t>     </a:t>
            </a:r>
          </a:p>
        </p:txBody>
      </p:sp>
      <p:graphicFrame>
        <p:nvGraphicFramePr>
          <p:cNvPr id="11" name="Table 10"/>
          <p:cNvGraphicFramePr>
            <a:graphicFrameLocks noGrp="1"/>
          </p:cNvGraphicFramePr>
          <p:nvPr>
            <p:extLst>
              <p:ext uri="{D42A27DB-BD31-4B8C-83A1-F6EECF244321}">
                <p14:modId xmlns:p14="http://schemas.microsoft.com/office/powerpoint/2010/main" val="1175786345"/>
              </p:ext>
            </p:extLst>
          </p:nvPr>
        </p:nvGraphicFramePr>
        <p:xfrm>
          <a:off x="1043993" y="1142467"/>
          <a:ext cx="6177901" cy="3147661"/>
        </p:xfrm>
        <a:graphic>
          <a:graphicData uri="http://schemas.openxmlformats.org/drawingml/2006/table">
            <a:tbl>
              <a:tblPr firstRow="1" bandRow="1">
                <a:tableStyleId>{5C22544A-7EE6-4342-B048-85BDC9FD1C3A}</a:tableStyleId>
              </a:tblPr>
              <a:tblGrid>
                <a:gridCol w="2288073"/>
                <a:gridCol w="3889828"/>
              </a:tblGrid>
              <a:tr h="683974">
                <a:tc>
                  <a:txBody>
                    <a:bodyPr/>
                    <a:lstStyle/>
                    <a:p>
                      <a:r>
                        <a:rPr lang="en-US" dirty="0" smtClean="0"/>
                        <a:t>1</a:t>
                      </a:r>
                      <a:endParaRPr lang="en-US" dirty="0"/>
                    </a:p>
                  </a:txBody>
                  <a:tcPr/>
                </a:tc>
                <a:tc>
                  <a:txBody>
                    <a:bodyPr/>
                    <a:lstStyle/>
                    <a:p>
                      <a:endParaRPr lang="en-US" dirty="0"/>
                    </a:p>
                  </a:txBody>
                  <a:tcPr/>
                </a:tc>
              </a:tr>
              <a:tr h="794738">
                <a:tc>
                  <a:txBody>
                    <a:bodyPr/>
                    <a:lstStyle/>
                    <a:p>
                      <a:r>
                        <a:rPr lang="en-US" dirty="0" smtClean="0"/>
                        <a:t>2</a:t>
                      </a:r>
                      <a:endParaRPr lang="en-US" dirty="0"/>
                    </a:p>
                  </a:txBody>
                  <a:tcPr/>
                </a:tc>
                <a:tc>
                  <a:txBody>
                    <a:bodyPr/>
                    <a:lstStyle/>
                    <a:p>
                      <a:endParaRPr lang="en-US" dirty="0"/>
                    </a:p>
                  </a:txBody>
                  <a:tcPr/>
                </a:tc>
              </a:tr>
              <a:tr h="768247">
                <a:tc>
                  <a:txBody>
                    <a:bodyPr/>
                    <a:lstStyle/>
                    <a:p>
                      <a:r>
                        <a:rPr lang="en-US" dirty="0" smtClean="0"/>
                        <a:t>3</a:t>
                      </a:r>
                      <a:endParaRPr lang="en-US" dirty="0"/>
                    </a:p>
                  </a:txBody>
                  <a:tcPr/>
                </a:tc>
                <a:tc>
                  <a:txBody>
                    <a:bodyPr/>
                    <a:lstStyle/>
                    <a:p>
                      <a:endParaRPr lang="en-US" dirty="0"/>
                    </a:p>
                  </a:txBody>
                  <a:tcPr/>
                </a:tc>
              </a:tr>
              <a:tr h="900702">
                <a:tc>
                  <a:txBody>
                    <a:bodyPr/>
                    <a:lstStyle/>
                    <a:p>
                      <a:r>
                        <a:rPr lang="en-US" dirty="0" smtClean="0"/>
                        <a:t>4</a:t>
                      </a:r>
                      <a:endParaRPr lang="en-US" dirty="0"/>
                    </a:p>
                  </a:txBody>
                  <a:tcPr/>
                </a:tc>
                <a:tc>
                  <a:txBody>
                    <a:bodyPr/>
                    <a:lstStyle/>
                    <a:p>
                      <a:endParaRPr lang="en-US" dirty="0"/>
                    </a:p>
                  </a:txBody>
                  <a:tcPr/>
                </a:tc>
              </a:tr>
            </a:tbl>
          </a:graphicData>
        </a:graphic>
      </p:graphicFrame>
      <p:pic>
        <p:nvPicPr>
          <p:cNvPr id="12" name="Picture 11"/>
          <p:cNvPicPr>
            <a:picLocks noChangeAspect="1"/>
          </p:cNvPicPr>
          <p:nvPr/>
        </p:nvPicPr>
        <p:blipFill>
          <a:blip r:embed="rId2"/>
          <a:stretch>
            <a:fillRect/>
          </a:stretch>
        </p:blipFill>
        <p:spPr>
          <a:xfrm>
            <a:off x="3989048" y="1357182"/>
            <a:ext cx="1981200" cy="418224"/>
          </a:xfrm>
          <a:prstGeom prst="rect">
            <a:avLst/>
          </a:prstGeom>
        </p:spPr>
      </p:pic>
      <p:pic>
        <p:nvPicPr>
          <p:cNvPr id="13" name="Picture 12"/>
          <p:cNvPicPr>
            <a:picLocks noChangeAspect="1"/>
          </p:cNvPicPr>
          <p:nvPr/>
        </p:nvPicPr>
        <p:blipFill>
          <a:blip r:embed="rId3"/>
          <a:stretch>
            <a:fillRect/>
          </a:stretch>
        </p:blipFill>
        <p:spPr>
          <a:xfrm>
            <a:off x="3999918" y="2101011"/>
            <a:ext cx="1981200" cy="423463"/>
          </a:xfrm>
          <a:prstGeom prst="rect">
            <a:avLst/>
          </a:prstGeom>
        </p:spPr>
      </p:pic>
      <p:pic>
        <p:nvPicPr>
          <p:cNvPr id="14" name="Picture 13"/>
          <p:cNvPicPr>
            <a:picLocks noChangeAspect="1"/>
          </p:cNvPicPr>
          <p:nvPr/>
        </p:nvPicPr>
        <p:blipFill>
          <a:blip r:embed="rId4"/>
          <a:stretch>
            <a:fillRect/>
          </a:stretch>
        </p:blipFill>
        <p:spPr>
          <a:xfrm>
            <a:off x="3989048" y="2863140"/>
            <a:ext cx="2237890" cy="621307"/>
          </a:xfrm>
          <a:prstGeom prst="rect">
            <a:avLst/>
          </a:prstGeom>
        </p:spPr>
      </p:pic>
      <p:pic>
        <p:nvPicPr>
          <p:cNvPr id="15" name="Picture 14"/>
          <p:cNvPicPr>
            <a:picLocks noChangeAspect="1"/>
          </p:cNvPicPr>
          <p:nvPr/>
        </p:nvPicPr>
        <p:blipFill>
          <a:blip r:embed="rId5"/>
          <a:stretch>
            <a:fillRect/>
          </a:stretch>
        </p:blipFill>
        <p:spPr>
          <a:xfrm>
            <a:off x="3999918" y="3576201"/>
            <a:ext cx="2667000" cy="580469"/>
          </a:xfrm>
          <a:prstGeom prst="rect">
            <a:avLst/>
          </a:prstGeom>
        </p:spPr>
      </p:pic>
      <p:pic>
        <p:nvPicPr>
          <p:cNvPr id="6" name="Picture 5"/>
          <p:cNvPicPr>
            <a:picLocks noChangeAspect="1"/>
          </p:cNvPicPr>
          <p:nvPr/>
        </p:nvPicPr>
        <p:blipFill>
          <a:blip r:embed="rId6"/>
          <a:stretch>
            <a:fillRect/>
          </a:stretch>
        </p:blipFill>
        <p:spPr>
          <a:xfrm>
            <a:off x="7905791" y="833786"/>
            <a:ext cx="3676650" cy="3381375"/>
          </a:xfrm>
          <a:prstGeom prst="rect">
            <a:avLst/>
          </a:prstGeom>
        </p:spPr>
      </p:pic>
    </p:spTree>
    <p:extLst>
      <p:ext uri="{BB962C8B-B14F-4D97-AF65-F5344CB8AC3E}">
        <p14:creationId xmlns:p14="http://schemas.microsoft.com/office/powerpoint/2010/main" val="562031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D22F896-40B5-4ADD-8801-0D06FADFA095}" type="slidenum">
              <a:rPr lang="en-US" smtClean="0"/>
              <a:t>29</a:t>
            </a:fld>
            <a:endParaRPr lang="en-US" dirty="0"/>
          </a:p>
        </p:txBody>
      </p:sp>
      <p:sp>
        <p:nvSpPr>
          <p:cNvPr id="4" name="TextBox 3"/>
          <p:cNvSpPr txBox="1"/>
          <p:nvPr/>
        </p:nvSpPr>
        <p:spPr>
          <a:xfrm>
            <a:off x="1408922" y="335902"/>
            <a:ext cx="8416213" cy="461665"/>
          </a:xfrm>
          <a:prstGeom prst="rect">
            <a:avLst/>
          </a:prstGeom>
          <a:noFill/>
        </p:spPr>
        <p:txBody>
          <a:bodyPr wrap="square" rtlCol="0">
            <a:spAutoFit/>
          </a:bodyPr>
          <a:lstStyle/>
          <a:p>
            <a:pPr algn="ctr"/>
            <a:r>
              <a:rPr lang="en-US" sz="2400" dirty="0">
                <a:solidFill>
                  <a:srgbClr val="FF0000"/>
                </a:solidFill>
              </a:rPr>
              <a:t>Complete Linkage</a:t>
            </a:r>
          </a:p>
        </p:txBody>
      </p:sp>
      <p:sp>
        <p:nvSpPr>
          <p:cNvPr id="5" name="TextBox 4"/>
          <p:cNvSpPr txBox="1"/>
          <p:nvPr/>
        </p:nvSpPr>
        <p:spPr>
          <a:xfrm>
            <a:off x="1306286" y="1147665"/>
            <a:ext cx="9311951" cy="1015663"/>
          </a:xfrm>
          <a:prstGeom prst="rect">
            <a:avLst/>
          </a:prstGeom>
          <a:noFill/>
        </p:spPr>
        <p:txBody>
          <a:bodyPr wrap="square" rtlCol="0">
            <a:spAutoFit/>
          </a:bodyPr>
          <a:lstStyle/>
          <a:p>
            <a:r>
              <a:rPr lang="en-US" sz="2400" dirty="0">
                <a:solidFill>
                  <a:schemeClr val="bg1"/>
                </a:solidFill>
              </a:rPr>
              <a:t>Its slow :: complicated :: repeatable :: not suited for big data sets.</a:t>
            </a:r>
          </a:p>
          <a:p>
            <a:endParaRPr lang="en-US" dirty="0"/>
          </a:p>
          <a:p>
            <a:endParaRPr lang="en-US" dirty="0"/>
          </a:p>
        </p:txBody>
      </p:sp>
      <p:pic>
        <p:nvPicPr>
          <p:cNvPr id="6" name="Picture 5"/>
          <p:cNvPicPr>
            <a:picLocks noChangeAspect="1"/>
          </p:cNvPicPr>
          <p:nvPr/>
        </p:nvPicPr>
        <p:blipFill>
          <a:blip r:embed="rId2"/>
          <a:stretch>
            <a:fillRect/>
          </a:stretch>
        </p:blipFill>
        <p:spPr>
          <a:xfrm>
            <a:off x="2653491" y="1865928"/>
            <a:ext cx="4067175" cy="2305050"/>
          </a:xfrm>
          <a:prstGeom prst="rect">
            <a:avLst/>
          </a:prstGeom>
        </p:spPr>
      </p:pic>
      <p:sp>
        <p:nvSpPr>
          <p:cNvPr id="7" name="TextBox 6"/>
          <p:cNvSpPr txBox="1"/>
          <p:nvPr/>
        </p:nvSpPr>
        <p:spPr>
          <a:xfrm>
            <a:off x="1639019" y="4835548"/>
            <a:ext cx="8637302" cy="830997"/>
          </a:xfrm>
          <a:prstGeom prst="rect">
            <a:avLst/>
          </a:prstGeom>
          <a:noFill/>
        </p:spPr>
        <p:txBody>
          <a:bodyPr wrap="square" rtlCol="0">
            <a:spAutoFit/>
          </a:bodyPr>
          <a:lstStyle/>
          <a:p>
            <a:r>
              <a:rPr lang="en-US" sz="2400" b="1" dirty="0">
                <a:solidFill>
                  <a:srgbClr val="7030A0"/>
                </a:solidFill>
              </a:rPr>
              <a:t>Complete Link Clustering</a:t>
            </a:r>
            <a:r>
              <a:rPr lang="en-US" b="1" dirty="0"/>
              <a:t>: </a:t>
            </a:r>
          </a:p>
          <a:p>
            <a:r>
              <a:rPr lang="en-US" sz="2400" b="1" dirty="0"/>
              <a:t>             </a:t>
            </a:r>
            <a:r>
              <a:rPr lang="en-US" sz="2400" dirty="0"/>
              <a:t>Considers Max of all distances. Leads to many small clusters.</a:t>
            </a:r>
          </a:p>
        </p:txBody>
      </p:sp>
    </p:spTree>
    <p:extLst>
      <p:ext uri="{BB962C8B-B14F-4D97-AF65-F5344CB8AC3E}">
        <p14:creationId xmlns:p14="http://schemas.microsoft.com/office/powerpoint/2010/main" val="3781446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1" y="1075095"/>
            <a:ext cx="9905999" cy="1891192"/>
          </a:xfrm>
        </p:spPr>
        <p:txBody>
          <a:bodyPr/>
          <a:lstStyle/>
          <a:p>
            <a:pPr marL="0" indent="0">
              <a:buNone/>
            </a:pPr>
            <a:r>
              <a:rPr lang="en-US" dirty="0">
                <a:solidFill>
                  <a:srgbClr val="7030A0"/>
                </a:solidFill>
              </a:rPr>
              <a:t>Clustering helps to splits data into several subsets</a:t>
            </a:r>
            <a:r>
              <a:rPr lang="en-US" dirty="0"/>
              <a:t>. </a:t>
            </a:r>
            <a:r>
              <a:rPr lang="en-US" dirty="0">
                <a:solidFill>
                  <a:schemeClr val="bg1"/>
                </a:solidFill>
              </a:rPr>
              <a:t>Each of these subsets contains data similar to each other, and these subsets are called clusters. Now that the data from our customer base is divided into clusters, we can make an informed decision about who we think is best suited for this product.</a:t>
            </a:r>
          </a:p>
        </p:txBody>
      </p:sp>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sp>
        <p:nvSpPr>
          <p:cNvPr id="6" name="TextBox 5"/>
          <p:cNvSpPr txBox="1"/>
          <p:nvPr/>
        </p:nvSpPr>
        <p:spPr>
          <a:xfrm>
            <a:off x="1252192" y="207034"/>
            <a:ext cx="9684436" cy="1107996"/>
          </a:xfrm>
          <a:prstGeom prst="rect">
            <a:avLst/>
          </a:prstGeom>
          <a:noFill/>
        </p:spPr>
        <p:txBody>
          <a:bodyPr wrap="square" rtlCol="0">
            <a:spAutoFit/>
          </a:bodyPr>
          <a:lstStyle/>
          <a:p>
            <a:pPr algn="ctr"/>
            <a:r>
              <a:rPr lang="en-US" sz="2400" dirty="0">
                <a:solidFill>
                  <a:srgbClr val="C00000"/>
                </a:solidFill>
              </a:rPr>
              <a:t>Clustering in Data Mining Continue</a:t>
            </a:r>
          </a:p>
          <a:p>
            <a:pPr algn="ctr"/>
            <a:endParaRPr lang="en-US" sz="2400" dirty="0">
              <a:solidFill>
                <a:srgbClr val="C00000"/>
              </a:solidFill>
            </a:endParaRPr>
          </a:p>
          <a:p>
            <a:endParaRPr lang="en-US" dirty="0"/>
          </a:p>
        </p:txBody>
      </p:sp>
      <p:pic>
        <p:nvPicPr>
          <p:cNvPr id="7" name="Picture 6"/>
          <p:cNvPicPr>
            <a:picLocks noChangeAspect="1"/>
          </p:cNvPicPr>
          <p:nvPr/>
        </p:nvPicPr>
        <p:blipFill>
          <a:blip r:embed="rId2"/>
          <a:stretch>
            <a:fillRect/>
          </a:stretch>
        </p:blipFill>
        <p:spPr>
          <a:xfrm>
            <a:off x="2044461" y="2966289"/>
            <a:ext cx="8125727" cy="3503525"/>
          </a:xfrm>
          <a:prstGeom prst="rect">
            <a:avLst/>
          </a:prstGeom>
        </p:spPr>
      </p:pic>
    </p:spTree>
    <p:extLst>
      <p:ext uri="{BB962C8B-B14F-4D97-AF65-F5344CB8AC3E}">
        <p14:creationId xmlns:p14="http://schemas.microsoft.com/office/powerpoint/2010/main" val="572409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D22F896-40B5-4ADD-8801-0D06FADFA095}" type="slidenum">
              <a:rPr lang="en-US" smtClean="0"/>
              <a:t>30</a:t>
            </a:fld>
            <a:endParaRPr lang="en-US" dirty="0"/>
          </a:p>
        </p:txBody>
      </p:sp>
      <p:pic>
        <p:nvPicPr>
          <p:cNvPr id="4" name="Picture 3"/>
          <p:cNvPicPr>
            <a:picLocks noChangeAspect="1"/>
          </p:cNvPicPr>
          <p:nvPr/>
        </p:nvPicPr>
        <p:blipFill>
          <a:blip r:embed="rId2"/>
          <a:stretch>
            <a:fillRect/>
          </a:stretch>
        </p:blipFill>
        <p:spPr>
          <a:xfrm>
            <a:off x="3686370" y="1685386"/>
            <a:ext cx="4467225" cy="2400300"/>
          </a:xfrm>
          <a:prstGeom prst="rect">
            <a:avLst/>
          </a:prstGeom>
        </p:spPr>
      </p:pic>
      <p:sp>
        <p:nvSpPr>
          <p:cNvPr id="5" name="TextBox 4"/>
          <p:cNvSpPr txBox="1"/>
          <p:nvPr/>
        </p:nvSpPr>
        <p:spPr>
          <a:xfrm>
            <a:off x="881063" y="728874"/>
            <a:ext cx="8712679" cy="461665"/>
          </a:xfrm>
          <a:prstGeom prst="rect">
            <a:avLst/>
          </a:prstGeom>
          <a:noFill/>
        </p:spPr>
        <p:txBody>
          <a:bodyPr wrap="square" rtlCol="0">
            <a:spAutoFit/>
          </a:bodyPr>
          <a:lstStyle/>
          <a:p>
            <a:r>
              <a:rPr lang="en-US" sz="2400" b="1" dirty="0">
                <a:solidFill>
                  <a:srgbClr val="7030A0"/>
                </a:solidFill>
              </a:rPr>
              <a:t>Distance Matrix:</a:t>
            </a:r>
            <a:r>
              <a:rPr lang="en-US" sz="2400" dirty="0">
                <a:solidFill>
                  <a:srgbClr val="7030A0"/>
                </a:solidFill>
              </a:rPr>
              <a:t>   </a:t>
            </a:r>
            <a:r>
              <a:rPr lang="en-US" sz="2400" dirty="0">
                <a:solidFill>
                  <a:schemeClr val="bg1"/>
                </a:solidFill>
              </a:rPr>
              <a:t>Diagonals will be 0 and values will be symmetric.</a:t>
            </a:r>
          </a:p>
        </p:txBody>
      </p:sp>
    </p:spTree>
    <p:extLst>
      <p:ext uri="{BB962C8B-B14F-4D97-AF65-F5344CB8AC3E}">
        <p14:creationId xmlns:p14="http://schemas.microsoft.com/office/powerpoint/2010/main" val="2408380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D22F896-40B5-4ADD-8801-0D06FADFA095}" type="slidenum">
              <a:rPr lang="en-US" smtClean="0"/>
              <a:t>31</a:t>
            </a:fld>
            <a:endParaRPr lang="en-US" dirty="0"/>
          </a:p>
        </p:txBody>
      </p:sp>
      <p:sp>
        <p:nvSpPr>
          <p:cNvPr id="4" name="TextBox 3"/>
          <p:cNvSpPr txBox="1"/>
          <p:nvPr/>
        </p:nvSpPr>
        <p:spPr>
          <a:xfrm>
            <a:off x="936934" y="940279"/>
            <a:ext cx="6956764" cy="2954655"/>
          </a:xfrm>
          <a:prstGeom prst="rect">
            <a:avLst/>
          </a:prstGeom>
          <a:noFill/>
        </p:spPr>
        <p:txBody>
          <a:bodyPr wrap="square" rtlCol="0">
            <a:spAutoFit/>
          </a:bodyPr>
          <a:lstStyle/>
          <a:p>
            <a:r>
              <a:rPr lang="en-US" sz="2400" b="1" dirty="0">
                <a:solidFill>
                  <a:schemeClr val="bg1"/>
                </a:solidFill>
              </a:rPr>
              <a:t>Step a</a:t>
            </a:r>
            <a:r>
              <a:rPr lang="en-US" sz="2400" dirty="0">
                <a:solidFill>
                  <a:schemeClr val="bg1"/>
                </a:solidFill>
              </a:rPr>
              <a:t>: The shortest distance in the matrix is </a:t>
            </a:r>
            <a:r>
              <a:rPr lang="en-US" sz="2400" b="1" dirty="0">
                <a:solidFill>
                  <a:schemeClr val="bg1"/>
                </a:solidFill>
              </a:rPr>
              <a:t>1</a:t>
            </a:r>
            <a:r>
              <a:rPr lang="en-US" sz="2400" dirty="0">
                <a:solidFill>
                  <a:schemeClr val="bg1"/>
                </a:solidFill>
              </a:rPr>
              <a:t> and the vectors associated with that are C &amp; D</a:t>
            </a:r>
          </a:p>
          <a:p>
            <a:r>
              <a:rPr lang="en-US" sz="2400" dirty="0">
                <a:solidFill>
                  <a:schemeClr val="bg1"/>
                </a:solidFill>
              </a:rPr>
              <a:t>So the first cluster is C — D</a:t>
            </a:r>
          </a:p>
          <a:p>
            <a:r>
              <a:rPr lang="en-US" sz="2400" dirty="0">
                <a:solidFill>
                  <a:schemeClr val="bg1"/>
                </a:solidFill>
              </a:rPr>
              <a:t>Distance between other vectors and CD</a:t>
            </a:r>
          </a:p>
          <a:p>
            <a:r>
              <a:rPr lang="en-US" sz="2400" dirty="0">
                <a:solidFill>
                  <a:schemeClr val="bg1"/>
                </a:solidFill>
              </a:rPr>
              <a:t>A to CD = max(A-&gt;C, A-&gt;D) = max(25,24) = 25</a:t>
            </a:r>
            <a:br>
              <a:rPr lang="en-US" sz="2400" dirty="0">
                <a:solidFill>
                  <a:schemeClr val="bg1"/>
                </a:solidFill>
              </a:rPr>
            </a:br>
            <a:r>
              <a:rPr lang="en-US" sz="2400" dirty="0">
                <a:solidFill>
                  <a:schemeClr val="bg1"/>
                </a:solidFill>
              </a:rPr>
              <a:t>B to CD = max(B-&gt;C, B-&gt;D) = max(21,20) = 21</a:t>
            </a:r>
          </a:p>
          <a:p>
            <a:r>
              <a:rPr lang="en-US" sz="2400" dirty="0">
                <a:solidFill>
                  <a:schemeClr val="bg1"/>
                </a:solidFill>
              </a:rPr>
              <a:t>and similarly find for E -&gt; CD &amp; F -&gt; CD</a:t>
            </a:r>
          </a:p>
          <a:p>
            <a:endParaRPr lang="en-US" dirty="0"/>
          </a:p>
        </p:txBody>
      </p:sp>
      <p:sp>
        <p:nvSpPr>
          <p:cNvPr id="5" name="TextBox 4"/>
          <p:cNvSpPr txBox="1"/>
          <p:nvPr/>
        </p:nvSpPr>
        <p:spPr>
          <a:xfrm>
            <a:off x="1552755" y="241542"/>
            <a:ext cx="8031192" cy="461665"/>
          </a:xfrm>
          <a:prstGeom prst="rect">
            <a:avLst/>
          </a:prstGeom>
          <a:noFill/>
        </p:spPr>
        <p:txBody>
          <a:bodyPr wrap="square" rtlCol="0">
            <a:spAutoFit/>
          </a:bodyPr>
          <a:lstStyle/>
          <a:p>
            <a:pPr algn="ctr"/>
            <a:r>
              <a:rPr lang="en-US" sz="2400" dirty="0">
                <a:solidFill>
                  <a:srgbClr val="C00000"/>
                </a:solidFill>
              </a:rPr>
              <a:t>Step a</a:t>
            </a:r>
          </a:p>
        </p:txBody>
      </p:sp>
      <p:pic>
        <p:nvPicPr>
          <p:cNvPr id="6" name="Picture 5"/>
          <p:cNvPicPr>
            <a:picLocks noChangeAspect="1"/>
          </p:cNvPicPr>
          <p:nvPr/>
        </p:nvPicPr>
        <p:blipFill>
          <a:blip r:embed="rId2"/>
          <a:stretch>
            <a:fillRect/>
          </a:stretch>
        </p:blipFill>
        <p:spPr>
          <a:xfrm>
            <a:off x="3605393" y="3840282"/>
            <a:ext cx="3514725" cy="2162175"/>
          </a:xfrm>
          <a:prstGeom prst="rect">
            <a:avLst/>
          </a:prstGeom>
        </p:spPr>
      </p:pic>
      <p:pic>
        <p:nvPicPr>
          <p:cNvPr id="7" name="Picture 6"/>
          <p:cNvPicPr>
            <a:picLocks noChangeAspect="1"/>
          </p:cNvPicPr>
          <p:nvPr/>
        </p:nvPicPr>
        <p:blipFill>
          <a:blip r:embed="rId3"/>
          <a:stretch>
            <a:fillRect/>
          </a:stretch>
        </p:blipFill>
        <p:spPr>
          <a:xfrm>
            <a:off x="8124827" y="940279"/>
            <a:ext cx="4067175" cy="2305050"/>
          </a:xfrm>
          <a:prstGeom prst="rect">
            <a:avLst/>
          </a:prstGeom>
        </p:spPr>
      </p:pic>
    </p:spTree>
    <p:extLst>
      <p:ext uri="{BB962C8B-B14F-4D97-AF65-F5344CB8AC3E}">
        <p14:creationId xmlns:p14="http://schemas.microsoft.com/office/powerpoint/2010/main" val="659976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D22F896-40B5-4ADD-8801-0D06FADFA095}" type="slidenum">
              <a:rPr lang="en-US" smtClean="0"/>
              <a:t>32</a:t>
            </a:fld>
            <a:endParaRPr lang="en-US" dirty="0"/>
          </a:p>
        </p:txBody>
      </p:sp>
      <p:sp>
        <p:nvSpPr>
          <p:cNvPr id="5" name="TextBox 4"/>
          <p:cNvSpPr txBox="1"/>
          <p:nvPr/>
        </p:nvSpPr>
        <p:spPr>
          <a:xfrm>
            <a:off x="860002" y="1379756"/>
            <a:ext cx="6697794" cy="2215991"/>
          </a:xfrm>
          <a:prstGeom prst="rect">
            <a:avLst/>
          </a:prstGeom>
          <a:noFill/>
        </p:spPr>
        <p:txBody>
          <a:bodyPr wrap="square" rtlCol="0">
            <a:spAutoFit/>
          </a:bodyPr>
          <a:lstStyle/>
          <a:p>
            <a:r>
              <a:rPr lang="en-US" sz="2400" b="1" dirty="0">
                <a:solidFill>
                  <a:schemeClr val="bg1"/>
                </a:solidFill>
              </a:rPr>
              <a:t>Step b</a:t>
            </a:r>
            <a:r>
              <a:rPr lang="en-US" sz="2400" dirty="0">
                <a:solidFill>
                  <a:schemeClr val="bg1"/>
                </a:solidFill>
              </a:rPr>
              <a:t> : Now </a:t>
            </a:r>
            <a:r>
              <a:rPr lang="en-US" sz="2400" b="1" dirty="0">
                <a:solidFill>
                  <a:schemeClr val="bg1"/>
                </a:solidFill>
              </a:rPr>
              <a:t>2</a:t>
            </a:r>
            <a:r>
              <a:rPr lang="en-US" sz="2400" dirty="0">
                <a:solidFill>
                  <a:schemeClr val="bg1"/>
                </a:solidFill>
              </a:rPr>
              <a:t> is the shortest distance and the vectors associated with that are E &amp; F</a:t>
            </a:r>
          </a:p>
          <a:p>
            <a:r>
              <a:rPr lang="en-US" sz="2400" dirty="0">
                <a:solidFill>
                  <a:schemeClr val="bg1"/>
                </a:solidFill>
              </a:rPr>
              <a:t>Second cluster is E — F</a:t>
            </a:r>
          </a:p>
          <a:p>
            <a:r>
              <a:rPr lang="en-US" sz="2400" dirty="0">
                <a:solidFill>
                  <a:schemeClr val="bg1"/>
                </a:solidFill>
              </a:rPr>
              <a:t>A to EF = max(A-&gt;E, A-&gt;F) = max(9,7) = 9</a:t>
            </a:r>
            <a:br>
              <a:rPr lang="en-US" sz="2400" dirty="0">
                <a:solidFill>
                  <a:schemeClr val="bg1"/>
                </a:solidFill>
              </a:rPr>
            </a:br>
            <a:r>
              <a:rPr lang="en-US" sz="2400" dirty="0">
                <a:solidFill>
                  <a:schemeClr val="bg1"/>
                </a:solidFill>
              </a:rPr>
              <a:t>CD to EF = max(CD-&gt;E, CD-&gt;F) = max(15,17) = 17</a:t>
            </a:r>
          </a:p>
          <a:p>
            <a:endParaRPr lang="en-US" dirty="0"/>
          </a:p>
        </p:txBody>
      </p:sp>
      <p:sp>
        <p:nvSpPr>
          <p:cNvPr id="6" name="TextBox 5"/>
          <p:cNvSpPr txBox="1"/>
          <p:nvPr/>
        </p:nvSpPr>
        <p:spPr>
          <a:xfrm>
            <a:off x="1457865" y="414068"/>
            <a:ext cx="8885207" cy="461665"/>
          </a:xfrm>
          <a:prstGeom prst="rect">
            <a:avLst/>
          </a:prstGeom>
          <a:noFill/>
        </p:spPr>
        <p:txBody>
          <a:bodyPr wrap="square" rtlCol="0">
            <a:spAutoFit/>
          </a:bodyPr>
          <a:lstStyle/>
          <a:p>
            <a:pPr algn="ctr"/>
            <a:r>
              <a:rPr lang="en-US" sz="2400" b="1" dirty="0">
                <a:solidFill>
                  <a:srgbClr val="C00000"/>
                </a:solidFill>
              </a:rPr>
              <a:t>Step b</a:t>
            </a:r>
            <a:endParaRPr lang="en-US" sz="2400" dirty="0">
              <a:solidFill>
                <a:srgbClr val="C00000"/>
              </a:solidFill>
            </a:endParaRPr>
          </a:p>
        </p:txBody>
      </p:sp>
      <p:pic>
        <p:nvPicPr>
          <p:cNvPr id="7" name="Picture 6"/>
          <p:cNvPicPr>
            <a:picLocks noChangeAspect="1"/>
          </p:cNvPicPr>
          <p:nvPr/>
        </p:nvPicPr>
        <p:blipFill>
          <a:blip r:embed="rId2"/>
          <a:stretch>
            <a:fillRect/>
          </a:stretch>
        </p:blipFill>
        <p:spPr>
          <a:xfrm>
            <a:off x="1197579" y="3904887"/>
            <a:ext cx="2952750" cy="1619250"/>
          </a:xfrm>
          <a:prstGeom prst="rect">
            <a:avLst/>
          </a:prstGeom>
        </p:spPr>
      </p:pic>
      <p:pic>
        <p:nvPicPr>
          <p:cNvPr id="8" name="Picture 7"/>
          <p:cNvPicPr>
            <a:picLocks noChangeAspect="1"/>
          </p:cNvPicPr>
          <p:nvPr/>
        </p:nvPicPr>
        <p:blipFill>
          <a:blip r:embed="rId3"/>
          <a:stretch>
            <a:fillRect/>
          </a:stretch>
        </p:blipFill>
        <p:spPr>
          <a:xfrm>
            <a:off x="8037461" y="829032"/>
            <a:ext cx="4067175" cy="2305050"/>
          </a:xfrm>
          <a:prstGeom prst="rect">
            <a:avLst/>
          </a:prstGeom>
        </p:spPr>
      </p:pic>
      <p:pic>
        <p:nvPicPr>
          <p:cNvPr id="9" name="Picture 8"/>
          <p:cNvPicPr>
            <a:picLocks noChangeAspect="1"/>
          </p:cNvPicPr>
          <p:nvPr/>
        </p:nvPicPr>
        <p:blipFill>
          <a:blip r:embed="rId4"/>
          <a:stretch>
            <a:fillRect/>
          </a:stretch>
        </p:blipFill>
        <p:spPr>
          <a:xfrm>
            <a:off x="8037461" y="3349083"/>
            <a:ext cx="3514725" cy="2162175"/>
          </a:xfrm>
          <a:prstGeom prst="rect">
            <a:avLst/>
          </a:prstGeom>
        </p:spPr>
      </p:pic>
    </p:spTree>
    <p:extLst>
      <p:ext uri="{BB962C8B-B14F-4D97-AF65-F5344CB8AC3E}">
        <p14:creationId xmlns:p14="http://schemas.microsoft.com/office/powerpoint/2010/main" val="912757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D22F896-40B5-4ADD-8801-0D06FADFA095}" type="slidenum">
              <a:rPr lang="en-US" smtClean="0"/>
              <a:t>33</a:t>
            </a:fld>
            <a:endParaRPr lang="en-US" dirty="0"/>
          </a:p>
        </p:txBody>
      </p:sp>
      <p:sp>
        <p:nvSpPr>
          <p:cNvPr id="7" name="TextBox 6"/>
          <p:cNvSpPr txBox="1"/>
          <p:nvPr/>
        </p:nvSpPr>
        <p:spPr>
          <a:xfrm>
            <a:off x="750301" y="918091"/>
            <a:ext cx="7749887" cy="2954655"/>
          </a:xfrm>
          <a:prstGeom prst="rect">
            <a:avLst/>
          </a:prstGeom>
          <a:noFill/>
        </p:spPr>
        <p:txBody>
          <a:bodyPr wrap="square" rtlCol="0">
            <a:spAutoFit/>
          </a:bodyPr>
          <a:lstStyle/>
          <a:p>
            <a:r>
              <a:rPr lang="en-US" sz="2800" b="1" dirty="0">
                <a:solidFill>
                  <a:schemeClr val="bg1"/>
                </a:solidFill>
              </a:rPr>
              <a:t>Step c</a:t>
            </a:r>
            <a:r>
              <a:rPr lang="en-US" sz="2800" dirty="0">
                <a:solidFill>
                  <a:schemeClr val="bg1"/>
                </a:solidFill>
              </a:rPr>
              <a:t> : Now 4 is the shortest distance and vectors associated are A &amp; B</a:t>
            </a:r>
          </a:p>
          <a:p>
            <a:r>
              <a:rPr lang="en-US" sz="2800" dirty="0">
                <a:solidFill>
                  <a:schemeClr val="bg1"/>
                </a:solidFill>
              </a:rPr>
              <a:t>Third cluster is A — B</a:t>
            </a:r>
          </a:p>
          <a:p>
            <a:r>
              <a:rPr lang="en-US" sz="2800" dirty="0">
                <a:solidFill>
                  <a:schemeClr val="bg1"/>
                </a:solidFill>
              </a:rPr>
              <a:t>CD to AB = max(CD -&gt; A, CD -&gt;B) = max(25,21) = 25</a:t>
            </a:r>
            <a:br>
              <a:rPr lang="en-US" sz="2800" dirty="0">
                <a:solidFill>
                  <a:schemeClr val="bg1"/>
                </a:solidFill>
              </a:rPr>
            </a:br>
            <a:r>
              <a:rPr lang="en-US" sz="2800" dirty="0">
                <a:solidFill>
                  <a:schemeClr val="bg1"/>
                </a:solidFill>
              </a:rPr>
              <a:t>EF to AB = max(EF -&gt; A, EF -&gt;B) = max(9,5) = 9</a:t>
            </a:r>
          </a:p>
          <a:p>
            <a:endParaRPr lang="en-US" dirty="0"/>
          </a:p>
        </p:txBody>
      </p:sp>
      <p:sp>
        <p:nvSpPr>
          <p:cNvPr id="8" name="TextBox 7"/>
          <p:cNvSpPr txBox="1"/>
          <p:nvPr/>
        </p:nvSpPr>
        <p:spPr>
          <a:xfrm>
            <a:off x="1423358" y="379562"/>
            <a:ext cx="7392838" cy="461665"/>
          </a:xfrm>
          <a:prstGeom prst="rect">
            <a:avLst/>
          </a:prstGeom>
          <a:noFill/>
        </p:spPr>
        <p:txBody>
          <a:bodyPr wrap="square" rtlCol="0">
            <a:spAutoFit/>
          </a:bodyPr>
          <a:lstStyle/>
          <a:p>
            <a:pPr algn="ctr"/>
            <a:r>
              <a:rPr lang="en-US" sz="2400" b="1" dirty="0">
                <a:solidFill>
                  <a:srgbClr val="C00000"/>
                </a:solidFill>
              </a:rPr>
              <a:t>Step c</a:t>
            </a:r>
            <a:r>
              <a:rPr lang="en-US" sz="2400" dirty="0">
                <a:solidFill>
                  <a:srgbClr val="C00000"/>
                </a:solidFill>
              </a:rPr>
              <a:t> </a:t>
            </a:r>
          </a:p>
        </p:txBody>
      </p:sp>
      <p:pic>
        <p:nvPicPr>
          <p:cNvPr id="9" name="Picture 8"/>
          <p:cNvPicPr>
            <a:picLocks noChangeAspect="1"/>
          </p:cNvPicPr>
          <p:nvPr/>
        </p:nvPicPr>
        <p:blipFill>
          <a:blip r:embed="rId2"/>
          <a:stretch>
            <a:fillRect/>
          </a:stretch>
        </p:blipFill>
        <p:spPr>
          <a:xfrm>
            <a:off x="3565226" y="3760489"/>
            <a:ext cx="2628900" cy="1476375"/>
          </a:xfrm>
          <a:prstGeom prst="rect">
            <a:avLst/>
          </a:prstGeom>
        </p:spPr>
      </p:pic>
      <p:pic>
        <p:nvPicPr>
          <p:cNvPr id="6" name="Picture 5"/>
          <p:cNvPicPr>
            <a:picLocks noChangeAspect="1"/>
          </p:cNvPicPr>
          <p:nvPr/>
        </p:nvPicPr>
        <p:blipFill>
          <a:blip r:embed="rId3"/>
          <a:stretch>
            <a:fillRect/>
          </a:stretch>
        </p:blipFill>
        <p:spPr>
          <a:xfrm>
            <a:off x="8816196" y="829032"/>
            <a:ext cx="3288438" cy="2305050"/>
          </a:xfrm>
          <a:prstGeom prst="rect">
            <a:avLst/>
          </a:prstGeom>
        </p:spPr>
      </p:pic>
      <p:pic>
        <p:nvPicPr>
          <p:cNvPr id="10" name="Picture 9"/>
          <p:cNvPicPr>
            <a:picLocks noChangeAspect="1"/>
          </p:cNvPicPr>
          <p:nvPr/>
        </p:nvPicPr>
        <p:blipFill>
          <a:blip r:embed="rId4"/>
          <a:stretch>
            <a:fillRect/>
          </a:stretch>
        </p:blipFill>
        <p:spPr>
          <a:xfrm>
            <a:off x="8799947" y="3617614"/>
            <a:ext cx="2952750" cy="1619250"/>
          </a:xfrm>
          <a:prstGeom prst="rect">
            <a:avLst/>
          </a:prstGeom>
        </p:spPr>
      </p:pic>
    </p:spTree>
    <p:extLst>
      <p:ext uri="{BB962C8B-B14F-4D97-AF65-F5344CB8AC3E}">
        <p14:creationId xmlns:p14="http://schemas.microsoft.com/office/powerpoint/2010/main" val="1969145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D22F896-40B5-4ADD-8801-0D06FADFA095}" type="slidenum">
              <a:rPr lang="en-US" smtClean="0"/>
              <a:t>34</a:t>
            </a:fld>
            <a:endParaRPr lang="en-US" dirty="0"/>
          </a:p>
        </p:txBody>
      </p:sp>
      <p:sp>
        <p:nvSpPr>
          <p:cNvPr id="5" name="TextBox 4"/>
          <p:cNvSpPr txBox="1"/>
          <p:nvPr/>
        </p:nvSpPr>
        <p:spPr>
          <a:xfrm>
            <a:off x="302453" y="1850982"/>
            <a:ext cx="8281358" cy="2523768"/>
          </a:xfrm>
          <a:prstGeom prst="rect">
            <a:avLst/>
          </a:prstGeom>
          <a:noFill/>
        </p:spPr>
        <p:txBody>
          <a:bodyPr wrap="square" rtlCol="0">
            <a:spAutoFit/>
          </a:bodyPr>
          <a:lstStyle/>
          <a:p>
            <a:r>
              <a:rPr lang="en-US" sz="2800" b="1" dirty="0">
                <a:solidFill>
                  <a:schemeClr val="bg1"/>
                </a:solidFill>
              </a:rPr>
              <a:t>Step d</a:t>
            </a:r>
            <a:r>
              <a:rPr lang="en-US" sz="2800" dirty="0">
                <a:solidFill>
                  <a:schemeClr val="bg1"/>
                </a:solidFill>
              </a:rPr>
              <a:t> : Now 9 is the shortest distance and vectors associated are AB and EF</a:t>
            </a:r>
          </a:p>
          <a:p>
            <a:r>
              <a:rPr lang="en-US" sz="2800" dirty="0">
                <a:solidFill>
                  <a:schemeClr val="bg1"/>
                </a:solidFill>
              </a:rPr>
              <a:t>Fourth cluster is AB — EF</a:t>
            </a:r>
          </a:p>
          <a:p>
            <a:r>
              <a:rPr lang="en-US" sz="2800" dirty="0">
                <a:solidFill>
                  <a:schemeClr val="bg1"/>
                </a:solidFill>
              </a:rPr>
              <a:t>CD to ABEF = max(CD-&gt;AB, CD-&gt;EF) = max(25,18) = 25</a:t>
            </a:r>
          </a:p>
          <a:p>
            <a:endParaRPr lang="en-US" dirty="0"/>
          </a:p>
        </p:txBody>
      </p:sp>
      <p:sp>
        <p:nvSpPr>
          <p:cNvPr id="6" name="TextBox 5"/>
          <p:cNvSpPr txBox="1"/>
          <p:nvPr/>
        </p:nvSpPr>
        <p:spPr>
          <a:xfrm>
            <a:off x="1457864" y="690113"/>
            <a:ext cx="8557404" cy="461665"/>
          </a:xfrm>
          <a:prstGeom prst="rect">
            <a:avLst/>
          </a:prstGeom>
          <a:noFill/>
        </p:spPr>
        <p:txBody>
          <a:bodyPr wrap="square" rtlCol="0">
            <a:spAutoFit/>
          </a:bodyPr>
          <a:lstStyle/>
          <a:p>
            <a:pPr algn="ctr"/>
            <a:r>
              <a:rPr lang="en-US" sz="2400" b="1" dirty="0">
                <a:solidFill>
                  <a:srgbClr val="C00000"/>
                </a:solidFill>
              </a:rPr>
              <a:t>Step d</a:t>
            </a:r>
            <a:endParaRPr lang="en-US" sz="2400" dirty="0">
              <a:solidFill>
                <a:srgbClr val="C00000"/>
              </a:solidFill>
            </a:endParaRPr>
          </a:p>
        </p:txBody>
      </p:sp>
      <p:pic>
        <p:nvPicPr>
          <p:cNvPr id="7" name="Picture 6"/>
          <p:cNvPicPr>
            <a:picLocks noChangeAspect="1"/>
          </p:cNvPicPr>
          <p:nvPr/>
        </p:nvPicPr>
        <p:blipFill>
          <a:blip r:embed="rId2"/>
          <a:stretch>
            <a:fillRect/>
          </a:stretch>
        </p:blipFill>
        <p:spPr>
          <a:xfrm>
            <a:off x="3111032" y="4487764"/>
            <a:ext cx="2066925" cy="1276350"/>
          </a:xfrm>
          <a:prstGeom prst="rect">
            <a:avLst/>
          </a:prstGeom>
        </p:spPr>
      </p:pic>
      <p:pic>
        <p:nvPicPr>
          <p:cNvPr id="8" name="Picture 7"/>
          <p:cNvPicPr>
            <a:picLocks noChangeAspect="1"/>
          </p:cNvPicPr>
          <p:nvPr/>
        </p:nvPicPr>
        <p:blipFill>
          <a:blip r:embed="rId3"/>
          <a:stretch>
            <a:fillRect/>
          </a:stretch>
        </p:blipFill>
        <p:spPr>
          <a:xfrm>
            <a:off x="8819586" y="333117"/>
            <a:ext cx="3288438" cy="2305050"/>
          </a:xfrm>
          <a:prstGeom prst="rect">
            <a:avLst/>
          </a:prstGeom>
        </p:spPr>
      </p:pic>
      <p:pic>
        <p:nvPicPr>
          <p:cNvPr id="9" name="Picture 8"/>
          <p:cNvPicPr>
            <a:picLocks noChangeAspect="1"/>
          </p:cNvPicPr>
          <p:nvPr/>
        </p:nvPicPr>
        <p:blipFill>
          <a:blip r:embed="rId4"/>
          <a:stretch>
            <a:fillRect/>
          </a:stretch>
        </p:blipFill>
        <p:spPr>
          <a:xfrm>
            <a:off x="8418511" y="4216382"/>
            <a:ext cx="2628900" cy="1476375"/>
          </a:xfrm>
          <a:prstGeom prst="rect">
            <a:avLst/>
          </a:prstGeom>
        </p:spPr>
      </p:pic>
    </p:spTree>
    <p:extLst>
      <p:ext uri="{BB962C8B-B14F-4D97-AF65-F5344CB8AC3E}">
        <p14:creationId xmlns:p14="http://schemas.microsoft.com/office/powerpoint/2010/main" val="1730507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D22F896-40B5-4ADD-8801-0D06FADFA095}" type="slidenum">
              <a:rPr lang="en-US" smtClean="0"/>
              <a:t>35</a:t>
            </a:fld>
            <a:endParaRPr lang="en-US" dirty="0"/>
          </a:p>
        </p:txBody>
      </p:sp>
      <p:sp>
        <p:nvSpPr>
          <p:cNvPr id="4" name="TextBox 3"/>
          <p:cNvSpPr txBox="1"/>
          <p:nvPr/>
        </p:nvSpPr>
        <p:spPr>
          <a:xfrm>
            <a:off x="1561383" y="301925"/>
            <a:ext cx="8238227" cy="369332"/>
          </a:xfrm>
          <a:prstGeom prst="rect">
            <a:avLst/>
          </a:prstGeom>
          <a:noFill/>
        </p:spPr>
        <p:txBody>
          <a:bodyPr wrap="square" rtlCol="0">
            <a:spAutoFit/>
          </a:bodyPr>
          <a:lstStyle/>
          <a:p>
            <a:pPr algn="ctr"/>
            <a:r>
              <a:rPr lang="en-US" b="1" dirty="0">
                <a:solidFill>
                  <a:srgbClr val="C00000"/>
                </a:solidFill>
              </a:rPr>
              <a:t>Step e</a:t>
            </a:r>
            <a:r>
              <a:rPr lang="en-US" dirty="0">
                <a:solidFill>
                  <a:srgbClr val="C00000"/>
                </a:solidFill>
              </a:rPr>
              <a:t> </a:t>
            </a:r>
          </a:p>
        </p:txBody>
      </p:sp>
      <p:sp>
        <p:nvSpPr>
          <p:cNvPr id="6" name="TextBox 5"/>
          <p:cNvSpPr txBox="1"/>
          <p:nvPr/>
        </p:nvSpPr>
        <p:spPr>
          <a:xfrm>
            <a:off x="1457864" y="1733909"/>
            <a:ext cx="8410755" cy="1231106"/>
          </a:xfrm>
          <a:prstGeom prst="rect">
            <a:avLst/>
          </a:prstGeom>
          <a:noFill/>
        </p:spPr>
        <p:txBody>
          <a:bodyPr wrap="square" rtlCol="0">
            <a:spAutoFit/>
          </a:bodyPr>
          <a:lstStyle/>
          <a:p>
            <a:r>
              <a:rPr lang="en-US" sz="2800" b="1" dirty="0">
                <a:solidFill>
                  <a:schemeClr val="bg1"/>
                </a:solidFill>
              </a:rPr>
              <a:t>Step e</a:t>
            </a:r>
            <a:r>
              <a:rPr lang="en-US" sz="2800" dirty="0">
                <a:solidFill>
                  <a:schemeClr val="bg1"/>
                </a:solidFill>
              </a:rPr>
              <a:t> : Last cluster is CD — ABEF</a:t>
            </a:r>
          </a:p>
          <a:p>
            <a:r>
              <a:rPr lang="en-US" sz="2800" dirty="0">
                <a:solidFill>
                  <a:schemeClr val="bg1"/>
                </a:solidFill>
              </a:rPr>
              <a:t>Lets look at the </a:t>
            </a:r>
            <a:r>
              <a:rPr lang="en-US" sz="2800" dirty="0" err="1">
                <a:solidFill>
                  <a:schemeClr val="bg1"/>
                </a:solidFill>
              </a:rPr>
              <a:t>Dendrogram</a:t>
            </a:r>
            <a:r>
              <a:rPr lang="en-US" sz="2800" dirty="0">
                <a:solidFill>
                  <a:schemeClr val="bg1"/>
                </a:solidFill>
              </a:rPr>
              <a:t> for the complete link cluster.</a:t>
            </a:r>
          </a:p>
          <a:p>
            <a:endParaRPr lang="en-US" dirty="0"/>
          </a:p>
        </p:txBody>
      </p:sp>
      <p:pic>
        <p:nvPicPr>
          <p:cNvPr id="7" name="Picture 6"/>
          <p:cNvPicPr>
            <a:picLocks noChangeAspect="1"/>
          </p:cNvPicPr>
          <p:nvPr/>
        </p:nvPicPr>
        <p:blipFill>
          <a:blip r:embed="rId2"/>
          <a:stretch>
            <a:fillRect/>
          </a:stretch>
        </p:blipFill>
        <p:spPr>
          <a:xfrm>
            <a:off x="3819257" y="3012416"/>
            <a:ext cx="4467225" cy="3162300"/>
          </a:xfrm>
          <a:prstGeom prst="rect">
            <a:avLst/>
          </a:prstGeom>
        </p:spPr>
      </p:pic>
    </p:spTree>
    <p:extLst>
      <p:ext uri="{BB962C8B-B14F-4D97-AF65-F5344CB8AC3E}">
        <p14:creationId xmlns:p14="http://schemas.microsoft.com/office/powerpoint/2010/main" val="3787755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1" y="1197064"/>
            <a:ext cx="9905999" cy="2080973"/>
          </a:xfrm>
        </p:spPr>
        <p:txBody>
          <a:bodyPr/>
          <a:lstStyle/>
          <a:p>
            <a:pPr marL="0" indent="0" algn="just">
              <a:buNone/>
            </a:pPr>
            <a:r>
              <a:rPr lang="en-US" dirty="0">
                <a:solidFill>
                  <a:schemeClr val="bg1"/>
                </a:solidFill>
              </a:rPr>
              <a:t>Let's understand this with an example, suppose we are a market manager, and we have a new tempting product to sell. We are sure that the product would bring enormous profit, as long as it is sold to the right people. So, how can we tell who is best suited for the product from our company's huge customer base?</a:t>
            </a:r>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pic>
        <p:nvPicPr>
          <p:cNvPr id="5" name="Picture 4"/>
          <p:cNvPicPr>
            <a:picLocks noChangeAspect="1"/>
          </p:cNvPicPr>
          <p:nvPr/>
        </p:nvPicPr>
        <p:blipFill>
          <a:blip r:embed="rId2"/>
          <a:stretch>
            <a:fillRect/>
          </a:stretch>
        </p:blipFill>
        <p:spPr>
          <a:xfrm>
            <a:off x="2293009" y="3412587"/>
            <a:ext cx="6191250" cy="2653251"/>
          </a:xfrm>
          <a:prstGeom prst="rect">
            <a:avLst/>
          </a:prstGeom>
        </p:spPr>
      </p:pic>
      <p:sp>
        <p:nvSpPr>
          <p:cNvPr id="6" name="TextBox 5"/>
          <p:cNvSpPr txBox="1"/>
          <p:nvPr/>
        </p:nvSpPr>
        <p:spPr>
          <a:xfrm>
            <a:off x="3252161" y="114847"/>
            <a:ext cx="6133381" cy="1231106"/>
          </a:xfrm>
          <a:prstGeom prst="rect">
            <a:avLst/>
          </a:prstGeom>
          <a:noFill/>
        </p:spPr>
        <p:txBody>
          <a:bodyPr wrap="square" rtlCol="0">
            <a:spAutoFit/>
          </a:bodyPr>
          <a:lstStyle/>
          <a:p>
            <a:pPr algn="ctr"/>
            <a:r>
              <a:rPr lang="en-US" sz="2800" dirty="0">
                <a:solidFill>
                  <a:srgbClr val="C00000"/>
                </a:solidFill>
              </a:rPr>
              <a:t>Clustering in Data Mining Continue</a:t>
            </a:r>
          </a:p>
          <a:p>
            <a:pPr algn="ctr"/>
            <a:endParaRPr lang="en-US" sz="2800" dirty="0">
              <a:solidFill>
                <a:srgbClr val="C00000"/>
              </a:solidFill>
            </a:endParaRPr>
          </a:p>
          <a:p>
            <a:endParaRPr lang="en-US" dirty="0"/>
          </a:p>
        </p:txBody>
      </p:sp>
    </p:spTree>
    <p:extLst>
      <p:ext uri="{BB962C8B-B14F-4D97-AF65-F5344CB8AC3E}">
        <p14:creationId xmlns:p14="http://schemas.microsoft.com/office/powerpoint/2010/main" val="388180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2249487"/>
            <a:ext cx="9905999" cy="3918400"/>
          </a:xfrm>
        </p:spPr>
        <p:txBody>
          <a:bodyPr>
            <a:normAutofit fontScale="92500" lnSpcReduction="20000"/>
          </a:bodyPr>
          <a:lstStyle/>
          <a:p>
            <a:pPr algn="just"/>
            <a:r>
              <a:rPr lang="en-US" sz="2600" dirty="0">
                <a:solidFill>
                  <a:schemeClr val="bg1"/>
                </a:solidFill>
              </a:rPr>
              <a:t>Clustering, falling under the category of </a:t>
            </a:r>
            <a:r>
              <a:rPr lang="en-US" sz="2600" b="1" dirty="0">
                <a:solidFill>
                  <a:schemeClr val="bg1"/>
                </a:solidFill>
              </a:rPr>
              <a:t>unsupervised machine learning</a:t>
            </a:r>
            <a:r>
              <a:rPr lang="en-US" sz="2600" dirty="0">
                <a:solidFill>
                  <a:schemeClr val="bg1"/>
                </a:solidFill>
              </a:rPr>
              <a:t>, is one of the problems that machine learning algorithms solve.</a:t>
            </a:r>
          </a:p>
          <a:p>
            <a:pPr algn="just"/>
            <a:r>
              <a:rPr lang="en-US" sz="2600" dirty="0">
                <a:solidFill>
                  <a:schemeClr val="bg1"/>
                </a:solidFill>
              </a:rPr>
              <a:t>Clustering only </a:t>
            </a:r>
            <a:r>
              <a:rPr lang="en-US" sz="2600" dirty="0">
                <a:solidFill>
                  <a:srgbClr val="7030A0"/>
                </a:solidFill>
              </a:rPr>
              <a:t>utilizes input data</a:t>
            </a:r>
            <a:r>
              <a:rPr lang="en-US" sz="2600" dirty="0"/>
              <a:t>, </a:t>
            </a:r>
            <a:r>
              <a:rPr lang="en-US" sz="2600" dirty="0">
                <a:solidFill>
                  <a:srgbClr val="7030A0"/>
                </a:solidFill>
              </a:rPr>
              <a:t>to determine patterns</a:t>
            </a:r>
            <a:r>
              <a:rPr lang="en-US" sz="2600" dirty="0"/>
              <a:t>, </a:t>
            </a:r>
            <a:r>
              <a:rPr lang="en-US" sz="2600" dirty="0">
                <a:solidFill>
                  <a:srgbClr val="7030A0"/>
                </a:solidFill>
              </a:rPr>
              <a:t>anomalies, or similarities in its input data.</a:t>
            </a:r>
          </a:p>
          <a:p>
            <a:pPr marL="0" indent="0" algn="just">
              <a:buNone/>
            </a:pPr>
            <a:r>
              <a:rPr lang="en-US" sz="2600" dirty="0"/>
              <a:t>   </a:t>
            </a:r>
            <a:r>
              <a:rPr lang="en-US" sz="2600" dirty="0">
                <a:solidFill>
                  <a:schemeClr val="bg1"/>
                </a:solidFill>
              </a:rPr>
              <a:t>A good clustering algorithm aims to obtain clusters whose:</a:t>
            </a:r>
          </a:p>
          <a:p>
            <a:pPr lvl="1" algn="just"/>
            <a:r>
              <a:rPr lang="en-US" sz="2600" dirty="0">
                <a:solidFill>
                  <a:schemeClr val="bg1"/>
                </a:solidFill>
              </a:rPr>
              <a:t>The intra-cluster similarities are high, It implies that the data present inside the cluster is similar to one another.</a:t>
            </a:r>
          </a:p>
          <a:p>
            <a:pPr lvl="1" algn="just"/>
            <a:r>
              <a:rPr lang="en-US" sz="2600" dirty="0">
                <a:solidFill>
                  <a:schemeClr val="bg1"/>
                </a:solidFill>
              </a:rPr>
              <a:t>The inter-cluster similarity is low, and it means each cluster holds data that is not similar to other data.</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
        <p:nvSpPr>
          <p:cNvPr id="5" name="TextBox 4"/>
          <p:cNvSpPr txBox="1"/>
          <p:nvPr/>
        </p:nvSpPr>
        <p:spPr>
          <a:xfrm>
            <a:off x="1328468" y="586596"/>
            <a:ext cx="9100868" cy="800219"/>
          </a:xfrm>
          <a:prstGeom prst="rect">
            <a:avLst/>
          </a:prstGeom>
          <a:noFill/>
        </p:spPr>
        <p:txBody>
          <a:bodyPr wrap="square" rtlCol="0">
            <a:spAutoFit/>
          </a:bodyPr>
          <a:lstStyle/>
          <a:p>
            <a:pPr algn="ctr"/>
            <a:r>
              <a:rPr lang="en-US" sz="2800" dirty="0">
                <a:solidFill>
                  <a:srgbClr val="C00000"/>
                </a:solidFill>
              </a:rPr>
              <a:t>Clustering in Data Mining Continue</a:t>
            </a:r>
          </a:p>
          <a:p>
            <a:endParaRPr lang="en-US" dirty="0"/>
          </a:p>
        </p:txBody>
      </p:sp>
    </p:spTree>
    <p:extLst>
      <p:ext uri="{BB962C8B-B14F-4D97-AF65-F5344CB8AC3E}">
        <p14:creationId xmlns:p14="http://schemas.microsoft.com/office/powerpoint/2010/main" val="1335559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smtClean="0">
                <a:solidFill>
                  <a:schemeClr val="bg1"/>
                </a:solidFill>
              </a:rPr>
              <a:t>A </a:t>
            </a:r>
            <a:r>
              <a:rPr lang="en-US" dirty="0">
                <a:solidFill>
                  <a:schemeClr val="bg1"/>
                </a:solidFill>
              </a:rPr>
              <a:t>cluster is a </a:t>
            </a:r>
            <a:r>
              <a:rPr lang="en-US" dirty="0" err="1" smtClean="0">
                <a:solidFill>
                  <a:srgbClr val="7030A0"/>
                </a:solidFill>
              </a:rPr>
              <a:t>sub</a:t>
            </a:r>
            <a:r>
              <a:rPr lang="en-US" dirty="0" err="1">
                <a:solidFill>
                  <a:schemeClr val="bg1"/>
                </a:solidFill>
              </a:rPr>
              <a:t>A</a:t>
            </a:r>
            <a:r>
              <a:rPr lang="en-US" dirty="0">
                <a:solidFill>
                  <a:schemeClr val="bg1"/>
                </a:solidFill>
              </a:rPr>
              <a:t> subset of objects such that the distance between any of the two objects in the cluster is less than the distance between any object in the cluster and any object that is not located inside it.</a:t>
            </a:r>
          </a:p>
          <a:p>
            <a:pPr algn="just"/>
            <a:r>
              <a:rPr lang="en-US" dirty="0">
                <a:solidFill>
                  <a:schemeClr val="bg1"/>
                </a:solidFill>
              </a:rPr>
              <a:t>A connected region of a multidimensional space with a comparatively high density of objects.</a:t>
            </a:r>
          </a:p>
          <a:p>
            <a:pPr algn="just"/>
            <a:r>
              <a:rPr lang="en-US" dirty="0" smtClean="0">
                <a:solidFill>
                  <a:srgbClr val="7030A0"/>
                </a:solidFill>
              </a:rPr>
              <a:t>set </a:t>
            </a:r>
            <a:r>
              <a:rPr lang="en-US" dirty="0">
                <a:solidFill>
                  <a:srgbClr val="7030A0"/>
                </a:solidFill>
              </a:rPr>
              <a:t>of similar objects</a:t>
            </a:r>
          </a:p>
          <a:p>
            <a:pPr marL="0" indent="0">
              <a:buNone/>
            </a:pP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sp>
        <p:nvSpPr>
          <p:cNvPr id="5" name="TextBox 4"/>
          <p:cNvSpPr txBox="1"/>
          <p:nvPr/>
        </p:nvSpPr>
        <p:spPr>
          <a:xfrm>
            <a:off x="1311215" y="785004"/>
            <a:ext cx="8965106" cy="584775"/>
          </a:xfrm>
          <a:prstGeom prst="rect">
            <a:avLst/>
          </a:prstGeom>
          <a:noFill/>
        </p:spPr>
        <p:txBody>
          <a:bodyPr wrap="square" rtlCol="0">
            <a:spAutoFit/>
          </a:bodyPr>
          <a:lstStyle/>
          <a:p>
            <a:pPr algn="ctr"/>
            <a:r>
              <a:rPr lang="en-US" sz="3200" dirty="0">
                <a:solidFill>
                  <a:srgbClr val="C00000"/>
                </a:solidFill>
              </a:rPr>
              <a:t>What is a Cluster?</a:t>
            </a:r>
          </a:p>
        </p:txBody>
      </p:sp>
    </p:spTree>
    <p:extLst>
      <p:ext uri="{BB962C8B-B14F-4D97-AF65-F5344CB8AC3E}">
        <p14:creationId xmlns:p14="http://schemas.microsoft.com/office/powerpoint/2010/main" val="2278178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1" y="1742356"/>
            <a:ext cx="9905999" cy="3541714"/>
          </a:xfrm>
        </p:spPr>
        <p:txBody>
          <a:bodyPr>
            <a:normAutofit/>
          </a:bodyPr>
          <a:lstStyle/>
          <a:p>
            <a:pPr algn="just"/>
            <a:r>
              <a:rPr lang="en-US" dirty="0" smtClean="0">
                <a:solidFill>
                  <a:schemeClr val="bg1"/>
                </a:solidFill>
              </a:rPr>
              <a:t>Clustering </a:t>
            </a:r>
            <a:r>
              <a:rPr lang="en-US" dirty="0">
                <a:solidFill>
                  <a:schemeClr val="bg1"/>
                </a:solidFill>
              </a:rPr>
              <a:t>is the method of converting a group of abstract objects into classes of similar objects.</a:t>
            </a:r>
          </a:p>
          <a:p>
            <a:pPr algn="just"/>
            <a:r>
              <a:rPr lang="en-US" dirty="0">
                <a:solidFill>
                  <a:schemeClr val="bg1"/>
                </a:solidFill>
              </a:rPr>
              <a:t>Clustering is a method of partitioning a set of data or objects into a set of significant subclasses called clusters.</a:t>
            </a:r>
          </a:p>
          <a:p>
            <a:pPr algn="just"/>
            <a:r>
              <a:rPr lang="en-US" dirty="0">
                <a:solidFill>
                  <a:schemeClr val="bg1"/>
                </a:solidFill>
              </a:rPr>
              <a:t>It helps users to understand the structure or natural grouping in a data set and used either as a stand-alone instrument to get a better insight into data distribution or as a pre-processing step for other algorithms</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sp>
        <p:nvSpPr>
          <p:cNvPr id="5" name="TextBox 4"/>
          <p:cNvSpPr txBox="1"/>
          <p:nvPr/>
        </p:nvSpPr>
        <p:spPr>
          <a:xfrm>
            <a:off x="1509623" y="681487"/>
            <a:ext cx="9609826" cy="523220"/>
          </a:xfrm>
          <a:prstGeom prst="rect">
            <a:avLst/>
          </a:prstGeom>
          <a:noFill/>
        </p:spPr>
        <p:txBody>
          <a:bodyPr wrap="square" rtlCol="0">
            <a:spAutoFit/>
          </a:bodyPr>
          <a:lstStyle/>
          <a:p>
            <a:pPr algn="ctr"/>
            <a:r>
              <a:rPr lang="en-US" sz="2800" dirty="0">
                <a:solidFill>
                  <a:srgbClr val="C00000"/>
                </a:solidFill>
              </a:rPr>
              <a:t>What is clustering in Data Mining?</a:t>
            </a:r>
          </a:p>
        </p:txBody>
      </p:sp>
    </p:spTree>
    <p:extLst>
      <p:ext uri="{BB962C8B-B14F-4D97-AF65-F5344CB8AC3E}">
        <p14:creationId xmlns:p14="http://schemas.microsoft.com/office/powerpoint/2010/main" val="541812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dirty="0" smtClean="0">
                <a:solidFill>
                  <a:schemeClr val="bg1"/>
                </a:solidFill>
              </a:rPr>
              <a:t>Data </a:t>
            </a:r>
            <a:r>
              <a:rPr lang="en-US" dirty="0">
                <a:solidFill>
                  <a:schemeClr val="bg1"/>
                </a:solidFill>
              </a:rPr>
              <a:t>objects of a cluster can be considered as one group.</a:t>
            </a:r>
          </a:p>
          <a:p>
            <a:pPr algn="just"/>
            <a:r>
              <a:rPr lang="en-US" dirty="0">
                <a:solidFill>
                  <a:schemeClr val="bg1"/>
                </a:solidFill>
              </a:rPr>
              <a:t>We first partition the information set into groups while doing cluster analysis. </a:t>
            </a:r>
            <a:r>
              <a:rPr lang="en-US" dirty="0">
                <a:solidFill>
                  <a:srgbClr val="7030A0"/>
                </a:solidFill>
              </a:rPr>
              <a:t>It is based on data similarities and then assigns the levels to the groups.</a:t>
            </a:r>
          </a:p>
          <a:p>
            <a:pPr algn="just"/>
            <a:r>
              <a:rPr lang="en-US" dirty="0">
                <a:solidFill>
                  <a:schemeClr val="bg1"/>
                </a:solidFill>
              </a:rPr>
              <a:t>The over-classification main advantage is that it is adaptable to modifications, and it helps single out important characteristics that differentiate between distinct groups.</a:t>
            </a:r>
          </a:p>
          <a:p>
            <a:pPr marL="0" indent="0">
              <a:buNone/>
            </a:pP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sp>
        <p:nvSpPr>
          <p:cNvPr id="5" name="TextBox 4"/>
          <p:cNvSpPr txBox="1"/>
          <p:nvPr/>
        </p:nvSpPr>
        <p:spPr>
          <a:xfrm>
            <a:off x="3001993" y="595224"/>
            <a:ext cx="5201728" cy="800219"/>
          </a:xfrm>
          <a:prstGeom prst="rect">
            <a:avLst/>
          </a:prstGeom>
          <a:noFill/>
        </p:spPr>
        <p:txBody>
          <a:bodyPr wrap="square" rtlCol="0">
            <a:spAutoFit/>
          </a:bodyPr>
          <a:lstStyle/>
          <a:p>
            <a:pPr algn="ctr"/>
            <a:r>
              <a:rPr lang="en-US" sz="2800" dirty="0">
                <a:solidFill>
                  <a:srgbClr val="C00000"/>
                </a:solidFill>
              </a:rPr>
              <a:t>Important points:</a:t>
            </a:r>
          </a:p>
          <a:p>
            <a:endParaRPr lang="en-US" dirty="0"/>
          </a:p>
        </p:txBody>
      </p:sp>
    </p:spTree>
    <p:extLst>
      <p:ext uri="{BB962C8B-B14F-4D97-AF65-F5344CB8AC3E}">
        <p14:creationId xmlns:p14="http://schemas.microsoft.com/office/powerpoint/2010/main" val="3546753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9268" y="1309207"/>
            <a:ext cx="9905999" cy="5359011"/>
          </a:xfrm>
        </p:spPr>
        <p:txBody>
          <a:bodyPr>
            <a:normAutofit fontScale="85000" lnSpcReduction="10000"/>
          </a:bodyPr>
          <a:lstStyle/>
          <a:p>
            <a:pPr algn="just"/>
            <a:r>
              <a:rPr lang="en-US" dirty="0" smtClean="0">
                <a:solidFill>
                  <a:schemeClr val="bg1"/>
                </a:solidFill>
              </a:rPr>
              <a:t>In </a:t>
            </a:r>
            <a:r>
              <a:rPr lang="en-US" dirty="0">
                <a:solidFill>
                  <a:schemeClr val="bg1"/>
                </a:solidFill>
              </a:rPr>
              <a:t>many applications, clustering analysis is widely used, such as data analysis, market research, pattern recognition, and image processing.</a:t>
            </a:r>
          </a:p>
          <a:p>
            <a:pPr algn="just"/>
            <a:r>
              <a:rPr lang="en-US" dirty="0">
                <a:solidFill>
                  <a:schemeClr val="bg1"/>
                </a:solidFill>
              </a:rPr>
              <a:t>It assists marketers to find different groups in their client base and based on the purchasing patterns. They can characterize their customer groups.</a:t>
            </a:r>
          </a:p>
          <a:p>
            <a:pPr algn="just"/>
            <a:r>
              <a:rPr lang="en-US" dirty="0">
                <a:solidFill>
                  <a:schemeClr val="bg1"/>
                </a:solidFill>
              </a:rPr>
              <a:t>It helps in allocating documents on the internet for data discovery.</a:t>
            </a:r>
          </a:p>
          <a:p>
            <a:pPr algn="just"/>
            <a:r>
              <a:rPr lang="en-US" dirty="0">
                <a:solidFill>
                  <a:schemeClr val="bg1"/>
                </a:solidFill>
              </a:rPr>
              <a:t>Clustering is also used in tracking applications such as detection of credit card fraud.</a:t>
            </a:r>
          </a:p>
          <a:p>
            <a:pPr algn="just"/>
            <a:r>
              <a:rPr lang="en-US" dirty="0">
                <a:solidFill>
                  <a:schemeClr val="bg1"/>
                </a:solidFill>
              </a:rPr>
              <a:t>As a data mining function, cluster analysis serves as a tool to gain insight into the distribution of data to analyze the characteristics of each cluster.</a:t>
            </a:r>
          </a:p>
          <a:p>
            <a:pPr algn="just"/>
            <a:r>
              <a:rPr lang="en-US" dirty="0">
                <a:solidFill>
                  <a:schemeClr val="bg1"/>
                </a:solidFill>
              </a:rPr>
              <a:t>In terms of biology, It can be used to determine plant and animal taxonomies, categorization of genes with the same functionalities and gain insight into structure inherent to populations.</a:t>
            </a:r>
          </a:p>
          <a:p>
            <a:pPr algn="just"/>
            <a:r>
              <a:rPr lang="en-US" dirty="0">
                <a:solidFill>
                  <a:schemeClr val="bg1"/>
                </a:solidFill>
              </a:rPr>
              <a:t>It helps in the identification of areas of similar land that are used in an earth observation database and the identification of house groups in a city according to house type, value, and geographical location.</a:t>
            </a:r>
          </a:p>
          <a:p>
            <a:endParaRPr lang="en-US" dirty="0">
              <a:solidFill>
                <a:schemeClr val="bg1"/>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sp>
        <p:nvSpPr>
          <p:cNvPr id="5" name="TextBox 4"/>
          <p:cNvSpPr txBox="1"/>
          <p:nvPr/>
        </p:nvSpPr>
        <p:spPr>
          <a:xfrm>
            <a:off x="1423358" y="284672"/>
            <a:ext cx="9624052" cy="523220"/>
          </a:xfrm>
          <a:prstGeom prst="rect">
            <a:avLst/>
          </a:prstGeom>
          <a:noFill/>
        </p:spPr>
        <p:txBody>
          <a:bodyPr wrap="square" rtlCol="0">
            <a:spAutoFit/>
          </a:bodyPr>
          <a:lstStyle/>
          <a:p>
            <a:pPr algn="ctr"/>
            <a:r>
              <a:rPr lang="en-US" sz="2800" dirty="0">
                <a:solidFill>
                  <a:srgbClr val="C00000"/>
                </a:solidFill>
              </a:rPr>
              <a:t>Applications of cluster analysis in data mining</a:t>
            </a:r>
          </a:p>
        </p:txBody>
      </p:sp>
    </p:spTree>
    <p:extLst>
      <p:ext uri="{BB962C8B-B14F-4D97-AF65-F5344CB8AC3E}">
        <p14:creationId xmlns:p14="http://schemas.microsoft.com/office/powerpoint/2010/main" val="881796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4147</TotalTime>
  <Words>1492</Words>
  <Application>Microsoft Office PowerPoint</Application>
  <PresentationFormat>Widescreen</PresentationFormat>
  <Paragraphs>351</Paragraphs>
  <Slides>35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Calibri</vt:lpstr>
      <vt:lpstr>Helvetica</vt:lpstr>
      <vt:lpstr>inherit</vt:lpstr>
      <vt:lpstr>Lato</vt:lpstr>
      <vt:lpstr>Montserrat</vt:lpstr>
      <vt:lpstr>Trebuchet MS</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Real Life Examples of hierarchical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Shivam</dc:creator>
  <cp:lastModifiedBy>Samad</cp:lastModifiedBy>
  <cp:revision>450</cp:revision>
  <dcterms:created xsi:type="dcterms:W3CDTF">2020-05-17T10:54:33Z</dcterms:created>
  <dcterms:modified xsi:type="dcterms:W3CDTF">2024-01-17T07:15:02Z</dcterms:modified>
</cp:coreProperties>
</file>