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03625-972F-435B-AE43-DEFF362B29AE}"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A1015-7E9B-4E40-BFCB-FDE8A44C6C59}" type="slidenum">
              <a:rPr lang="en-US" smtClean="0"/>
              <a:t>‹#›</a:t>
            </a:fld>
            <a:endParaRPr lang="en-US"/>
          </a:p>
        </p:txBody>
      </p:sp>
    </p:spTree>
    <p:extLst>
      <p:ext uri="{BB962C8B-B14F-4D97-AF65-F5344CB8AC3E}">
        <p14:creationId xmlns:p14="http://schemas.microsoft.com/office/powerpoint/2010/main" val="364653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70950D-1E0D-452C-8387-18DDD3872079}" type="datetime1">
              <a:rPr lang="en-US" smtClean="0"/>
              <a:t>1/10/2024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AA09C-6450-4D25-96DE-8A8310008DC6}"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FAA95-8B78-4D63-9FE3-AD8DD4393DAE}"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24CCA-547B-46FF-A978-B89F5AC17EDF}"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3618BA-676E-480A-9AE3-7B26A40C3E7D}"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283F421-4F88-4598-B624-E07C9CF94B4F}" type="datetime1">
              <a:rPr lang="en-US" smtClean="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7661A3-A6FA-4184-8257-FED2BB680CB1}" type="datetime1">
              <a:rPr lang="en-US" smtClean="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D2C50B-6F2E-47E4-B52D-6473A263422A}"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2AFBE3-4FE2-433A-9F7F-8B38FE37BCAB}"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5D693-63D1-4A25-9085-00F0FE772BE3}"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2A286-D17D-427B-B584-272358D214B8}"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BED77A-8B6A-4D70-B23C-46E81D7C4A50}"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197F90-2A3C-4D1C-9BCC-1C09C436F171}" type="datetime1">
              <a:rPr lang="en-US" smtClean="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216A56-A585-412B-9703-D4115662C268}" type="datetime1">
              <a:rPr lang="en-US" smtClean="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B30FE-09EB-4879-AF02-AE7C4EDCD415}" type="datetime1">
              <a:rPr lang="en-US" smtClean="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8D531-8451-48D0-BDA1-BFBC7C7F5659}"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7CF3A-4B9A-4F28-B925-4ECCC32211EE}"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F0E438-E1E8-4989-BC52-FE5EDDD567CA}" type="datetime1">
              <a:rPr lang="en-US" smtClean="0"/>
              <a:t>1/10/2024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
        <p:nvSpPr>
          <p:cNvPr id="5" name="TextBox 4"/>
          <p:cNvSpPr txBox="1"/>
          <p:nvPr/>
        </p:nvSpPr>
        <p:spPr>
          <a:xfrm>
            <a:off x="534838" y="558047"/>
            <a:ext cx="10765766" cy="2954655"/>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rgbClr val="FF0000"/>
                </a:solidFill>
              </a:rPr>
              <a:t>Cross-validation is a statistical technique used in machine learning and statistics to assess the performance and generalizability of a predictive model. </a:t>
            </a:r>
            <a:endParaRPr lang="en-US" sz="2800" dirty="0" smtClean="0">
              <a:solidFill>
                <a:srgbClr val="FF0000"/>
              </a:solidFill>
            </a:endParaRPr>
          </a:p>
          <a:p>
            <a:pPr marL="342900" indent="-342900" algn="just">
              <a:buFont typeface="Arial" panose="020B0604020202020204" pitchFamily="34" charset="0"/>
              <a:buChar char="•"/>
            </a:pPr>
            <a:r>
              <a:rPr lang="en-US" sz="2800" dirty="0" smtClean="0">
                <a:solidFill>
                  <a:srgbClr val="FF0000"/>
                </a:solidFill>
              </a:rPr>
              <a:t>The </a:t>
            </a:r>
            <a:r>
              <a:rPr lang="en-US" sz="2800" dirty="0">
                <a:solidFill>
                  <a:srgbClr val="FF0000"/>
                </a:solidFill>
              </a:rPr>
              <a:t>primary purpose of cross-validation is to provide a more reliable estimate of a model's performance on an independent dataset than a single train-test split. </a:t>
            </a:r>
            <a:endParaRPr lang="en-US" sz="2800" dirty="0" smtClean="0">
              <a:solidFill>
                <a:srgbClr val="FF0000"/>
              </a:solidFill>
            </a:endParaRPr>
          </a:p>
          <a:p>
            <a:endParaRPr lang="en-US" dirty="0">
              <a:solidFill>
                <a:srgbClr val="FF0000"/>
              </a:solidFill>
            </a:endParaRPr>
          </a:p>
        </p:txBody>
      </p:sp>
      <p:sp>
        <p:nvSpPr>
          <p:cNvPr id="6" name="TextBox 5"/>
          <p:cNvSpPr txBox="1"/>
          <p:nvPr/>
        </p:nvSpPr>
        <p:spPr>
          <a:xfrm>
            <a:off x="6745857" y="2739521"/>
            <a:ext cx="5003322" cy="3785652"/>
          </a:xfrm>
          <a:prstGeom prst="rect">
            <a:avLst/>
          </a:prstGeom>
          <a:noFill/>
        </p:spPr>
        <p:txBody>
          <a:bodyPr wrap="square" rtlCol="0">
            <a:spAutoFit/>
          </a:bodyPr>
          <a:lstStyle/>
          <a:p>
            <a:r>
              <a:rPr lang="en-US" sz="2400" dirty="0">
                <a:solidFill>
                  <a:schemeClr val="accent4">
                    <a:lumMod val="75000"/>
                  </a:schemeClr>
                </a:solidFill>
              </a:rPr>
              <a:t>Here are some key reasons why cross-validation is used</a:t>
            </a:r>
            <a:r>
              <a:rPr lang="en-US" sz="2400" dirty="0" smtClean="0">
                <a:solidFill>
                  <a:schemeClr val="accent4">
                    <a:lumMod val="75000"/>
                  </a:schemeClr>
                </a:solidFill>
              </a:rPr>
              <a:t>:</a:t>
            </a:r>
          </a:p>
          <a:p>
            <a:pPr marL="400050" indent="-400050">
              <a:buAutoNum type="romanLcPeriod"/>
            </a:pPr>
            <a:r>
              <a:rPr lang="en-US" sz="2400" dirty="0" smtClean="0">
                <a:solidFill>
                  <a:srgbClr val="FF0000"/>
                </a:solidFill>
              </a:rPr>
              <a:t>Model </a:t>
            </a:r>
            <a:r>
              <a:rPr lang="en-US" sz="2400" dirty="0">
                <a:solidFill>
                  <a:srgbClr val="FF0000"/>
                </a:solidFill>
              </a:rPr>
              <a:t>Evaluation</a:t>
            </a:r>
          </a:p>
          <a:p>
            <a:pPr marL="400050" indent="-400050">
              <a:buAutoNum type="romanLcPeriod"/>
            </a:pPr>
            <a:r>
              <a:rPr lang="en-US" sz="2400" dirty="0">
                <a:solidFill>
                  <a:srgbClr val="FF0000"/>
                </a:solidFill>
              </a:rPr>
              <a:t>Reducing Variance</a:t>
            </a:r>
          </a:p>
          <a:p>
            <a:pPr marL="400050" indent="-400050">
              <a:buAutoNum type="romanLcPeriod"/>
            </a:pPr>
            <a:r>
              <a:rPr lang="en-US" sz="2400" dirty="0">
                <a:solidFill>
                  <a:srgbClr val="FF0000"/>
                </a:solidFill>
              </a:rPr>
              <a:t>Maximizing Data Utilization</a:t>
            </a:r>
          </a:p>
          <a:p>
            <a:pPr marL="400050" indent="-400050">
              <a:buAutoNum type="romanLcPeriod"/>
            </a:pPr>
            <a:r>
              <a:rPr lang="en-US" sz="2400" dirty="0">
                <a:solidFill>
                  <a:srgbClr val="FF0000"/>
                </a:solidFill>
              </a:rPr>
              <a:t>Detecting Overfitting</a:t>
            </a:r>
          </a:p>
          <a:p>
            <a:pPr marL="400050" indent="-400050">
              <a:buAutoNum type="romanLcPeriod"/>
            </a:pPr>
            <a:r>
              <a:rPr lang="en-US" sz="2400" dirty="0" err="1">
                <a:solidFill>
                  <a:srgbClr val="FF0000"/>
                </a:solidFill>
              </a:rPr>
              <a:t>Hyperparameter</a:t>
            </a:r>
            <a:r>
              <a:rPr lang="en-US" sz="2400" dirty="0">
                <a:solidFill>
                  <a:srgbClr val="FF0000"/>
                </a:solidFill>
              </a:rPr>
              <a:t> Tuning</a:t>
            </a:r>
          </a:p>
          <a:p>
            <a:pPr marL="400050" indent="-400050">
              <a:buAutoNum type="romanLcPeriod"/>
            </a:pPr>
            <a:r>
              <a:rPr lang="en-US" sz="2400" dirty="0">
                <a:solidFill>
                  <a:srgbClr val="FF0000"/>
                </a:solidFill>
              </a:rPr>
              <a:t>Model Selection</a:t>
            </a:r>
          </a:p>
          <a:p>
            <a:pPr marL="400050" indent="-400050">
              <a:buAutoNum type="romanLcPeriod"/>
            </a:pPr>
            <a:r>
              <a:rPr lang="en-US" sz="2400" dirty="0">
                <a:solidFill>
                  <a:srgbClr val="FF0000"/>
                </a:solidFill>
              </a:rPr>
              <a:t>Imbalanced Datasets</a:t>
            </a:r>
          </a:p>
          <a:p>
            <a:pPr marL="400050" indent="-400050">
              <a:buAutoNum type="romanLcPeriod"/>
            </a:pPr>
            <a:r>
              <a:rPr lang="en-US" sz="2400" dirty="0">
                <a:solidFill>
                  <a:srgbClr val="FF0000"/>
                </a:solidFill>
              </a:rPr>
              <a:t>Real-world Performance Estimation</a:t>
            </a:r>
          </a:p>
        </p:txBody>
      </p:sp>
      <p:sp>
        <p:nvSpPr>
          <p:cNvPr id="7" name="TextBox 6"/>
          <p:cNvSpPr txBox="1"/>
          <p:nvPr/>
        </p:nvSpPr>
        <p:spPr>
          <a:xfrm>
            <a:off x="2432649" y="189781"/>
            <a:ext cx="6461185" cy="677108"/>
          </a:xfrm>
          <a:prstGeom prst="rect">
            <a:avLst/>
          </a:prstGeom>
          <a:noFill/>
        </p:spPr>
        <p:txBody>
          <a:bodyPr wrap="square" rtlCol="0">
            <a:spAutoFit/>
          </a:bodyPr>
          <a:lstStyle/>
          <a:p>
            <a:pPr algn="ctr"/>
            <a:r>
              <a:rPr lang="en-US" sz="2000" b="1" dirty="0" smtClean="0">
                <a:solidFill>
                  <a:srgbClr val="FF0000"/>
                </a:solidFill>
              </a:rPr>
              <a:t>MODEL SELECTION &amp; IMPROVEMENT</a:t>
            </a:r>
            <a:endParaRPr lang="en-US" sz="2000" dirty="0" smtClean="0">
              <a:solidFill>
                <a:srgbClr val="FF0000"/>
              </a:solidFill>
            </a:endParaRPr>
          </a:p>
          <a:p>
            <a:endParaRPr lang="en-US" dirty="0"/>
          </a:p>
        </p:txBody>
      </p:sp>
      <p:sp>
        <p:nvSpPr>
          <p:cNvPr id="8" name="TextBox 7"/>
          <p:cNvSpPr txBox="1"/>
          <p:nvPr/>
        </p:nvSpPr>
        <p:spPr>
          <a:xfrm>
            <a:off x="319177" y="3512702"/>
            <a:ext cx="5814203" cy="2677656"/>
          </a:xfrm>
          <a:prstGeom prst="rect">
            <a:avLst/>
          </a:prstGeom>
          <a:noFill/>
        </p:spPr>
        <p:txBody>
          <a:bodyPr wrap="square" rtlCol="0">
            <a:spAutoFit/>
          </a:bodyPr>
          <a:lstStyle/>
          <a:p>
            <a:pPr algn="just"/>
            <a:r>
              <a:rPr lang="en-US" sz="2800" dirty="0">
                <a:solidFill>
                  <a:srgbClr val="FF0000"/>
                </a:solidFill>
              </a:rPr>
              <a:t>Cross-validation is like testing different models to find the best one in machine learning. It ensures models work well with various data parts and helps make them adaptable. Think of it as finding the right outfit for different occasions.</a:t>
            </a:r>
          </a:p>
        </p:txBody>
      </p:sp>
    </p:spTree>
    <p:extLst>
      <p:ext uri="{BB962C8B-B14F-4D97-AF65-F5344CB8AC3E}">
        <p14:creationId xmlns:p14="http://schemas.microsoft.com/office/powerpoint/2010/main" val="23875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Picture 4"/>
          <p:cNvPicPr>
            <a:picLocks noChangeAspect="1"/>
          </p:cNvPicPr>
          <p:nvPr/>
        </p:nvPicPr>
        <p:blipFill>
          <a:blip r:embed="rId2"/>
          <a:stretch>
            <a:fillRect/>
          </a:stretch>
        </p:blipFill>
        <p:spPr>
          <a:xfrm>
            <a:off x="314325" y="419100"/>
            <a:ext cx="11563350" cy="6019800"/>
          </a:xfrm>
          <a:prstGeom prst="rect">
            <a:avLst/>
          </a:prstGeom>
        </p:spPr>
      </p:pic>
    </p:spTree>
    <p:extLst>
      <p:ext uri="{BB962C8B-B14F-4D97-AF65-F5344CB8AC3E}">
        <p14:creationId xmlns:p14="http://schemas.microsoft.com/office/powerpoint/2010/main" val="2051120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pic>
        <p:nvPicPr>
          <p:cNvPr id="5" name="Picture 4"/>
          <p:cNvPicPr>
            <a:picLocks noChangeAspect="1"/>
          </p:cNvPicPr>
          <p:nvPr/>
        </p:nvPicPr>
        <p:blipFill>
          <a:blip r:embed="rId2"/>
          <a:stretch>
            <a:fillRect/>
          </a:stretch>
        </p:blipFill>
        <p:spPr>
          <a:xfrm>
            <a:off x="584198" y="618518"/>
            <a:ext cx="11020425" cy="4962525"/>
          </a:xfrm>
          <a:prstGeom prst="rect">
            <a:avLst/>
          </a:prstGeom>
        </p:spPr>
      </p:pic>
    </p:spTree>
    <p:extLst>
      <p:ext uri="{BB962C8B-B14F-4D97-AF65-F5344CB8AC3E}">
        <p14:creationId xmlns:p14="http://schemas.microsoft.com/office/powerpoint/2010/main" val="743322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pic>
        <p:nvPicPr>
          <p:cNvPr id="5" name="Picture 4"/>
          <p:cNvPicPr>
            <a:picLocks noChangeAspect="1"/>
          </p:cNvPicPr>
          <p:nvPr/>
        </p:nvPicPr>
        <p:blipFill>
          <a:blip r:embed="rId2"/>
          <a:stretch>
            <a:fillRect/>
          </a:stretch>
        </p:blipFill>
        <p:spPr>
          <a:xfrm>
            <a:off x="85725" y="114569"/>
            <a:ext cx="12020550" cy="5578865"/>
          </a:xfrm>
          <a:prstGeom prst="rect">
            <a:avLst/>
          </a:prstGeom>
        </p:spPr>
      </p:pic>
      <p:sp>
        <p:nvSpPr>
          <p:cNvPr id="6" name="Rectangle 5"/>
          <p:cNvSpPr/>
          <p:nvPr/>
        </p:nvSpPr>
        <p:spPr>
          <a:xfrm>
            <a:off x="3416069" y="6289459"/>
            <a:ext cx="4635243" cy="369332"/>
          </a:xfrm>
          <a:prstGeom prst="rect">
            <a:avLst/>
          </a:prstGeom>
        </p:spPr>
        <p:txBody>
          <a:bodyPr wrap="none">
            <a:spAutoFit/>
          </a:bodyPr>
          <a:lstStyle/>
          <a:p>
            <a:r>
              <a:rPr lang="en-US" dirty="0"/>
              <a:t>https://www.youtube.com/watch?v=PF2wLKv2lsI</a:t>
            </a:r>
          </a:p>
        </p:txBody>
      </p:sp>
    </p:spTree>
    <p:extLst>
      <p:ext uri="{BB962C8B-B14F-4D97-AF65-F5344CB8AC3E}">
        <p14:creationId xmlns:p14="http://schemas.microsoft.com/office/powerpoint/2010/main" val="1659169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pic>
        <p:nvPicPr>
          <p:cNvPr id="6" name="Picture 5"/>
          <p:cNvPicPr>
            <a:picLocks noChangeAspect="1"/>
          </p:cNvPicPr>
          <p:nvPr/>
        </p:nvPicPr>
        <p:blipFill>
          <a:blip r:embed="rId2"/>
          <a:stretch>
            <a:fillRect/>
          </a:stretch>
        </p:blipFill>
        <p:spPr>
          <a:xfrm>
            <a:off x="1615745" y="74133"/>
            <a:ext cx="8753475" cy="3914775"/>
          </a:xfrm>
          <a:prstGeom prst="rect">
            <a:avLst/>
          </a:prstGeom>
        </p:spPr>
      </p:pic>
    </p:spTree>
    <p:extLst>
      <p:ext uri="{BB962C8B-B14F-4D97-AF65-F5344CB8AC3E}">
        <p14:creationId xmlns:p14="http://schemas.microsoft.com/office/powerpoint/2010/main" val="3469304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pic>
        <p:nvPicPr>
          <p:cNvPr id="5" name="Picture 4"/>
          <p:cNvPicPr>
            <a:picLocks noChangeAspect="1"/>
          </p:cNvPicPr>
          <p:nvPr/>
        </p:nvPicPr>
        <p:blipFill>
          <a:blip r:embed="rId2"/>
          <a:stretch>
            <a:fillRect/>
          </a:stretch>
        </p:blipFill>
        <p:spPr>
          <a:xfrm>
            <a:off x="533400" y="585787"/>
            <a:ext cx="11125200" cy="5686425"/>
          </a:xfrm>
          <a:prstGeom prst="rect">
            <a:avLst/>
          </a:prstGeom>
        </p:spPr>
      </p:pic>
    </p:spTree>
    <p:extLst>
      <p:ext uri="{BB962C8B-B14F-4D97-AF65-F5344CB8AC3E}">
        <p14:creationId xmlns:p14="http://schemas.microsoft.com/office/powerpoint/2010/main" val="131925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pic>
        <p:nvPicPr>
          <p:cNvPr id="5" name="Picture 4"/>
          <p:cNvPicPr>
            <a:picLocks noChangeAspect="1"/>
          </p:cNvPicPr>
          <p:nvPr/>
        </p:nvPicPr>
        <p:blipFill>
          <a:blip r:embed="rId2"/>
          <a:stretch>
            <a:fillRect/>
          </a:stretch>
        </p:blipFill>
        <p:spPr>
          <a:xfrm>
            <a:off x="250823" y="618518"/>
            <a:ext cx="11687175" cy="3800475"/>
          </a:xfrm>
          <a:prstGeom prst="rect">
            <a:avLst/>
          </a:prstGeom>
        </p:spPr>
      </p:pic>
    </p:spTree>
    <p:extLst>
      <p:ext uri="{BB962C8B-B14F-4D97-AF65-F5344CB8AC3E}">
        <p14:creationId xmlns:p14="http://schemas.microsoft.com/office/powerpoint/2010/main" val="1040888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pic>
        <p:nvPicPr>
          <p:cNvPr id="5" name="Picture 4"/>
          <p:cNvPicPr>
            <a:picLocks noChangeAspect="1"/>
          </p:cNvPicPr>
          <p:nvPr/>
        </p:nvPicPr>
        <p:blipFill>
          <a:blip r:embed="rId2"/>
          <a:stretch>
            <a:fillRect/>
          </a:stretch>
        </p:blipFill>
        <p:spPr>
          <a:xfrm>
            <a:off x="717548" y="342901"/>
            <a:ext cx="10753725" cy="5448300"/>
          </a:xfrm>
          <a:prstGeom prst="rect">
            <a:avLst/>
          </a:prstGeom>
        </p:spPr>
      </p:pic>
    </p:spTree>
    <p:extLst>
      <p:ext uri="{BB962C8B-B14F-4D97-AF65-F5344CB8AC3E}">
        <p14:creationId xmlns:p14="http://schemas.microsoft.com/office/powerpoint/2010/main" val="3170673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4"/>
          <p:cNvPicPr>
            <a:picLocks noChangeAspect="1"/>
          </p:cNvPicPr>
          <p:nvPr/>
        </p:nvPicPr>
        <p:blipFill>
          <a:blip r:embed="rId2"/>
          <a:stretch>
            <a:fillRect/>
          </a:stretch>
        </p:blipFill>
        <p:spPr>
          <a:xfrm>
            <a:off x="1195387" y="400050"/>
            <a:ext cx="9801225" cy="6057900"/>
          </a:xfrm>
          <a:prstGeom prst="rect">
            <a:avLst/>
          </a:prstGeom>
        </p:spPr>
      </p:pic>
    </p:spTree>
    <p:extLst>
      <p:ext uri="{BB962C8B-B14F-4D97-AF65-F5344CB8AC3E}">
        <p14:creationId xmlns:p14="http://schemas.microsoft.com/office/powerpoint/2010/main" val="4060245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pic>
        <p:nvPicPr>
          <p:cNvPr id="5" name="Picture 4"/>
          <p:cNvPicPr>
            <a:picLocks noChangeAspect="1"/>
          </p:cNvPicPr>
          <p:nvPr/>
        </p:nvPicPr>
        <p:blipFill>
          <a:blip r:embed="rId2"/>
          <a:stretch>
            <a:fillRect/>
          </a:stretch>
        </p:blipFill>
        <p:spPr>
          <a:xfrm>
            <a:off x="1559314" y="470588"/>
            <a:ext cx="9401175" cy="5934075"/>
          </a:xfrm>
          <a:prstGeom prst="rect">
            <a:avLst/>
          </a:prstGeom>
        </p:spPr>
      </p:pic>
    </p:spTree>
    <p:extLst>
      <p:ext uri="{BB962C8B-B14F-4D97-AF65-F5344CB8AC3E}">
        <p14:creationId xmlns:p14="http://schemas.microsoft.com/office/powerpoint/2010/main" val="101568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a:picLocks noChangeAspect="1"/>
          </p:cNvPicPr>
          <p:nvPr/>
        </p:nvPicPr>
        <p:blipFill>
          <a:blip r:embed="rId2"/>
          <a:stretch>
            <a:fillRect/>
          </a:stretch>
        </p:blipFill>
        <p:spPr>
          <a:xfrm>
            <a:off x="393698" y="234949"/>
            <a:ext cx="11401425" cy="5648325"/>
          </a:xfrm>
          <a:prstGeom prst="rect">
            <a:avLst/>
          </a:prstGeom>
        </p:spPr>
      </p:pic>
    </p:spTree>
    <p:extLst>
      <p:ext uri="{BB962C8B-B14F-4D97-AF65-F5344CB8AC3E}">
        <p14:creationId xmlns:p14="http://schemas.microsoft.com/office/powerpoint/2010/main" val="4135699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1834</TotalTime>
  <Words>136</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Shardha Nand</dc:creator>
  <cp:lastModifiedBy>Samad</cp:lastModifiedBy>
  <cp:revision>222</cp:revision>
  <dcterms:created xsi:type="dcterms:W3CDTF">2023-10-16T04:35:12Z</dcterms:created>
  <dcterms:modified xsi:type="dcterms:W3CDTF">2024-01-10T18:29:48Z</dcterms:modified>
</cp:coreProperties>
</file>