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58" r:id="rId6"/>
    <p:sldId id="260" r:id="rId7"/>
    <p:sldId id="269" r:id="rId8"/>
    <p:sldId id="261" r:id="rId9"/>
    <p:sldId id="266" r:id="rId10"/>
    <p:sldId id="263" r:id="rId11"/>
    <p:sldId id="264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4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E74C-FE16-4571-BDFC-3106A27F787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2732-6F5B-4B96-B652-30022AC3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reinforcement-learning" TargetMode="External"/><Relationship Id="rId2" Type="http://schemas.openxmlformats.org/officeDocument/2006/relationships/hyperlink" Target="https://www.javatpoint.com/reinforcement-lear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avatpoint.com/supervised-machine-lear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www.javatpoint.com/reinforcement-learning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www.geeksforgeeks.org/what-is-reinforcement-learning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3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Elements of Reinforcement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Reinforcement </a:t>
            </a:r>
            <a:r>
              <a:rPr lang="en-US" dirty="0"/>
              <a:t>learning elements are as follows:</a:t>
            </a:r>
          </a:p>
          <a:p>
            <a:pPr fontAlgn="base"/>
            <a:r>
              <a:rPr lang="en-US" dirty="0"/>
              <a:t>Policy</a:t>
            </a:r>
          </a:p>
          <a:p>
            <a:pPr fontAlgn="base"/>
            <a:r>
              <a:rPr lang="en-US" dirty="0"/>
              <a:t>Reward function</a:t>
            </a:r>
          </a:p>
          <a:p>
            <a:pPr fontAlgn="base"/>
            <a:r>
              <a:rPr lang="en-US" dirty="0"/>
              <a:t>Value function</a:t>
            </a:r>
          </a:p>
          <a:p>
            <a:pPr fontAlgn="base"/>
            <a:r>
              <a:rPr lang="en-US" dirty="0"/>
              <a:t>Model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71020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/>
              <a:t>Policy:</a:t>
            </a:r>
            <a:r>
              <a:rPr lang="en-US" dirty="0"/>
              <a:t> </a:t>
            </a:r>
            <a:r>
              <a:rPr lang="en-US" sz="2400" dirty="0"/>
              <a:t>Policy defines the learning agent behavior for given time period. It is a mapping from perceived states of the environment to actions to be taken when in those states.</a:t>
            </a:r>
          </a:p>
          <a:p>
            <a:pPr algn="just" fontAlgn="base"/>
            <a:r>
              <a:rPr lang="en-US" b="1" dirty="0"/>
              <a:t>Reward function:</a:t>
            </a:r>
            <a:r>
              <a:rPr lang="en-US" dirty="0"/>
              <a:t> </a:t>
            </a:r>
            <a:r>
              <a:rPr lang="en-US" sz="2400" dirty="0"/>
              <a:t>Reward function is used to define a goal in a reinforcement learning problem</a:t>
            </a:r>
            <a:r>
              <a:rPr lang="en-US" sz="2400" dirty="0" smtClean="0"/>
              <a:t>. A </a:t>
            </a:r>
            <a:r>
              <a:rPr lang="en-US" sz="2400" dirty="0"/>
              <a:t>reward function is a function that provides a numerical score based on the state of the </a:t>
            </a:r>
            <a:r>
              <a:rPr lang="en-US" sz="2400" dirty="0" smtClean="0"/>
              <a:t>environment.</a:t>
            </a:r>
            <a:endParaRPr lang="en-US" sz="2400" dirty="0"/>
          </a:p>
          <a:p>
            <a:pPr algn="just" fontAlgn="base"/>
            <a:r>
              <a:rPr lang="en-US" b="1" dirty="0"/>
              <a:t>Value function: </a:t>
            </a:r>
            <a:r>
              <a:rPr lang="en-US" sz="2400" dirty="0"/>
              <a:t>Value functions specify what is good in the long </a:t>
            </a:r>
            <a:r>
              <a:rPr lang="en-US" sz="2400" dirty="0" smtClean="0"/>
              <a:t>run. </a:t>
            </a:r>
            <a:r>
              <a:rPr lang="en-US" sz="2400" dirty="0"/>
              <a:t>The value function gives information about how good the situation and action are and how much reward an agent can expect</a:t>
            </a:r>
          </a:p>
          <a:p>
            <a:pPr algn="just" fontAlgn="base"/>
            <a:r>
              <a:rPr lang="en-US" b="1" dirty="0"/>
              <a:t>Model of the environment:</a:t>
            </a:r>
            <a:r>
              <a:rPr lang="en-US" dirty="0"/>
              <a:t> </a:t>
            </a:r>
            <a:r>
              <a:rPr lang="en-US" sz="2400" dirty="0"/>
              <a:t>Models are used for </a:t>
            </a:r>
            <a:r>
              <a:rPr lang="en-US" sz="2400" dirty="0" smtClean="0"/>
              <a:t>planning, </a:t>
            </a:r>
            <a:r>
              <a:rPr lang="en-US" sz="2400" dirty="0"/>
              <a:t>which mimics the behavior of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85128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61" y="2232885"/>
            <a:ext cx="7289442" cy="33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4067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Various Practical Applications of Reinforcement Learning –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RL can be used in large environments in the following situations: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A model of the environment is known, but an analytic solution is not available;</a:t>
            </a:r>
          </a:p>
          <a:p>
            <a:pPr fontAlgn="base"/>
            <a:r>
              <a:rPr lang="en-US" dirty="0"/>
              <a:t>Only a simulation model of the environment is given (the subject of simulation-based optimization)</a:t>
            </a:r>
          </a:p>
          <a:p>
            <a:pPr fontAlgn="base"/>
            <a:r>
              <a:rPr lang="en-US" dirty="0"/>
              <a:t>The only way to collect information about the environment is to interact with it.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7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Disadvantages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400" dirty="0" smtClean="0"/>
              <a:t>Reinforcement </a:t>
            </a:r>
            <a:r>
              <a:rPr lang="en-US" sz="2400" dirty="0"/>
              <a:t>learning is not preferable to use for solving simple problems.</a:t>
            </a:r>
          </a:p>
          <a:p>
            <a:pPr fontAlgn="base"/>
            <a:r>
              <a:rPr lang="en-US" sz="2400" dirty="0" smtClean="0"/>
              <a:t>Reinforcement </a:t>
            </a:r>
            <a:r>
              <a:rPr lang="en-US" sz="2400" dirty="0"/>
              <a:t>learning needs a lot of data and a lot of computation</a:t>
            </a:r>
          </a:p>
          <a:p>
            <a:pPr fontAlgn="base"/>
            <a:r>
              <a:rPr lang="en-US" sz="2400" dirty="0" smtClean="0"/>
              <a:t>Reinforcement </a:t>
            </a:r>
            <a:r>
              <a:rPr lang="en-US" sz="2400" dirty="0"/>
              <a:t>learning is highly dependent on the quality of the reward function. If the reward function is poorly designed, the agent may not learn the desired behavior.</a:t>
            </a:r>
          </a:p>
          <a:p>
            <a:pPr fontAlgn="base"/>
            <a:r>
              <a:rPr lang="en-US" sz="2400" dirty="0" smtClean="0"/>
              <a:t>Reinforcement </a:t>
            </a:r>
            <a:r>
              <a:rPr lang="en-US" sz="2400" dirty="0"/>
              <a:t>learning can be difficult to debug and interpret. It is not always clear why the agent is behaving in a certain way, which can make it difficult to diagnose and fix problems.</a:t>
            </a:r>
          </a:p>
        </p:txBody>
      </p:sp>
    </p:spTree>
    <p:extLst>
      <p:ext uri="{BB962C8B-B14F-4D97-AF65-F5344CB8AC3E}">
        <p14:creationId xmlns:p14="http://schemas.microsoft.com/office/powerpoint/2010/main" val="150019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Reinforcement learning is an area of Machine Learning. It is about taking suitable action to maximize reward in a particular </a:t>
            </a:r>
            <a:r>
              <a:rPr lang="en-US" sz="2400" dirty="0" smtClean="0"/>
              <a:t>situation</a:t>
            </a:r>
          </a:p>
          <a:p>
            <a:pPr algn="just"/>
            <a:r>
              <a:rPr lang="en-US" sz="2400" dirty="0" smtClean="0"/>
              <a:t>Reinforcement </a:t>
            </a:r>
            <a:r>
              <a:rPr lang="en-US" sz="2400" dirty="0"/>
              <a:t>learning differs from supervised learning in a way that in supervised learning the training data has the answer key with it so the model is trained with the correct answer </a:t>
            </a:r>
            <a:r>
              <a:rPr lang="en-US" sz="2400" dirty="0" smtClean="0"/>
              <a:t>itself.</a:t>
            </a:r>
          </a:p>
          <a:p>
            <a:pPr algn="just"/>
            <a:r>
              <a:rPr lang="en-US" sz="2400" dirty="0"/>
              <a:t>W</a:t>
            </a:r>
            <a:r>
              <a:rPr lang="en-US" sz="2400" dirty="0" smtClean="0"/>
              <a:t>hereas </a:t>
            </a:r>
            <a:r>
              <a:rPr lang="en-US" sz="2400" dirty="0"/>
              <a:t>in reinforcement learning, there is no answer but the reinforcement agent decides what to do to perform the given task. In the absence of a training dataset, it is bound to learn from its experience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Reinforcement learning is an autonomous, self-teaching system that essentially learns by </a:t>
            </a:r>
            <a:r>
              <a:rPr lang="en-US" sz="2400" b="1" dirty="0">
                <a:solidFill>
                  <a:srgbClr val="FF0000"/>
                </a:solidFill>
              </a:rPr>
              <a:t>trial and error</a:t>
            </a:r>
            <a:r>
              <a:rPr lang="en-US" sz="2400" dirty="0"/>
              <a:t>. It performs actions with the aim of </a:t>
            </a:r>
            <a:r>
              <a:rPr lang="en-US" sz="2400" b="1" dirty="0">
                <a:solidFill>
                  <a:srgbClr val="FF0000"/>
                </a:solidFill>
              </a:rPr>
              <a:t>maximizing rewards</a:t>
            </a:r>
            <a:r>
              <a:rPr lang="en-US" sz="2400" dirty="0"/>
              <a:t>, or in other words, it is learning by doing in order to achieve the best outcomes.</a:t>
            </a:r>
          </a:p>
        </p:txBody>
      </p:sp>
    </p:spTree>
    <p:extLst>
      <p:ext uri="{BB962C8B-B14F-4D97-AF65-F5344CB8AC3E}">
        <p14:creationId xmlns:p14="http://schemas.microsoft.com/office/powerpoint/2010/main" val="21690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463639"/>
            <a:ext cx="10568189" cy="5713324"/>
          </a:xfrm>
        </p:spPr>
        <p:txBody>
          <a:bodyPr/>
          <a:lstStyle/>
          <a:p>
            <a:pPr algn="just"/>
            <a:r>
              <a:rPr lang="en-US" dirty="0"/>
              <a:t>In Reinforcement Learning, the agent learns automatically using feedbacks without any labeled data, unlike </a:t>
            </a:r>
            <a:r>
              <a:rPr lang="en-US" dirty="0">
                <a:hlinkClick r:id="rId2"/>
              </a:rPr>
              <a:t>supervised learning</a:t>
            </a:r>
            <a:r>
              <a:rPr lang="en-US" dirty="0" smtClean="0">
                <a:hlinkClick r:id="rId2"/>
              </a:rPr>
              <a:t>.</a:t>
            </a:r>
            <a:endParaRPr lang="en-US" dirty="0" smtClean="0"/>
          </a:p>
          <a:p>
            <a:pPr algn="just"/>
            <a:r>
              <a:rPr lang="en-US" dirty="0"/>
              <a:t>RL solves a specific type of problem where decision making is sequential, and the goal is long-term, such as </a:t>
            </a:r>
            <a:r>
              <a:rPr lang="en-US" b="1" dirty="0"/>
              <a:t>game-playing, robotics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69" y="2482335"/>
            <a:ext cx="4942872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35" y="965916"/>
            <a:ext cx="8971730" cy="57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Example: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problem is as follows: We have an agent and a reward, with many hurdles in between. The agent is supposed to find the best possible path to reach the reward. The following problem explains the problem more easily.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75" y="3308998"/>
            <a:ext cx="4886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1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450761"/>
            <a:ext cx="7039981" cy="5726202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image shows the robot, diamond, and </a:t>
            </a:r>
            <a:r>
              <a:rPr lang="en-US" dirty="0" smtClean="0"/>
              <a:t>fire.</a:t>
            </a:r>
          </a:p>
          <a:p>
            <a:r>
              <a:rPr lang="en-US" dirty="0" smtClean="0"/>
              <a:t>The </a:t>
            </a:r>
            <a:r>
              <a:rPr lang="en-US" dirty="0"/>
              <a:t>goal of the robot is to get the reward that is the diamond and avoid the hurdles that are fired.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robot learns by trying all the possible paths and then choosing the path which gives him the reward with the least hurdles.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right step will give the robot a reward and each wrong step will subtract the reward of the robot.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total reward will be calculated when it reaches the final reward that is the diamond. 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25" y="1361985"/>
            <a:ext cx="4615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Actor - Critic Reinforcement learning 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256" y="1378039"/>
            <a:ext cx="7971418" cy="51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3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746975"/>
            <a:ext cx="10593946" cy="542998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Main points </a:t>
            </a:r>
            <a:r>
              <a:rPr lang="en-US" b="1" dirty="0"/>
              <a:t>in Reinforcement learning –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b="1" dirty="0"/>
              <a:t>Input: </a:t>
            </a:r>
            <a:r>
              <a:rPr lang="en-US" dirty="0"/>
              <a:t>The input should be an initial state from which the model will start</a:t>
            </a:r>
          </a:p>
          <a:p>
            <a:pPr fontAlgn="base"/>
            <a:r>
              <a:rPr lang="en-US" b="1" dirty="0"/>
              <a:t>Output: </a:t>
            </a:r>
            <a:r>
              <a:rPr lang="en-US" dirty="0"/>
              <a:t>There are many possible outputs as there are a variety of solutions to a particular problem</a:t>
            </a:r>
          </a:p>
          <a:p>
            <a:pPr fontAlgn="base"/>
            <a:r>
              <a:rPr lang="en-US" b="1" dirty="0"/>
              <a:t>Training: </a:t>
            </a:r>
            <a:r>
              <a:rPr lang="en-US" dirty="0"/>
              <a:t>The training is based upon the input, The model will return a state and the user will decide to reward or punish the model based on its </a:t>
            </a:r>
            <a:r>
              <a:rPr lang="en-US" dirty="0" smtClean="0"/>
              <a:t>output. The </a:t>
            </a:r>
            <a:r>
              <a:rPr lang="en-US" dirty="0"/>
              <a:t>model keeps continues to learn.</a:t>
            </a:r>
          </a:p>
          <a:p>
            <a:pPr marL="0" indent="0" fontAlgn="base">
              <a:buNone/>
            </a:pPr>
            <a:r>
              <a:rPr lang="en-US" dirty="0" smtClean="0"/>
              <a:t>	The </a:t>
            </a:r>
            <a:r>
              <a:rPr lang="en-US" dirty="0"/>
              <a:t>best solution is decided based on the maximum reward.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815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213"/>
          </a:xfrm>
        </p:spPr>
        <p:txBody>
          <a:bodyPr>
            <a:normAutofit fontScale="90000"/>
          </a:bodyPr>
          <a:lstStyle/>
          <a:p>
            <a:pPr marL="0" indent="0" fontAlgn="base"/>
            <a:r>
              <a:rPr lang="en-US" b="1" dirty="0" smtClean="0"/>
              <a:t>Main points in Reinforcement learning –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837126"/>
            <a:ext cx="10715222" cy="55379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Agent():</a:t>
            </a:r>
            <a:r>
              <a:rPr lang="en-US" dirty="0"/>
              <a:t> An entity that can perceive/explore the environment and act upon it.</a:t>
            </a:r>
          </a:p>
          <a:p>
            <a:r>
              <a:rPr lang="en-US" b="1" dirty="0"/>
              <a:t>Environment():</a:t>
            </a:r>
            <a:r>
              <a:rPr lang="en-US" dirty="0"/>
              <a:t> A situation in which an agent is present or surrounded by. In RL, we assume the stochastic environment, which means it is random in nature.</a:t>
            </a:r>
          </a:p>
          <a:p>
            <a:r>
              <a:rPr lang="en-US" b="1" dirty="0"/>
              <a:t>Action():</a:t>
            </a:r>
            <a:r>
              <a:rPr lang="en-US" dirty="0"/>
              <a:t> Actions are the moves taken by an agent within the environment.</a:t>
            </a:r>
          </a:p>
          <a:p>
            <a:r>
              <a:rPr lang="en-US" b="1" dirty="0"/>
              <a:t>State():</a:t>
            </a:r>
            <a:r>
              <a:rPr lang="en-US" dirty="0"/>
              <a:t> State is a situation returned by the environment after each action taken by the agent.</a:t>
            </a:r>
          </a:p>
          <a:p>
            <a:r>
              <a:rPr lang="en-US" b="1" dirty="0"/>
              <a:t>Reward():</a:t>
            </a:r>
            <a:r>
              <a:rPr lang="en-US" dirty="0"/>
              <a:t> A feedback returned to the agent from the environment to evaluate the action of the agent.</a:t>
            </a:r>
          </a:p>
          <a:p>
            <a:r>
              <a:rPr lang="en-US" b="1" dirty="0"/>
              <a:t>Policy():</a:t>
            </a:r>
            <a:r>
              <a:rPr lang="en-US" dirty="0"/>
              <a:t> Policy is a strategy applied by the agent for the next action based on the current state.</a:t>
            </a:r>
          </a:p>
          <a:p>
            <a:r>
              <a:rPr lang="en-US" b="1" dirty="0" smtClean="0"/>
              <a:t>Value():</a:t>
            </a:r>
            <a:r>
              <a:rPr lang="en-US" dirty="0" smtClean="0"/>
              <a:t> It is expected long-term retuned with the discount factor and opposite to the short-term reward.</a:t>
            </a:r>
          </a:p>
          <a:p>
            <a:r>
              <a:rPr lang="en-US" b="1" dirty="0" smtClean="0"/>
              <a:t>Q-value</a:t>
            </a:r>
            <a:r>
              <a:rPr lang="en-US" b="1" dirty="0"/>
              <a:t>():</a:t>
            </a:r>
            <a:r>
              <a:rPr lang="en-US" dirty="0"/>
              <a:t> It is mostly similar to the value, but it takes one additional parameter as a current action (a).</a:t>
            </a:r>
          </a:p>
        </p:txBody>
      </p:sp>
    </p:spTree>
    <p:extLst>
      <p:ext uri="{BB962C8B-B14F-4D97-AF65-F5344CB8AC3E}">
        <p14:creationId xmlns:p14="http://schemas.microsoft.com/office/powerpoint/2010/main" val="310227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468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Reinforcement learning</vt:lpstr>
      <vt:lpstr>Reinforcement learning</vt:lpstr>
      <vt:lpstr>PowerPoint Presentation</vt:lpstr>
      <vt:lpstr>Difference</vt:lpstr>
      <vt:lpstr>Example: </vt:lpstr>
      <vt:lpstr>PowerPoint Presentation</vt:lpstr>
      <vt:lpstr> Actor - Critic Reinforcement learning  </vt:lpstr>
      <vt:lpstr>PowerPoint Presentation</vt:lpstr>
      <vt:lpstr>Main points in Reinforcement learning –   </vt:lpstr>
      <vt:lpstr>Elements of Reinforcement Learning</vt:lpstr>
      <vt:lpstr>Elements of Reinforcement Learning</vt:lpstr>
      <vt:lpstr>PowerPoint Presentation</vt:lpstr>
      <vt:lpstr>Various Practical Applications of Reinforcement Learning –   </vt:lpstr>
      <vt:lpstr>Disadvantages of Reinforcement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Samad</dc:creator>
  <cp:lastModifiedBy>Samad</cp:lastModifiedBy>
  <cp:revision>11</cp:revision>
  <dcterms:created xsi:type="dcterms:W3CDTF">2024-01-15T12:39:22Z</dcterms:created>
  <dcterms:modified xsi:type="dcterms:W3CDTF">2024-01-16T06:29:39Z</dcterms:modified>
</cp:coreProperties>
</file>