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74" r:id="rId2"/>
    <p:sldId id="278" r:id="rId3"/>
    <p:sldId id="279" r:id="rId4"/>
    <p:sldId id="280" r:id="rId5"/>
    <p:sldId id="276" r:id="rId6"/>
    <p:sldId id="272" r:id="rId7"/>
    <p:sldId id="273" r:id="rId8"/>
    <p:sldId id="277"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0000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50C06-219E-4F2D-A7B7-1CF62972D01E}"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6E742-986E-4937-8C9F-888ACE2B9443}" type="slidenum">
              <a:rPr lang="en-US" smtClean="0"/>
              <a:t>‹#›</a:t>
            </a:fld>
            <a:endParaRPr lang="en-US"/>
          </a:p>
        </p:txBody>
      </p:sp>
    </p:spTree>
    <p:extLst>
      <p:ext uri="{BB962C8B-B14F-4D97-AF65-F5344CB8AC3E}">
        <p14:creationId xmlns:p14="http://schemas.microsoft.com/office/powerpoint/2010/main" val="109947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375673-BA4B-4E1C-86FF-30486D6939EF}" type="datetime1">
              <a:rPr lang="en-US" smtClean="0"/>
              <a:t>11/6/2023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F9F25-4609-45DB-BF16-C75744C715FE}"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E4A27-46C9-4A0F-9970-6AA1CB881661}"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193AC-FF6E-4854-AD2C-138596C5DDAD}"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BAACF-6E80-44D7-AE51-6848F17DF57E}"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8688B0D-3FE2-4874-9537-FD389C37DE82}" type="datetime1">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0AD69C3-D3A7-4132-A5BF-2A7D205341A6}" type="datetime1">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C10E7-0879-4ED0-8B3E-680A94E23663}" type="datetime1">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253897-9960-49EC-8BA2-A82BE18ED1B6}" type="datetime1">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D3FB0-E534-4531-BDDD-30934560D929}" type="datetime1">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2FD5A-88BE-4FAD-9EFE-B4944971CF29}" type="datetime1">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D453FC-98C9-4037-80D7-71BFB284172D}"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0DB462-E05D-4F85-8FCB-8086F2C4584E}" type="datetime1">
              <a:rPr lang="en-US" smtClean="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5F2AE1-2692-4FB8-9506-1496E9369AD6}" type="datetime1">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A9B57-CE03-4375-AA77-6068CF43E76A}" type="datetime1">
              <a:rPr lang="en-US" smtClean="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3103B-04C3-4800-88A4-DFBFDCF0C1B7}"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70AA1-7363-4AFB-B170-A2F9A7689980}"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1D1DC2-E5C5-4AA2-90F1-F4E6175CE4CD}" type="datetime1">
              <a:rPr lang="en-US" smtClean="0"/>
              <a:t>11/6/2023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7824" y="271971"/>
            <a:ext cx="8791575" cy="907605"/>
          </a:xfrm>
        </p:spPr>
        <p:txBody>
          <a:bodyPr>
            <a:normAutofit/>
          </a:bodyPr>
          <a:lstStyle/>
          <a:p>
            <a:pPr algn="ctr"/>
            <a:r>
              <a:rPr lang="en-US" sz="3600" b="1" dirty="0" smtClean="0">
                <a:solidFill>
                  <a:srgbClr val="FF0000"/>
                </a:solidFill>
              </a:rPr>
              <a:t>Confusion matrix</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
        <p:nvSpPr>
          <p:cNvPr id="6" name="TextBox 5"/>
          <p:cNvSpPr txBox="1"/>
          <p:nvPr/>
        </p:nvSpPr>
        <p:spPr>
          <a:xfrm>
            <a:off x="657795" y="3639312"/>
            <a:ext cx="10756393" cy="1569660"/>
          </a:xfrm>
          <a:prstGeom prst="rect">
            <a:avLst/>
          </a:prstGeom>
          <a:noFill/>
        </p:spPr>
        <p:txBody>
          <a:bodyPr wrap="square" rtlCol="0">
            <a:spAutoFit/>
          </a:bodyPr>
          <a:lstStyle/>
          <a:p>
            <a:pPr algn="just"/>
            <a:r>
              <a:rPr lang="en-US" sz="2400" dirty="0"/>
              <a:t>A confusion matrix is essential for assessing a classification model's performance, as it breaks down predictions into true positives, true negatives, false positives, and false negatives, enabling the calculation of various evaluation metrics. It helps in error analysis, model improvement, and class imbalance detection.</a:t>
            </a:r>
          </a:p>
        </p:txBody>
      </p:sp>
      <p:sp>
        <p:nvSpPr>
          <p:cNvPr id="7" name="TextBox 6"/>
          <p:cNvSpPr txBox="1"/>
          <p:nvPr/>
        </p:nvSpPr>
        <p:spPr>
          <a:xfrm>
            <a:off x="657795" y="1575167"/>
            <a:ext cx="10771632" cy="1569660"/>
          </a:xfrm>
          <a:prstGeom prst="rect">
            <a:avLst/>
          </a:prstGeom>
          <a:noFill/>
        </p:spPr>
        <p:txBody>
          <a:bodyPr wrap="square" rtlCol="0">
            <a:spAutoFit/>
          </a:bodyPr>
          <a:lstStyle/>
          <a:p>
            <a:pPr algn="just"/>
            <a:r>
              <a:rPr lang="en-US" sz="2400" dirty="0"/>
              <a:t>A confusion matrix is like a scorecard for a computer program that predicts things. It shows how many times the program got things right (true positives and true negatives) and how many times it made mistakes (false positives and false negatives). This helps us understand how well the program is doing and how to make it better.</a:t>
            </a:r>
          </a:p>
        </p:txBody>
      </p:sp>
      <p:sp>
        <p:nvSpPr>
          <p:cNvPr id="8" name="TextBox 7"/>
          <p:cNvSpPr txBox="1"/>
          <p:nvPr/>
        </p:nvSpPr>
        <p:spPr>
          <a:xfrm>
            <a:off x="657794" y="5580250"/>
            <a:ext cx="10836213" cy="1015663"/>
          </a:xfrm>
          <a:prstGeom prst="rect">
            <a:avLst/>
          </a:prstGeom>
          <a:noFill/>
        </p:spPr>
        <p:txBody>
          <a:bodyPr wrap="square" rtlCol="0">
            <a:spAutoFit/>
          </a:bodyPr>
          <a:lstStyle/>
          <a:p>
            <a:r>
              <a:rPr lang="en-US" sz="2000" b="1" dirty="0" smtClean="0">
                <a:solidFill>
                  <a:srgbClr val="FF0000"/>
                </a:solidFill>
              </a:rPr>
              <a:t>In short </a:t>
            </a:r>
          </a:p>
          <a:p>
            <a:r>
              <a:rPr lang="en-US" sz="2000" dirty="0" smtClean="0"/>
              <a:t>A </a:t>
            </a:r>
            <a:r>
              <a:rPr lang="en-US" sz="2000" dirty="0"/>
              <a:t>confusion matrix is like a tool to see how often a computer prediction is correct and where it's making mistakes.</a:t>
            </a:r>
          </a:p>
        </p:txBody>
      </p:sp>
    </p:spTree>
    <p:extLst>
      <p:ext uri="{BB962C8B-B14F-4D97-AF65-F5344CB8AC3E}">
        <p14:creationId xmlns:p14="http://schemas.microsoft.com/office/powerpoint/2010/main" val="21365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268191"/>
            <a:ext cx="9905999" cy="3101850"/>
          </a:xfrm>
        </p:spPr>
        <p:txBody>
          <a:bodyPr/>
          <a:lstStyle/>
          <a:p>
            <a:pPr marL="0" indent="0" algn="ctr">
              <a:buNone/>
            </a:pPr>
            <a:r>
              <a:rPr lang="en-US" b="1" dirty="0" smtClean="0">
                <a:solidFill>
                  <a:srgbClr val="C00000"/>
                </a:solidFill>
              </a:rPr>
              <a:t>Case Study : Quality </a:t>
            </a:r>
            <a:r>
              <a:rPr lang="en-US" b="1" dirty="0">
                <a:solidFill>
                  <a:srgbClr val="C00000"/>
                </a:solidFill>
              </a:rPr>
              <a:t>Control in a Manufacturing Process</a:t>
            </a:r>
          </a:p>
          <a:p>
            <a:pPr marL="0" indent="0">
              <a:buNone/>
            </a:pPr>
            <a:r>
              <a:rPr lang="en-US" dirty="0"/>
              <a:t>Now, you create a confusion matrix to summarize the model's performance</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1552895"/>
              </p:ext>
            </p:extLst>
          </p:nvPr>
        </p:nvGraphicFramePr>
        <p:xfrm>
          <a:off x="2637028" y="1426463"/>
          <a:ext cx="6900164" cy="1627633"/>
        </p:xfrm>
        <a:graphic>
          <a:graphicData uri="http://schemas.openxmlformats.org/drawingml/2006/table">
            <a:tbl>
              <a:tblPr firstRow="1" firstCol="1" bandRow="1">
                <a:tableStyleId>{5C22544A-7EE6-4342-B048-85BDC9FD1C3A}</a:tableStyleId>
              </a:tblPr>
              <a:tblGrid>
                <a:gridCol w="2201649"/>
                <a:gridCol w="2368071"/>
                <a:gridCol w="2330444"/>
              </a:tblGrid>
              <a:tr h="711781">
                <a:tc>
                  <a:txBody>
                    <a:bodyPr/>
                    <a:lstStyle/>
                    <a:p>
                      <a:pPr>
                        <a:lnSpc>
                          <a:spcPct val="107000"/>
                        </a:lnSpc>
                      </a:pPr>
                      <a:r>
                        <a:rPr lang="en-US" sz="1800" b="1" kern="1200" dirty="0" smtClean="0">
                          <a:solidFill>
                            <a:schemeClr val="bg1"/>
                          </a:solidFill>
                          <a:effectLst/>
                          <a:latin typeface="+mn-lt"/>
                          <a:ea typeface="+mn-ea"/>
                          <a:cs typeface="+mn-cs"/>
                        </a:rPr>
                        <a:t>Cases 1000</a:t>
                      </a:r>
                      <a:endParaRPr lang="en-US" sz="1800" b="1" kern="1200" dirty="0">
                        <a:solidFill>
                          <a:schemeClr val="bg1"/>
                        </a:solidFill>
                        <a:effectLst/>
                        <a:latin typeface="+mn-lt"/>
                        <a:ea typeface="+mn-ea"/>
                        <a:cs typeface="+mn-cs"/>
                      </a:endParaRPr>
                    </a:p>
                  </a:txBody>
                  <a:tcPr marL="9525" marR="9525" marT="9525" marB="9525" anchor="b"/>
                </a:tc>
                <a:tc>
                  <a:txBody>
                    <a:bodyPr/>
                    <a:lstStyle/>
                    <a:p>
                      <a:pPr>
                        <a:lnSpc>
                          <a:spcPct val="107000"/>
                        </a:lnSpc>
                        <a:spcAft>
                          <a:spcPts val="800"/>
                        </a:spcAft>
                      </a:pPr>
                      <a:r>
                        <a:rPr lang="en-US" sz="1800" dirty="0">
                          <a:solidFill>
                            <a:schemeClr val="accent3"/>
                          </a:solidFill>
                          <a:effectLst/>
                        </a:rPr>
                        <a:t>Predicted Defective</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Aft>
                          <a:spcPts val="800"/>
                        </a:spcAft>
                      </a:pPr>
                      <a:r>
                        <a:rPr lang="en-US" sz="1800" dirty="0">
                          <a:solidFill>
                            <a:schemeClr val="accent3"/>
                          </a:solidFill>
                          <a:effectLst/>
                        </a:rPr>
                        <a:t>Predicted Non-Defective</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r>
              <a:tr h="457926">
                <a:tc>
                  <a:txBody>
                    <a:bodyPr/>
                    <a:lstStyle/>
                    <a:p>
                      <a:pPr>
                        <a:lnSpc>
                          <a:spcPct val="107000"/>
                        </a:lnSpc>
                        <a:spcAft>
                          <a:spcPts val="800"/>
                        </a:spcAft>
                      </a:pPr>
                      <a:r>
                        <a:rPr lang="en-US" sz="1800" i="0" dirty="0">
                          <a:solidFill>
                            <a:schemeClr val="accent3"/>
                          </a:solidFill>
                          <a:effectLst/>
                        </a:rPr>
                        <a:t>Actual Defective</a:t>
                      </a:r>
                      <a:endParaRPr lang="en-US" sz="1800" i="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US" sz="1800" dirty="0">
                          <a:effectLst/>
                        </a:rPr>
                        <a:t>90 (TP)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US" sz="1800" dirty="0">
                          <a:effectLst/>
                        </a:rPr>
                        <a:t>10 (FN)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r>
              <a:tr h="457926">
                <a:tc>
                  <a:txBody>
                    <a:bodyPr/>
                    <a:lstStyle/>
                    <a:p>
                      <a:pPr>
                        <a:lnSpc>
                          <a:spcPct val="107000"/>
                        </a:lnSpc>
                        <a:spcAft>
                          <a:spcPts val="800"/>
                        </a:spcAft>
                      </a:pPr>
                      <a:r>
                        <a:rPr lang="en-US" sz="1800" i="0" dirty="0">
                          <a:solidFill>
                            <a:schemeClr val="accent3"/>
                          </a:solidFill>
                          <a:effectLst/>
                        </a:rPr>
                        <a:t>Actual Non-Defective</a:t>
                      </a:r>
                      <a:endParaRPr lang="en-US" sz="1800" i="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US" sz="1800" dirty="0">
                          <a:effectLst/>
                        </a:rPr>
                        <a:t>20 (FP)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US" sz="1800" dirty="0">
                          <a:effectLst/>
                        </a:rPr>
                        <a:t>880 (TN)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r>
            </a:tbl>
          </a:graphicData>
        </a:graphic>
      </p:graphicFrame>
      <p:sp>
        <p:nvSpPr>
          <p:cNvPr id="8" name="TextBox 7"/>
          <p:cNvSpPr txBox="1"/>
          <p:nvPr/>
        </p:nvSpPr>
        <p:spPr>
          <a:xfrm>
            <a:off x="996630" y="3278601"/>
            <a:ext cx="10725978" cy="3447098"/>
          </a:xfrm>
          <a:prstGeom prst="rect">
            <a:avLst/>
          </a:prstGeom>
          <a:noFill/>
        </p:spPr>
        <p:txBody>
          <a:bodyPr wrap="square" rtlCol="0">
            <a:spAutoFit/>
          </a:bodyPr>
          <a:lstStyle/>
          <a:p>
            <a:pPr algn="just"/>
            <a:r>
              <a:rPr lang="en-US" sz="2200" dirty="0"/>
              <a:t>Analysis of the Confusion Matrix</a:t>
            </a:r>
          </a:p>
          <a:p>
            <a:pPr lvl="0" algn="just"/>
            <a:r>
              <a:rPr lang="en-US" sz="2200" b="1" i="1" dirty="0">
                <a:solidFill>
                  <a:schemeClr val="accent4">
                    <a:lumMod val="75000"/>
                  </a:schemeClr>
                </a:solidFill>
              </a:rPr>
              <a:t>True Positives (TP):</a:t>
            </a:r>
            <a:r>
              <a:rPr lang="en-US" sz="2200" dirty="0">
                <a:solidFill>
                  <a:schemeClr val="accent4">
                    <a:lumMod val="75000"/>
                  </a:schemeClr>
                </a:solidFill>
              </a:rPr>
              <a:t> </a:t>
            </a:r>
            <a:r>
              <a:rPr lang="en-US" sz="2200" dirty="0"/>
              <a:t>These are the defective products correctly classified as defective. In this case, 90 defective products were correctly identified.</a:t>
            </a:r>
          </a:p>
          <a:p>
            <a:pPr lvl="0" algn="just"/>
            <a:r>
              <a:rPr lang="en-US" sz="2200" b="1" i="1" dirty="0">
                <a:solidFill>
                  <a:schemeClr val="accent4">
                    <a:lumMod val="75000"/>
                  </a:schemeClr>
                </a:solidFill>
              </a:rPr>
              <a:t>True Negatives (TN): </a:t>
            </a:r>
            <a:r>
              <a:rPr lang="en-US" sz="2200" dirty="0"/>
              <a:t>These are the non-defective products correctly classified as non-defective. Here, 880 non-defective products were correctly identified.</a:t>
            </a:r>
          </a:p>
          <a:p>
            <a:pPr lvl="0" algn="just"/>
            <a:r>
              <a:rPr lang="en-US" sz="2200" b="1" i="1" dirty="0">
                <a:solidFill>
                  <a:schemeClr val="accent4">
                    <a:lumMod val="75000"/>
                  </a:schemeClr>
                </a:solidFill>
              </a:rPr>
              <a:t>False Positives (FP):</a:t>
            </a:r>
            <a:r>
              <a:rPr lang="en-US" sz="2200" dirty="0">
                <a:solidFill>
                  <a:schemeClr val="accent4">
                    <a:lumMod val="75000"/>
                  </a:schemeClr>
                </a:solidFill>
              </a:rPr>
              <a:t> </a:t>
            </a:r>
            <a:r>
              <a:rPr lang="en-US" sz="2200" dirty="0"/>
              <a:t>These are the non-defective products incorrectly classified as defective. In this example, 20 non-defective products were mistakenly identified as defective.</a:t>
            </a:r>
          </a:p>
          <a:p>
            <a:pPr lvl="0" algn="just"/>
            <a:r>
              <a:rPr lang="en-US" sz="2200" b="1" i="1" dirty="0">
                <a:solidFill>
                  <a:schemeClr val="accent4">
                    <a:lumMod val="75000"/>
                  </a:schemeClr>
                </a:solidFill>
              </a:rPr>
              <a:t>False Negatives (FN):</a:t>
            </a:r>
            <a:r>
              <a:rPr lang="en-US" sz="2200" dirty="0">
                <a:solidFill>
                  <a:schemeClr val="accent4">
                    <a:lumMod val="75000"/>
                  </a:schemeClr>
                </a:solidFill>
              </a:rPr>
              <a:t> </a:t>
            </a:r>
            <a:r>
              <a:rPr lang="en-US" sz="2200" dirty="0"/>
              <a:t>These are the defective products incorrectly classified as non-defective. In this case, 10 defective products were missed and classified as non-defective.</a:t>
            </a:r>
          </a:p>
          <a:p>
            <a:r>
              <a:rPr lang="en-US" sz="2000" dirty="0"/>
              <a:t> </a:t>
            </a:r>
          </a:p>
        </p:txBody>
      </p:sp>
    </p:spTree>
    <p:extLst>
      <p:ext uri="{BB962C8B-B14F-4D97-AF65-F5344CB8AC3E}">
        <p14:creationId xmlns:p14="http://schemas.microsoft.com/office/powerpoint/2010/main" val="216273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678" y="365759"/>
            <a:ext cx="9905999" cy="1327847"/>
          </a:xfrm>
        </p:spPr>
        <p:txBody>
          <a:bodyPr>
            <a:normAutofit fontScale="92500" lnSpcReduction="10000"/>
          </a:bodyPr>
          <a:lstStyle/>
          <a:p>
            <a:pPr marL="0" indent="0" algn="ctr">
              <a:buNone/>
            </a:pPr>
            <a:r>
              <a:rPr lang="en-US" b="1" dirty="0" smtClean="0">
                <a:solidFill>
                  <a:srgbClr val="C00000"/>
                </a:solidFill>
              </a:rPr>
              <a:t>Case Study : Medical </a:t>
            </a:r>
            <a:r>
              <a:rPr lang="en-US" b="1" dirty="0">
                <a:solidFill>
                  <a:srgbClr val="C00000"/>
                </a:solidFill>
              </a:rPr>
              <a:t>Test for a Rare Disease</a:t>
            </a:r>
          </a:p>
          <a:p>
            <a:pPr marL="0" indent="0">
              <a:buNone/>
            </a:pPr>
            <a:r>
              <a:rPr lang="en-US" dirty="0"/>
              <a:t>After making predictions, you create a confusion matrix to summarize the model's performance:</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44878679"/>
              </p:ext>
            </p:extLst>
          </p:nvPr>
        </p:nvGraphicFramePr>
        <p:xfrm>
          <a:off x="1130678" y="1844531"/>
          <a:ext cx="10040112" cy="1231264"/>
        </p:xfrm>
        <a:graphic>
          <a:graphicData uri="http://schemas.openxmlformats.org/drawingml/2006/table">
            <a:tbl>
              <a:tblPr firstRow="1" firstCol="1" bandRow="1">
                <a:tableStyleId>{5C22544A-7EE6-4342-B048-85BDC9FD1C3A}</a:tableStyleId>
              </a:tblPr>
              <a:tblGrid>
                <a:gridCol w="1981601"/>
                <a:gridCol w="3513943"/>
                <a:gridCol w="4544568"/>
              </a:tblGrid>
              <a:tr h="606170">
                <a:tc>
                  <a:txBody>
                    <a:bodyPr/>
                    <a:lstStyle/>
                    <a:p>
                      <a:pPr>
                        <a:lnSpc>
                          <a:spcPct val="107000"/>
                        </a:lnSpc>
                      </a:pPr>
                      <a:r>
                        <a:rPr lang="en-US" sz="1800" b="1" kern="1200" dirty="0" smtClean="0">
                          <a:solidFill>
                            <a:schemeClr val="bg1"/>
                          </a:solidFill>
                          <a:effectLst/>
                          <a:latin typeface="+mn-lt"/>
                          <a:ea typeface="+mn-ea"/>
                          <a:cs typeface="+mn-cs"/>
                        </a:rPr>
                        <a:t>Cases 500</a:t>
                      </a:r>
                      <a:endParaRPr lang="en-US" sz="1800" b="1" kern="1200" dirty="0">
                        <a:solidFill>
                          <a:schemeClr val="bg1"/>
                        </a:solidFill>
                        <a:effectLst/>
                        <a:latin typeface="+mn-lt"/>
                        <a:ea typeface="+mn-ea"/>
                        <a:cs typeface="+mn-cs"/>
                      </a:endParaRPr>
                    </a:p>
                  </a:txBody>
                  <a:tcPr marL="9525" marR="9525" marT="9525" marB="9525" anchor="b"/>
                </a:tc>
                <a:tc>
                  <a:txBody>
                    <a:bodyPr/>
                    <a:lstStyle/>
                    <a:p>
                      <a:pPr algn="just">
                        <a:lnSpc>
                          <a:spcPct val="107000"/>
                        </a:lnSpc>
                        <a:spcAft>
                          <a:spcPts val="800"/>
                        </a:spcAft>
                      </a:pPr>
                      <a:r>
                        <a:rPr lang="en-US" sz="1800" b="1" kern="1200" dirty="0">
                          <a:solidFill>
                            <a:schemeClr val="accent3"/>
                          </a:solidFill>
                          <a:effectLst/>
                          <a:latin typeface="+mn-lt"/>
                          <a:ea typeface="+mn-ea"/>
                          <a:cs typeface="+mn-cs"/>
                        </a:rPr>
                        <a:t>Predicted Positive (Has Disease X)</a:t>
                      </a:r>
                    </a:p>
                  </a:txBody>
                  <a:tcPr marL="9525" marR="9525" marT="9525" marB="9525" anchor="b"/>
                </a:tc>
                <a:tc>
                  <a:txBody>
                    <a:bodyPr/>
                    <a:lstStyle/>
                    <a:p>
                      <a:pPr algn="just">
                        <a:lnSpc>
                          <a:spcPct val="107000"/>
                        </a:lnSpc>
                        <a:spcAft>
                          <a:spcPts val="800"/>
                        </a:spcAft>
                      </a:pPr>
                      <a:r>
                        <a:rPr lang="en-US" sz="1800" b="1" kern="1200" dirty="0">
                          <a:solidFill>
                            <a:schemeClr val="accent3"/>
                          </a:solidFill>
                          <a:effectLst/>
                          <a:latin typeface="+mn-lt"/>
                          <a:ea typeface="+mn-ea"/>
                          <a:cs typeface="+mn-cs"/>
                        </a:rPr>
                        <a:t>Predicted Negative (Does Not Have Disease X)</a:t>
                      </a:r>
                    </a:p>
                  </a:txBody>
                  <a:tcPr marL="9525" marR="9525" marT="9525" marB="9525" anchor="b"/>
                </a:tc>
              </a:tr>
              <a:tr h="310753">
                <a:tc>
                  <a:txBody>
                    <a:bodyPr/>
                    <a:lstStyle/>
                    <a:p>
                      <a:pPr algn="just">
                        <a:lnSpc>
                          <a:spcPct val="107000"/>
                        </a:lnSpc>
                        <a:spcAft>
                          <a:spcPts val="800"/>
                        </a:spcAft>
                      </a:pPr>
                      <a:r>
                        <a:rPr lang="en-US" sz="1800" b="1" kern="1200" dirty="0">
                          <a:solidFill>
                            <a:schemeClr val="accent3"/>
                          </a:solidFill>
                          <a:effectLst/>
                          <a:latin typeface="+mn-lt"/>
                          <a:ea typeface="+mn-ea"/>
                          <a:cs typeface="+mn-cs"/>
                        </a:rPr>
                        <a:t>Actual Positive</a:t>
                      </a:r>
                    </a:p>
                  </a:txBody>
                  <a:tcPr marL="9525" marR="9525" marT="9525" marB="9525" anchor="b"/>
                </a:tc>
                <a:tc>
                  <a:txBody>
                    <a:bodyPr/>
                    <a:lstStyle/>
                    <a:p>
                      <a:pPr marL="0" algn="ctr" defTabSz="914400" rtl="0" eaLnBrk="1" latinLnBrk="0" hangingPunct="1">
                        <a:lnSpc>
                          <a:spcPct val="107000"/>
                        </a:lnSpc>
                        <a:spcAft>
                          <a:spcPts val="800"/>
                        </a:spcAft>
                      </a:pPr>
                      <a:r>
                        <a:rPr lang="en-US" sz="1800" kern="1200" dirty="0">
                          <a:solidFill>
                            <a:schemeClr val="dk1"/>
                          </a:solidFill>
                          <a:effectLst/>
                          <a:latin typeface="+mn-lt"/>
                          <a:ea typeface="+mn-ea"/>
                          <a:cs typeface="+mn-cs"/>
                        </a:rPr>
                        <a:t>40 (True Positives)</a:t>
                      </a:r>
                    </a:p>
                  </a:txBody>
                  <a:tcPr marL="9525" marR="9525" marT="9525" marB="9525" anchor="b"/>
                </a:tc>
                <a:tc>
                  <a:txBody>
                    <a:bodyPr/>
                    <a:lstStyle/>
                    <a:p>
                      <a:pPr marL="0" algn="ctr" defTabSz="914400" rtl="0" eaLnBrk="1" latinLnBrk="0" hangingPunct="1">
                        <a:lnSpc>
                          <a:spcPct val="107000"/>
                        </a:lnSpc>
                        <a:spcAft>
                          <a:spcPts val="800"/>
                        </a:spcAft>
                      </a:pPr>
                      <a:r>
                        <a:rPr lang="en-US" sz="1800" kern="1200">
                          <a:solidFill>
                            <a:schemeClr val="dk1"/>
                          </a:solidFill>
                          <a:effectLst/>
                          <a:latin typeface="+mn-lt"/>
                          <a:ea typeface="+mn-ea"/>
                          <a:cs typeface="+mn-cs"/>
                        </a:rPr>
                        <a:t>10 (False Negatives)</a:t>
                      </a:r>
                    </a:p>
                  </a:txBody>
                  <a:tcPr marL="9525" marR="9525" marT="9525" marB="9525" anchor="b"/>
                </a:tc>
              </a:tr>
              <a:tr h="310753">
                <a:tc>
                  <a:txBody>
                    <a:bodyPr/>
                    <a:lstStyle/>
                    <a:p>
                      <a:pPr algn="just">
                        <a:lnSpc>
                          <a:spcPct val="107000"/>
                        </a:lnSpc>
                        <a:spcAft>
                          <a:spcPts val="800"/>
                        </a:spcAft>
                      </a:pPr>
                      <a:r>
                        <a:rPr lang="en-US" sz="1800" b="1" kern="1200" dirty="0">
                          <a:solidFill>
                            <a:schemeClr val="accent3"/>
                          </a:solidFill>
                          <a:effectLst/>
                          <a:latin typeface="+mn-lt"/>
                          <a:ea typeface="+mn-ea"/>
                          <a:cs typeface="+mn-cs"/>
                        </a:rPr>
                        <a:t>Actual Negative</a:t>
                      </a:r>
                    </a:p>
                  </a:txBody>
                  <a:tcPr marL="9525" marR="9525" marT="9525" marB="9525" anchor="b"/>
                </a:tc>
                <a:tc>
                  <a:txBody>
                    <a:bodyPr/>
                    <a:lstStyle/>
                    <a:p>
                      <a:pPr marL="0" algn="ctr" defTabSz="914400" rtl="0" eaLnBrk="1" latinLnBrk="0" hangingPunct="1">
                        <a:lnSpc>
                          <a:spcPct val="107000"/>
                        </a:lnSpc>
                        <a:spcAft>
                          <a:spcPts val="800"/>
                        </a:spcAft>
                      </a:pPr>
                      <a:r>
                        <a:rPr lang="en-US" sz="1800" kern="1200" dirty="0">
                          <a:solidFill>
                            <a:schemeClr val="dk1"/>
                          </a:solidFill>
                          <a:effectLst/>
                          <a:latin typeface="+mn-lt"/>
                          <a:ea typeface="+mn-ea"/>
                          <a:cs typeface="+mn-cs"/>
                        </a:rPr>
                        <a:t>15 (False Positives)</a:t>
                      </a:r>
                    </a:p>
                  </a:txBody>
                  <a:tcPr marL="9525" marR="9525" marT="9525" marB="9525" anchor="b"/>
                </a:tc>
                <a:tc>
                  <a:txBody>
                    <a:bodyPr/>
                    <a:lstStyle/>
                    <a:p>
                      <a:pPr marL="0" algn="ctr" defTabSz="914400" rtl="0" eaLnBrk="1" latinLnBrk="0" hangingPunct="1">
                        <a:lnSpc>
                          <a:spcPct val="107000"/>
                        </a:lnSpc>
                        <a:spcAft>
                          <a:spcPts val="800"/>
                        </a:spcAft>
                      </a:pPr>
                      <a:r>
                        <a:rPr lang="en-US" sz="1800" kern="1200" dirty="0">
                          <a:solidFill>
                            <a:schemeClr val="dk1"/>
                          </a:solidFill>
                          <a:effectLst/>
                          <a:latin typeface="+mn-lt"/>
                          <a:ea typeface="+mn-ea"/>
                          <a:cs typeface="+mn-cs"/>
                        </a:rPr>
                        <a:t>435 (True Negatives)</a:t>
                      </a:r>
                    </a:p>
                  </a:txBody>
                  <a:tcPr marL="9525" marR="9525" marT="9525" marB="9525" anchor="b"/>
                </a:tc>
              </a:tr>
            </a:tbl>
          </a:graphicData>
        </a:graphic>
      </p:graphicFrame>
      <p:sp>
        <p:nvSpPr>
          <p:cNvPr id="7" name="TextBox 6"/>
          <p:cNvSpPr txBox="1"/>
          <p:nvPr/>
        </p:nvSpPr>
        <p:spPr>
          <a:xfrm>
            <a:off x="844231" y="3226721"/>
            <a:ext cx="10634472" cy="3447098"/>
          </a:xfrm>
          <a:prstGeom prst="rect">
            <a:avLst/>
          </a:prstGeom>
          <a:noFill/>
        </p:spPr>
        <p:txBody>
          <a:bodyPr wrap="square" rtlCol="0">
            <a:spAutoFit/>
          </a:bodyPr>
          <a:lstStyle/>
          <a:p>
            <a:pPr algn="just"/>
            <a:r>
              <a:rPr lang="en-US" sz="2000" dirty="0"/>
              <a:t>Analysis of the Confusion Matrix</a:t>
            </a:r>
          </a:p>
          <a:p>
            <a:pPr lvl="0" algn="just"/>
            <a:r>
              <a:rPr lang="en-US" sz="2000" b="1" i="1" dirty="0">
                <a:solidFill>
                  <a:schemeClr val="accent4">
                    <a:lumMod val="75000"/>
                  </a:schemeClr>
                </a:solidFill>
              </a:rPr>
              <a:t>True Positives (TP): </a:t>
            </a:r>
            <a:r>
              <a:rPr lang="en-US" sz="2000" dirty="0"/>
              <a:t>These are the patients with Disease X correctly classified as having the disease. In this case, 40 patients with the disease were correctly identified.</a:t>
            </a:r>
          </a:p>
          <a:p>
            <a:pPr lvl="0" algn="just"/>
            <a:r>
              <a:rPr lang="en-US" sz="2000" b="1" i="1" dirty="0">
                <a:solidFill>
                  <a:schemeClr val="accent4">
                    <a:lumMod val="75000"/>
                  </a:schemeClr>
                </a:solidFill>
              </a:rPr>
              <a:t>True Negatives (TN): </a:t>
            </a:r>
            <a:r>
              <a:rPr lang="en-US" sz="2000" dirty="0"/>
              <a:t>These are the patients without Disease X correctly classified as not having the disease. Here, 435 patients without the disease were correctly identified.</a:t>
            </a:r>
          </a:p>
          <a:p>
            <a:pPr lvl="0" algn="just"/>
            <a:r>
              <a:rPr lang="en-US" sz="2000" b="1" i="1" dirty="0">
                <a:solidFill>
                  <a:schemeClr val="accent4">
                    <a:lumMod val="75000"/>
                  </a:schemeClr>
                </a:solidFill>
              </a:rPr>
              <a:t>False Positives (FP): </a:t>
            </a:r>
            <a:r>
              <a:rPr lang="en-US" sz="2000" dirty="0"/>
              <a:t>These are the patients without the disease incorrectly classified as having the disease. In this example, 15 patients without the disease were mistakenly identified as having the disease.</a:t>
            </a:r>
          </a:p>
          <a:p>
            <a:pPr lvl="0" algn="just"/>
            <a:r>
              <a:rPr lang="en-US" sz="2000" b="1" i="1" dirty="0">
                <a:solidFill>
                  <a:schemeClr val="accent4">
                    <a:lumMod val="75000"/>
                  </a:schemeClr>
                </a:solidFill>
              </a:rPr>
              <a:t>False Negatives (FN): </a:t>
            </a:r>
            <a:r>
              <a:rPr lang="en-US" sz="2000" dirty="0"/>
              <a:t>These are the patients with Disease X incorrectly classified as not having the disease. In this case, 10 patients with the disease were missed and classified as not having it.</a:t>
            </a:r>
          </a:p>
          <a:p>
            <a:pPr algn="just"/>
            <a:endParaRPr lang="en-US" dirty="0"/>
          </a:p>
        </p:txBody>
      </p:sp>
    </p:spTree>
    <p:extLst>
      <p:ext uri="{BB962C8B-B14F-4D97-AF65-F5344CB8AC3E}">
        <p14:creationId xmlns:p14="http://schemas.microsoft.com/office/powerpoint/2010/main" val="3224705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320103"/>
            <a:ext cx="9905999" cy="1179513"/>
          </a:xfrm>
        </p:spPr>
        <p:txBody>
          <a:bodyPr/>
          <a:lstStyle/>
          <a:p>
            <a:pPr marL="0" indent="0" algn="ctr">
              <a:buNone/>
            </a:pPr>
            <a:r>
              <a:rPr lang="en-US" sz="2200" b="1" dirty="0" smtClean="0">
                <a:solidFill>
                  <a:srgbClr val="C00000"/>
                </a:solidFill>
              </a:rPr>
              <a:t>Case Study : Credit </a:t>
            </a:r>
            <a:r>
              <a:rPr lang="en-US" sz="2200" b="1" dirty="0">
                <a:solidFill>
                  <a:srgbClr val="C00000"/>
                </a:solidFill>
              </a:rPr>
              <a:t>Card Fraud </a:t>
            </a:r>
            <a:r>
              <a:rPr lang="en-US" sz="2200" b="1" dirty="0" smtClean="0">
                <a:solidFill>
                  <a:srgbClr val="C00000"/>
                </a:solidFill>
              </a:rPr>
              <a:t>Detection</a:t>
            </a:r>
          </a:p>
          <a:p>
            <a:pPr marL="0" indent="0" algn="ctr">
              <a:buNone/>
            </a:pPr>
            <a:r>
              <a:rPr lang="en-US" dirty="0" smtClean="0"/>
              <a:t>After </a:t>
            </a:r>
            <a:r>
              <a:rPr lang="en-US" dirty="0"/>
              <a:t>model predictions, you construct a confusion matrix:</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30992170"/>
              </p:ext>
            </p:extLst>
          </p:nvPr>
        </p:nvGraphicFramePr>
        <p:xfrm>
          <a:off x="2280412" y="1631664"/>
          <a:ext cx="7229349" cy="893637"/>
        </p:xfrm>
        <a:graphic>
          <a:graphicData uri="http://schemas.openxmlformats.org/drawingml/2006/table">
            <a:tbl>
              <a:tblPr firstRow="1" firstCol="1" bandRow="1">
                <a:tableStyleId>{5C22544A-7EE6-4342-B048-85BDC9FD1C3A}</a:tableStyleId>
              </a:tblPr>
              <a:tblGrid>
                <a:gridCol w="2081276"/>
                <a:gridCol w="2738290"/>
                <a:gridCol w="2409783"/>
              </a:tblGrid>
              <a:tr h="0">
                <a:tc>
                  <a:txBody>
                    <a:bodyPr/>
                    <a:lstStyle/>
                    <a:p>
                      <a:pPr>
                        <a:lnSpc>
                          <a:spcPct val="107000"/>
                        </a:lnSpc>
                      </a:pPr>
                      <a:r>
                        <a:rPr lang="en-US" sz="1800" b="1" kern="1200" dirty="0" smtClean="0">
                          <a:solidFill>
                            <a:schemeClr val="bg1"/>
                          </a:solidFill>
                          <a:effectLst/>
                          <a:latin typeface="+mn-lt"/>
                          <a:ea typeface="+mn-ea"/>
                          <a:cs typeface="+mn-cs"/>
                        </a:rPr>
                        <a:t>Cases 200</a:t>
                      </a:r>
                      <a:endParaRPr lang="en-US" sz="1800" b="1" kern="1200" dirty="0">
                        <a:solidFill>
                          <a:schemeClr val="bg1"/>
                        </a:solidFill>
                        <a:effectLst/>
                        <a:latin typeface="+mn-lt"/>
                        <a:ea typeface="+mn-ea"/>
                        <a:cs typeface="+mn-cs"/>
                      </a:endParaRPr>
                    </a:p>
                  </a:txBody>
                  <a:tcPr marL="9525" marR="9525" marT="9525" marB="9525" anchor="b"/>
                </a:tc>
                <a:tc>
                  <a:txBody>
                    <a:bodyPr/>
                    <a:lstStyle/>
                    <a:p>
                      <a:pPr>
                        <a:lnSpc>
                          <a:spcPct val="107000"/>
                        </a:lnSpc>
                        <a:spcAft>
                          <a:spcPts val="800"/>
                        </a:spcAft>
                      </a:pPr>
                      <a:r>
                        <a:rPr lang="en-US" sz="1800" b="1" kern="1200" dirty="0">
                          <a:solidFill>
                            <a:schemeClr val="accent3"/>
                          </a:solidFill>
                          <a:effectLst/>
                          <a:latin typeface="+mn-lt"/>
                          <a:ea typeface="+mn-ea"/>
                          <a:cs typeface="+mn-cs"/>
                        </a:rPr>
                        <a:t>Predicted Fraudulent</a:t>
                      </a:r>
                    </a:p>
                  </a:txBody>
                  <a:tcPr marL="9525" marR="9525" marT="9525" marB="9525" anchor="b"/>
                </a:tc>
                <a:tc>
                  <a:txBody>
                    <a:bodyPr/>
                    <a:lstStyle/>
                    <a:p>
                      <a:pPr>
                        <a:lnSpc>
                          <a:spcPct val="107000"/>
                        </a:lnSpc>
                        <a:spcAft>
                          <a:spcPts val="800"/>
                        </a:spcAft>
                      </a:pPr>
                      <a:r>
                        <a:rPr lang="en-US" sz="1800" b="1" kern="1200">
                          <a:solidFill>
                            <a:schemeClr val="accent3"/>
                          </a:solidFill>
                          <a:effectLst/>
                          <a:latin typeface="+mn-lt"/>
                          <a:ea typeface="+mn-ea"/>
                          <a:cs typeface="+mn-cs"/>
                        </a:rPr>
                        <a:t>Predicted Legitimate</a:t>
                      </a:r>
                    </a:p>
                  </a:txBody>
                  <a:tcPr marL="9525" marR="9525" marT="9525" marB="9525" anchor="b"/>
                </a:tc>
              </a:tr>
              <a:tr h="0">
                <a:tc>
                  <a:txBody>
                    <a:bodyPr/>
                    <a:lstStyle/>
                    <a:p>
                      <a:pPr>
                        <a:lnSpc>
                          <a:spcPct val="107000"/>
                        </a:lnSpc>
                        <a:spcAft>
                          <a:spcPts val="800"/>
                        </a:spcAft>
                      </a:pPr>
                      <a:r>
                        <a:rPr lang="en-US" sz="1800" b="1" kern="1200">
                          <a:solidFill>
                            <a:schemeClr val="accent3"/>
                          </a:solidFill>
                          <a:effectLst/>
                          <a:latin typeface="+mn-lt"/>
                          <a:ea typeface="+mn-ea"/>
                          <a:cs typeface="+mn-cs"/>
                        </a:rPr>
                        <a:t>Actual Fraudulent</a:t>
                      </a:r>
                    </a:p>
                  </a:txBody>
                  <a:tcPr marL="9525" marR="9525" marT="9525" marB="9525" anchor="b"/>
                </a:tc>
                <a:tc>
                  <a:txBody>
                    <a:bodyPr/>
                    <a:lstStyle/>
                    <a:p>
                      <a:pPr>
                        <a:lnSpc>
                          <a:spcPct val="107000"/>
                        </a:lnSpc>
                        <a:spcAft>
                          <a:spcPts val="800"/>
                        </a:spcAft>
                      </a:pPr>
                      <a:r>
                        <a:rPr lang="en-US" sz="1800" kern="1200" dirty="0">
                          <a:solidFill>
                            <a:schemeClr val="dk1"/>
                          </a:solidFill>
                          <a:effectLst/>
                          <a:latin typeface="+mn-lt"/>
                          <a:ea typeface="+mn-ea"/>
                          <a:cs typeface="+mn-cs"/>
                        </a:rPr>
                        <a:t>45 (True Positives)</a:t>
                      </a:r>
                    </a:p>
                  </a:txBody>
                  <a:tcPr marL="9525" marR="9525" marT="9525" marB="9525" anchor="b"/>
                </a:tc>
                <a:tc>
                  <a:txBody>
                    <a:bodyPr/>
                    <a:lstStyle/>
                    <a:p>
                      <a:pPr>
                        <a:lnSpc>
                          <a:spcPct val="107000"/>
                        </a:lnSpc>
                        <a:spcAft>
                          <a:spcPts val="800"/>
                        </a:spcAft>
                      </a:pPr>
                      <a:r>
                        <a:rPr lang="en-US" sz="1800" kern="1200" dirty="0">
                          <a:solidFill>
                            <a:schemeClr val="dk1"/>
                          </a:solidFill>
                          <a:effectLst/>
                          <a:latin typeface="+mn-lt"/>
                          <a:ea typeface="+mn-ea"/>
                          <a:cs typeface="+mn-cs"/>
                        </a:rPr>
                        <a:t>5 (False Negatives)</a:t>
                      </a:r>
                    </a:p>
                  </a:txBody>
                  <a:tcPr marL="9525" marR="9525" marT="9525" marB="9525" anchor="b"/>
                </a:tc>
              </a:tr>
              <a:tr h="0">
                <a:tc>
                  <a:txBody>
                    <a:bodyPr/>
                    <a:lstStyle/>
                    <a:p>
                      <a:pPr>
                        <a:lnSpc>
                          <a:spcPct val="107000"/>
                        </a:lnSpc>
                        <a:spcAft>
                          <a:spcPts val="800"/>
                        </a:spcAft>
                      </a:pPr>
                      <a:r>
                        <a:rPr lang="en-US" sz="1800" b="1" kern="1200">
                          <a:solidFill>
                            <a:schemeClr val="accent3"/>
                          </a:solidFill>
                          <a:effectLst/>
                          <a:latin typeface="+mn-lt"/>
                          <a:ea typeface="+mn-ea"/>
                          <a:cs typeface="+mn-cs"/>
                        </a:rPr>
                        <a:t>Actual Legitimate</a:t>
                      </a:r>
                    </a:p>
                  </a:txBody>
                  <a:tcPr marL="9525" marR="9525" marT="9525" marB="9525" anchor="b"/>
                </a:tc>
                <a:tc>
                  <a:txBody>
                    <a:bodyPr/>
                    <a:lstStyle/>
                    <a:p>
                      <a:pPr>
                        <a:lnSpc>
                          <a:spcPct val="107000"/>
                        </a:lnSpc>
                        <a:spcAft>
                          <a:spcPts val="800"/>
                        </a:spcAft>
                      </a:pPr>
                      <a:r>
                        <a:rPr lang="en-US" sz="1800" kern="1200" dirty="0">
                          <a:solidFill>
                            <a:schemeClr val="dk1"/>
                          </a:solidFill>
                          <a:effectLst/>
                          <a:latin typeface="+mn-lt"/>
                          <a:ea typeface="+mn-ea"/>
                          <a:cs typeface="+mn-cs"/>
                        </a:rPr>
                        <a:t>10 (False Positives)</a:t>
                      </a:r>
                    </a:p>
                  </a:txBody>
                  <a:tcPr marL="9525" marR="9525" marT="9525" marB="9525" anchor="b"/>
                </a:tc>
                <a:tc>
                  <a:txBody>
                    <a:bodyPr/>
                    <a:lstStyle/>
                    <a:p>
                      <a:pPr>
                        <a:lnSpc>
                          <a:spcPct val="107000"/>
                        </a:lnSpc>
                        <a:spcAft>
                          <a:spcPts val="800"/>
                        </a:spcAft>
                      </a:pPr>
                      <a:r>
                        <a:rPr lang="en-US" sz="1800" kern="1200" dirty="0">
                          <a:solidFill>
                            <a:schemeClr val="dk1"/>
                          </a:solidFill>
                          <a:effectLst/>
                          <a:latin typeface="+mn-lt"/>
                          <a:ea typeface="+mn-ea"/>
                          <a:cs typeface="+mn-cs"/>
                        </a:rPr>
                        <a:t>1,940 (True Negatives)</a:t>
                      </a:r>
                    </a:p>
                  </a:txBody>
                  <a:tcPr marL="9525" marR="9525" marT="9525" marB="9525" anchor="b"/>
                </a:tc>
              </a:tr>
            </a:tbl>
          </a:graphicData>
        </a:graphic>
      </p:graphicFrame>
      <p:sp>
        <p:nvSpPr>
          <p:cNvPr id="6" name="TextBox 5"/>
          <p:cNvSpPr txBox="1"/>
          <p:nvPr/>
        </p:nvSpPr>
        <p:spPr>
          <a:xfrm>
            <a:off x="1014984" y="3220657"/>
            <a:ext cx="10032426" cy="3754874"/>
          </a:xfrm>
          <a:prstGeom prst="rect">
            <a:avLst/>
          </a:prstGeom>
          <a:noFill/>
        </p:spPr>
        <p:txBody>
          <a:bodyPr wrap="square" rtlCol="0">
            <a:spAutoFit/>
          </a:bodyPr>
          <a:lstStyle/>
          <a:p>
            <a:pPr marL="514350" lvl="0" indent="-514350" algn="just">
              <a:buFont typeface="+mj-lt"/>
              <a:buAutoNum type="romanLcPeriod"/>
            </a:pPr>
            <a:r>
              <a:rPr lang="en-US" sz="2200" b="1" i="1" dirty="0" smtClean="0">
                <a:solidFill>
                  <a:schemeClr val="accent4">
                    <a:lumMod val="75000"/>
                  </a:schemeClr>
                </a:solidFill>
              </a:rPr>
              <a:t>True </a:t>
            </a:r>
            <a:r>
              <a:rPr lang="en-US" sz="2200" b="1" i="1" dirty="0">
                <a:solidFill>
                  <a:schemeClr val="accent4">
                    <a:lumMod val="75000"/>
                  </a:schemeClr>
                </a:solidFill>
              </a:rPr>
              <a:t>Positives (TP): </a:t>
            </a:r>
            <a:r>
              <a:rPr lang="en-US" sz="2200" dirty="0"/>
              <a:t>These are the fraudulent transactions correctly classified as fraudulent. In this case, 45 fraudulent transactions were correctly </a:t>
            </a:r>
            <a:r>
              <a:rPr lang="en-US" sz="2200" dirty="0" smtClean="0"/>
              <a:t>identified.</a:t>
            </a:r>
          </a:p>
          <a:p>
            <a:pPr marL="514350" lvl="0" indent="-514350" algn="just">
              <a:buFont typeface="+mj-lt"/>
              <a:buAutoNum type="romanLcPeriod"/>
            </a:pPr>
            <a:r>
              <a:rPr lang="en-US" sz="2200" b="1" i="1" dirty="0" smtClean="0">
                <a:solidFill>
                  <a:schemeClr val="accent4">
                    <a:lumMod val="75000"/>
                  </a:schemeClr>
                </a:solidFill>
              </a:rPr>
              <a:t>True </a:t>
            </a:r>
            <a:r>
              <a:rPr lang="en-US" sz="2200" b="1" i="1" dirty="0">
                <a:solidFill>
                  <a:schemeClr val="accent4">
                    <a:lumMod val="75000"/>
                  </a:schemeClr>
                </a:solidFill>
              </a:rPr>
              <a:t>Negatives (TN): </a:t>
            </a:r>
            <a:r>
              <a:rPr lang="en-US" sz="2200" dirty="0"/>
              <a:t>These are the legitimate transactions correctly classified as legitimate. Here, 1,940 legitimate transactions were correctly </a:t>
            </a:r>
            <a:r>
              <a:rPr lang="en-US" sz="2200" dirty="0" smtClean="0"/>
              <a:t>identified.</a:t>
            </a:r>
          </a:p>
          <a:p>
            <a:pPr marL="514350" lvl="0" indent="-514350" algn="just">
              <a:buFont typeface="+mj-lt"/>
              <a:buAutoNum type="romanLcPeriod"/>
            </a:pPr>
            <a:r>
              <a:rPr lang="en-US" sz="2200" b="1" i="1" dirty="0" smtClean="0">
                <a:solidFill>
                  <a:schemeClr val="accent4">
                    <a:lumMod val="75000"/>
                  </a:schemeClr>
                </a:solidFill>
              </a:rPr>
              <a:t>False </a:t>
            </a:r>
            <a:r>
              <a:rPr lang="en-US" sz="2200" b="1" i="1" dirty="0">
                <a:solidFill>
                  <a:schemeClr val="accent4">
                    <a:lumMod val="75000"/>
                  </a:schemeClr>
                </a:solidFill>
              </a:rPr>
              <a:t>Positives (FP): </a:t>
            </a:r>
            <a:r>
              <a:rPr lang="en-US" sz="2200" dirty="0"/>
              <a:t>These are the legitimate transactions incorrectly classified as fraudulent. In this example, 10 legitimate transactions were mistakenly classified as </a:t>
            </a:r>
            <a:r>
              <a:rPr lang="en-US" sz="2200" dirty="0" smtClean="0"/>
              <a:t>fraudulent.</a:t>
            </a:r>
          </a:p>
          <a:p>
            <a:pPr marL="514350" lvl="0" indent="-514350" algn="just">
              <a:buFont typeface="+mj-lt"/>
              <a:buAutoNum type="romanLcPeriod"/>
            </a:pPr>
            <a:r>
              <a:rPr lang="en-US" sz="2200" b="1" i="1" dirty="0" smtClean="0">
                <a:solidFill>
                  <a:schemeClr val="accent4">
                    <a:lumMod val="75000"/>
                  </a:schemeClr>
                </a:solidFill>
              </a:rPr>
              <a:t>False </a:t>
            </a:r>
            <a:r>
              <a:rPr lang="en-US" sz="2200" b="1" i="1" dirty="0">
                <a:solidFill>
                  <a:schemeClr val="accent4">
                    <a:lumMod val="75000"/>
                  </a:schemeClr>
                </a:solidFill>
              </a:rPr>
              <a:t>Negatives (FN): </a:t>
            </a:r>
            <a:r>
              <a:rPr lang="en-US" sz="2200" dirty="0"/>
              <a:t>These are the fraudulent transactions incorrectly classified as legitimate. </a:t>
            </a:r>
            <a:r>
              <a:rPr lang="en-US" sz="2200" dirty="0"/>
              <a:t>In this case, 5 fraudulent transactions were missed and classified as legitimate.</a:t>
            </a:r>
          </a:p>
          <a:p>
            <a:pPr algn="just"/>
            <a:endParaRPr lang="en-US" dirty="0"/>
          </a:p>
        </p:txBody>
      </p:sp>
    </p:spTree>
    <p:extLst>
      <p:ext uri="{BB962C8B-B14F-4D97-AF65-F5344CB8AC3E}">
        <p14:creationId xmlns:p14="http://schemas.microsoft.com/office/powerpoint/2010/main" val="8971942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2263530"/>
              </p:ext>
            </p:extLst>
          </p:nvPr>
        </p:nvGraphicFramePr>
        <p:xfrm>
          <a:off x="3157070" y="822611"/>
          <a:ext cx="4941998" cy="1793875"/>
        </p:xfrm>
        <a:graphic>
          <a:graphicData uri="http://schemas.openxmlformats.org/drawingml/2006/table">
            <a:tbl>
              <a:tblPr firstRow="1" firstCol="1" bandRow="1">
                <a:tableStyleId>{5C22544A-7EE6-4342-B048-85BDC9FD1C3A}</a:tableStyleId>
              </a:tblPr>
              <a:tblGrid>
                <a:gridCol w="1379648"/>
                <a:gridCol w="1187450"/>
                <a:gridCol w="1187450"/>
                <a:gridCol w="1187450"/>
              </a:tblGrid>
              <a:tr h="0">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smtClean="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24982963"/>
              </p:ext>
            </p:extLst>
          </p:nvPr>
        </p:nvGraphicFramePr>
        <p:xfrm>
          <a:off x="3157070" y="3520091"/>
          <a:ext cx="4941998" cy="1793875"/>
        </p:xfrm>
        <a:graphic>
          <a:graphicData uri="http://schemas.openxmlformats.org/drawingml/2006/table">
            <a:tbl>
              <a:tblPr firstRow="1" firstCol="1" bandRow="1">
                <a:tableStyleId>{5C22544A-7EE6-4342-B048-85BDC9FD1C3A}</a:tableStyleId>
              </a:tblPr>
              <a:tblGrid>
                <a:gridCol w="1379648"/>
                <a:gridCol w="1187450"/>
                <a:gridCol w="1187450"/>
                <a:gridCol w="1187450"/>
              </a:tblGrid>
              <a:tr h="0">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r>
                        <a:rPr lang="en-US" sz="2200">
                          <a:effectLst/>
                          <a:highlight>
                            <a:srgbClr val="00FFFF"/>
                          </a:highligh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  </a:t>
                      </a:r>
                      <a:r>
                        <a:rPr lang="en-US" sz="2200">
                          <a:effectLst/>
                          <a:highlight>
                            <a:srgbClr val="00FFFF"/>
                          </a:highlight>
                        </a:rPr>
                        <a:t>[FP]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5   </a:t>
                      </a:r>
                      <a:r>
                        <a:rPr lang="en-US" sz="2200" dirty="0">
                          <a:effectLst/>
                          <a:highlight>
                            <a:srgbClr val="00FFFF"/>
                          </a:highlight>
                        </a:rPr>
                        <a:t>[FN]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r>
                        <a:rPr lang="en-US" sz="2200">
                          <a:effectLst/>
                          <a:highlight>
                            <a:srgbClr val="00FFFF"/>
                          </a:highlight>
                        </a:rPr>
                        <a: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smtClean="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1519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pic>
        <p:nvPicPr>
          <p:cNvPr id="3" name="Picture 2"/>
          <p:cNvPicPr>
            <a:picLocks noChangeAspect="1"/>
          </p:cNvPicPr>
          <p:nvPr/>
        </p:nvPicPr>
        <p:blipFill>
          <a:blip r:embed="rId2"/>
          <a:stretch>
            <a:fillRect/>
          </a:stretch>
        </p:blipFill>
        <p:spPr>
          <a:xfrm>
            <a:off x="81724" y="2396490"/>
            <a:ext cx="3105150" cy="1333500"/>
          </a:xfrm>
          <a:prstGeom prst="rect">
            <a:avLst/>
          </a:prstGeom>
        </p:spPr>
      </p:pic>
      <p:sp>
        <p:nvSpPr>
          <p:cNvPr id="13" name="TextBox 12"/>
          <p:cNvSpPr txBox="1"/>
          <p:nvPr/>
        </p:nvSpPr>
        <p:spPr>
          <a:xfrm>
            <a:off x="3374136" y="2417636"/>
            <a:ext cx="8348472" cy="1323439"/>
          </a:xfrm>
          <a:prstGeom prst="rect">
            <a:avLst/>
          </a:prstGeom>
          <a:noFill/>
        </p:spPr>
        <p:txBody>
          <a:bodyPr wrap="square" rtlCol="0">
            <a:spAutoFit/>
          </a:bodyPr>
          <a:lstStyle/>
          <a:p>
            <a:r>
              <a:rPr lang="en-US" sz="2000" b="1" dirty="0" smtClean="0">
                <a:solidFill>
                  <a:srgbClr val="FF0000"/>
                </a:solidFill>
              </a:rPr>
              <a:t>Accuracy </a:t>
            </a:r>
          </a:p>
          <a:p>
            <a:r>
              <a:rPr lang="en-US" sz="2000" dirty="0" smtClean="0"/>
              <a:t>Accuracy </a:t>
            </a:r>
            <a:r>
              <a:rPr lang="en-US" sz="2000" dirty="0"/>
              <a:t>measures the proportion of correct predictions</a:t>
            </a:r>
            <a:r>
              <a:rPr lang="en-US" sz="2000" dirty="0" smtClean="0"/>
              <a:t>.</a:t>
            </a:r>
          </a:p>
          <a:p>
            <a:endParaRPr lang="en-US" sz="2000" dirty="0"/>
          </a:p>
          <a:p>
            <a:r>
              <a:rPr lang="en-US" sz="2000" b="1" dirty="0">
                <a:solidFill>
                  <a:schemeClr val="accent4">
                    <a:lumMod val="75000"/>
                  </a:schemeClr>
                </a:solidFill>
              </a:rPr>
              <a:t>Accuracy = (True Positives + True Negatives) / Total Number of Predictions</a:t>
            </a:r>
          </a:p>
        </p:txBody>
      </p:sp>
      <p:sp>
        <p:nvSpPr>
          <p:cNvPr id="14" name="TextBox 13"/>
          <p:cNvSpPr txBox="1"/>
          <p:nvPr/>
        </p:nvSpPr>
        <p:spPr>
          <a:xfrm>
            <a:off x="3211925" y="4121781"/>
            <a:ext cx="8672894" cy="1015663"/>
          </a:xfrm>
          <a:prstGeom prst="rect">
            <a:avLst/>
          </a:prstGeom>
          <a:noFill/>
        </p:spPr>
        <p:txBody>
          <a:bodyPr wrap="square" rtlCol="0">
            <a:spAutoFit/>
          </a:bodyPr>
          <a:lstStyle/>
          <a:p>
            <a:r>
              <a:rPr lang="en-US" sz="2000" b="1" dirty="0" smtClean="0">
                <a:solidFill>
                  <a:srgbClr val="FF0000"/>
                </a:solidFill>
              </a:rPr>
              <a:t>Error </a:t>
            </a:r>
            <a:r>
              <a:rPr lang="en-US" sz="2000" b="1" dirty="0">
                <a:solidFill>
                  <a:srgbClr val="FF0000"/>
                </a:solidFill>
              </a:rPr>
              <a:t>rate</a:t>
            </a:r>
            <a:endParaRPr lang="en-US" sz="2000" b="1" dirty="0" smtClean="0">
              <a:solidFill>
                <a:srgbClr val="FF0000"/>
              </a:solidFill>
            </a:endParaRPr>
          </a:p>
          <a:p>
            <a:r>
              <a:rPr lang="en-US" sz="2000" dirty="0"/>
              <a:t>The error rate measures the proportion of incorrect predictions.</a:t>
            </a:r>
            <a:endParaRPr lang="en-US" sz="2000" dirty="0" smtClean="0">
              <a:solidFill>
                <a:srgbClr val="FF0000"/>
              </a:solidFill>
            </a:endParaRPr>
          </a:p>
          <a:p>
            <a:r>
              <a:rPr lang="en-US" sz="2000" b="1" dirty="0" smtClean="0">
                <a:solidFill>
                  <a:schemeClr val="accent4">
                    <a:lumMod val="75000"/>
                  </a:schemeClr>
                </a:solidFill>
              </a:rPr>
              <a:t>Error </a:t>
            </a:r>
            <a:r>
              <a:rPr lang="en-US" sz="2000" b="1" dirty="0">
                <a:solidFill>
                  <a:schemeClr val="accent4">
                    <a:lumMod val="75000"/>
                  </a:schemeClr>
                </a:solidFill>
              </a:rPr>
              <a:t>Rate = (False Positives + False Negatives) / Total Number of Predictions</a:t>
            </a:r>
          </a:p>
        </p:txBody>
      </p:sp>
      <p:sp>
        <p:nvSpPr>
          <p:cNvPr id="15" name="Rectangle 14"/>
          <p:cNvSpPr/>
          <p:nvPr/>
        </p:nvSpPr>
        <p:spPr>
          <a:xfrm>
            <a:off x="4589459" y="6248399"/>
            <a:ext cx="4786760" cy="369332"/>
          </a:xfrm>
          <a:prstGeom prst="rect">
            <a:avLst/>
          </a:prstGeom>
        </p:spPr>
        <p:txBody>
          <a:bodyPr wrap="none">
            <a:spAutoFit/>
          </a:bodyPr>
          <a:lstStyle/>
          <a:p>
            <a:r>
              <a:rPr lang="en-US" dirty="0"/>
              <a:t>https://www.youtube.com/watch?v=AyP85ocS-8Y</a:t>
            </a:r>
          </a:p>
        </p:txBody>
      </p:sp>
      <p:pic>
        <p:nvPicPr>
          <p:cNvPr id="7" name="Picture 6"/>
          <p:cNvPicPr>
            <a:picLocks noChangeAspect="1"/>
          </p:cNvPicPr>
          <p:nvPr/>
        </p:nvPicPr>
        <p:blipFill>
          <a:blip r:embed="rId3"/>
          <a:stretch>
            <a:fillRect/>
          </a:stretch>
        </p:blipFill>
        <p:spPr>
          <a:xfrm>
            <a:off x="81724" y="3930396"/>
            <a:ext cx="2943225" cy="2854452"/>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36560395"/>
              </p:ext>
            </p:extLst>
          </p:nvPr>
        </p:nvGraphicFramePr>
        <p:xfrm>
          <a:off x="3531974" y="172547"/>
          <a:ext cx="4941998" cy="1793875"/>
        </p:xfrm>
        <a:graphic>
          <a:graphicData uri="http://schemas.openxmlformats.org/drawingml/2006/table">
            <a:tbl>
              <a:tblPr firstRow="1" firstCol="1" bandRow="1">
                <a:tableStyleId>{5C22544A-7EE6-4342-B048-85BDC9FD1C3A}</a:tableStyleId>
              </a:tblPr>
              <a:tblGrid>
                <a:gridCol w="1379648"/>
                <a:gridCol w="1187450"/>
                <a:gridCol w="1187450"/>
                <a:gridCol w="1187450"/>
              </a:tblGrid>
              <a:tr h="0">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highlight>
                            <a:srgbClr val="FFFF00"/>
                          </a:highlight>
                        </a:rPr>
                        <a:t>Actual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r>
                        <a:rPr lang="en-US" sz="2200">
                          <a:effectLst/>
                          <a:highlight>
                            <a:srgbClr val="00FFFF"/>
                          </a:highligh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  </a:t>
                      </a:r>
                      <a:r>
                        <a:rPr lang="en-US" sz="2200">
                          <a:effectLst/>
                          <a:highlight>
                            <a:srgbClr val="00FFFF"/>
                          </a:highlight>
                        </a:rPr>
                        <a:t>[FP]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highlight>
                            <a:srgbClr val="FFFF00"/>
                          </a:highlight>
                        </a:rPr>
                        <a:t>Actual 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   </a:t>
                      </a:r>
                      <a:r>
                        <a:rPr lang="en-US" sz="2200">
                          <a:effectLst/>
                          <a:highlight>
                            <a:srgbClr val="00FFFF"/>
                          </a:highlight>
                        </a:rPr>
                        <a:t>[FN]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r>
                        <a:rPr lang="en-US" sz="2200">
                          <a:effectLst/>
                          <a:highlight>
                            <a:srgbClr val="00FFFF"/>
                          </a:highlight>
                        </a:rPr>
                        <a: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smtClean="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99950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Rectangle 4"/>
          <p:cNvSpPr/>
          <p:nvPr/>
        </p:nvSpPr>
        <p:spPr>
          <a:xfrm>
            <a:off x="5489561" y="5986611"/>
            <a:ext cx="4786760" cy="369332"/>
          </a:xfrm>
          <a:prstGeom prst="rect">
            <a:avLst/>
          </a:prstGeom>
        </p:spPr>
        <p:txBody>
          <a:bodyPr wrap="none">
            <a:spAutoFit/>
          </a:bodyPr>
          <a:lstStyle/>
          <a:p>
            <a:r>
              <a:rPr lang="en-US" smtClean="0"/>
              <a:t>https://www.youtube.com/watch?v=AyP85ocS-8Y</a:t>
            </a:r>
            <a:endParaRPr lang="en-US" dirty="0"/>
          </a:p>
        </p:txBody>
      </p:sp>
      <p:pic>
        <p:nvPicPr>
          <p:cNvPr id="6" name="Picture 5"/>
          <p:cNvPicPr>
            <a:picLocks noChangeAspect="1"/>
          </p:cNvPicPr>
          <p:nvPr/>
        </p:nvPicPr>
        <p:blipFill>
          <a:blip r:embed="rId2"/>
          <a:stretch>
            <a:fillRect/>
          </a:stretch>
        </p:blipFill>
        <p:spPr>
          <a:xfrm>
            <a:off x="5422011" y="4550383"/>
            <a:ext cx="6769989" cy="158070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733476737"/>
              </p:ext>
            </p:extLst>
          </p:nvPr>
        </p:nvGraphicFramePr>
        <p:xfrm>
          <a:off x="170815" y="132464"/>
          <a:ext cx="5446395" cy="2511425"/>
        </p:xfrm>
        <a:graphic>
          <a:graphicData uri="http://schemas.openxmlformats.org/drawingml/2006/table">
            <a:tbl>
              <a:tblPr firstRow="1" firstCol="1" bandRow="1">
                <a:tableStyleId>{5C22544A-7EE6-4342-B048-85BDC9FD1C3A}</a:tableStyleId>
              </a:tblPr>
              <a:tblGrid>
                <a:gridCol w="1884045"/>
                <a:gridCol w="1187450"/>
                <a:gridCol w="1187450"/>
                <a:gridCol w="1187450"/>
              </a:tblGrid>
              <a:tr h="0">
                <a:tc>
                  <a:txBody>
                    <a:bodyPr/>
                    <a:lstStyle/>
                    <a:p>
                      <a:pPr algn="ctr">
                        <a:lnSpc>
                          <a:spcPct val="107000"/>
                        </a:lnSpc>
                        <a:spcAft>
                          <a:spcPts val="0"/>
                        </a:spcAft>
                      </a:pPr>
                      <a:r>
                        <a:rPr lang="en-US" sz="2200" dirty="0" smtClean="0">
                          <a:effectLst/>
                          <a:highlight>
                            <a:srgbClr val="00FF00"/>
                          </a:highlight>
                        </a:rPr>
                        <a:t>MODEL  </a:t>
                      </a:r>
                      <a:r>
                        <a:rPr lang="en-US" sz="2200" dirty="0">
                          <a:effectLst/>
                          <a:highlight>
                            <a:srgbClr val="00FF00"/>
                          </a:highligh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a:t>
                      </a:r>
                      <a:r>
                        <a:rPr lang="en-US" sz="2200" dirty="0" smtClean="0">
                          <a:solidFill>
                            <a:schemeClr val="bg1"/>
                          </a:solidFill>
                          <a:effectLst/>
                          <a:highlight>
                            <a:srgbClr val="FFFF00"/>
                          </a:highlight>
                        </a:rPr>
                        <a:t>SPAM</a:t>
                      </a:r>
                      <a:r>
                        <a:rPr lang="en-US" sz="2200" baseline="0" dirty="0" smtClean="0">
                          <a:solidFill>
                            <a:schemeClr val="bg1"/>
                          </a:solidFill>
                          <a:effectLst/>
                          <a:highlight>
                            <a:srgbClr val="FFFF00"/>
                          </a:highlight>
                        </a:rPr>
                        <a:t> </a:t>
                      </a:r>
                      <a:r>
                        <a:rPr lang="en-US" sz="2200" dirty="0" smtClean="0">
                          <a:solidFill>
                            <a:schemeClr val="bg1"/>
                          </a:solidFill>
                          <a:effectLst/>
                          <a:highlight>
                            <a:srgbClr val="FFFF00"/>
                          </a:highlight>
                        </a:rPr>
                        <a:t>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r>
                        <a:rPr lang="en-US" sz="2200">
                          <a:effectLst/>
                          <a:highlight>
                            <a:srgbClr val="00FFFF"/>
                          </a:highligh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  </a:t>
                      </a:r>
                      <a:r>
                        <a:rPr lang="en-US" sz="2200">
                          <a:effectLst/>
                          <a:highlight>
                            <a:srgbClr val="00FFFF"/>
                          </a:highlight>
                        </a:rPr>
                        <a:t>[FP]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a:t>
                      </a:r>
                      <a:r>
                        <a:rPr lang="en-US" sz="2200" dirty="0" smtClean="0">
                          <a:solidFill>
                            <a:schemeClr val="bg1"/>
                          </a:solidFill>
                          <a:effectLst/>
                          <a:highlight>
                            <a:srgbClr val="FFFF00"/>
                          </a:highlight>
                        </a:rPr>
                        <a:t>SPAM</a:t>
                      </a:r>
                    </a:p>
                    <a:p>
                      <a:pPr algn="ctr">
                        <a:lnSpc>
                          <a:spcPct val="107000"/>
                        </a:lnSpc>
                        <a:spcAft>
                          <a:spcPts val="0"/>
                        </a:spcAft>
                      </a:pPr>
                      <a:r>
                        <a:rPr lang="en-US" sz="2200" dirty="0" smtClean="0">
                          <a:solidFill>
                            <a:schemeClr val="bg1"/>
                          </a:solidFill>
                          <a:effectLst/>
                          <a:highlight>
                            <a:srgbClr val="FFFF00"/>
                          </a:highlight>
                        </a:rPr>
                        <a:t>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   </a:t>
                      </a:r>
                      <a:r>
                        <a:rPr lang="en-US" sz="2200">
                          <a:effectLst/>
                          <a:highlight>
                            <a:srgbClr val="00FFFF"/>
                          </a:highlight>
                        </a:rPr>
                        <a:t>[FN]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r>
                        <a:rPr lang="en-US" sz="2200">
                          <a:effectLst/>
                          <a:highlight>
                            <a:srgbClr val="00FFFF"/>
                          </a:highlight>
                        </a:rPr>
                        <a: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smtClean="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96392354"/>
              </p:ext>
            </p:extLst>
          </p:nvPr>
        </p:nvGraphicFramePr>
        <p:xfrm>
          <a:off x="6114415" y="132464"/>
          <a:ext cx="5446395" cy="2511425"/>
        </p:xfrm>
        <a:graphic>
          <a:graphicData uri="http://schemas.openxmlformats.org/drawingml/2006/table">
            <a:tbl>
              <a:tblPr firstRow="1" firstCol="1" bandRow="1">
                <a:tableStyleId>{5C22544A-7EE6-4342-B048-85BDC9FD1C3A}</a:tableStyleId>
              </a:tblPr>
              <a:tblGrid>
                <a:gridCol w="1884045"/>
                <a:gridCol w="1187450"/>
                <a:gridCol w="1187450"/>
                <a:gridCol w="1187450"/>
              </a:tblGrid>
              <a:tr h="0">
                <a:tc>
                  <a:txBody>
                    <a:bodyPr/>
                    <a:lstStyle/>
                    <a:p>
                      <a:pPr algn="ctr">
                        <a:lnSpc>
                          <a:spcPct val="107000"/>
                        </a:lnSpc>
                        <a:spcAft>
                          <a:spcPts val="0"/>
                        </a:spcAft>
                      </a:pPr>
                      <a:r>
                        <a:rPr lang="en-US" sz="2200" dirty="0" smtClean="0">
                          <a:effectLst/>
                          <a:highlight>
                            <a:srgbClr val="00FF00"/>
                          </a:highlight>
                        </a:rPr>
                        <a:t>MODEL  </a:t>
                      </a:r>
                      <a:r>
                        <a:rPr lang="en-US" sz="2200" dirty="0">
                          <a:effectLst/>
                          <a:highlight>
                            <a:srgbClr val="00FF00"/>
                          </a:highlight>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a:t>
                      </a:r>
                      <a:r>
                        <a:rPr lang="en-US" sz="2200" dirty="0" smtClean="0">
                          <a:solidFill>
                            <a:schemeClr val="bg1"/>
                          </a:solidFill>
                          <a:effectLst/>
                          <a:highlight>
                            <a:srgbClr val="FFFF00"/>
                          </a:highlight>
                        </a:rPr>
                        <a:t>SPAM</a:t>
                      </a:r>
                      <a:r>
                        <a:rPr lang="en-US" sz="2200" baseline="0" dirty="0" smtClean="0">
                          <a:solidFill>
                            <a:schemeClr val="bg1"/>
                          </a:solidFill>
                          <a:effectLst/>
                          <a:highlight>
                            <a:srgbClr val="FFFF00"/>
                          </a:highlight>
                        </a:rPr>
                        <a:t> </a:t>
                      </a:r>
                      <a:r>
                        <a:rPr lang="en-US" sz="2200" dirty="0" smtClean="0">
                          <a:solidFill>
                            <a:schemeClr val="bg1"/>
                          </a:solidFill>
                          <a:effectLst/>
                          <a:highlight>
                            <a:srgbClr val="FFFF00"/>
                          </a:highlight>
                        </a:rPr>
                        <a:t>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r>
                        <a:rPr lang="en-US" sz="2200">
                          <a:effectLst/>
                          <a:highlight>
                            <a:srgbClr val="00FFFF"/>
                          </a:highligh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04 </a:t>
                      </a:r>
                      <a:r>
                        <a:rPr lang="en-US" sz="2200">
                          <a:effectLst/>
                          <a:highlight>
                            <a:srgbClr val="00FFFF"/>
                          </a:highlight>
                        </a:rPr>
                        <a:t>[FP]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a:t>
                      </a:r>
                      <a:r>
                        <a:rPr lang="en-US" sz="2200" dirty="0" smtClean="0">
                          <a:solidFill>
                            <a:schemeClr val="bg1"/>
                          </a:solidFill>
                          <a:effectLst/>
                          <a:highlight>
                            <a:srgbClr val="FFFF00"/>
                          </a:highlight>
                        </a:rPr>
                        <a:t>SPAM</a:t>
                      </a:r>
                    </a:p>
                    <a:p>
                      <a:pPr algn="ctr">
                        <a:lnSpc>
                          <a:spcPct val="107000"/>
                        </a:lnSpc>
                        <a:spcAft>
                          <a:spcPts val="0"/>
                        </a:spcAft>
                      </a:pPr>
                      <a:r>
                        <a:rPr lang="en-US" sz="2200" dirty="0" smtClean="0">
                          <a:solidFill>
                            <a:schemeClr val="bg1"/>
                          </a:solidFill>
                          <a:effectLst/>
                          <a:highlight>
                            <a:srgbClr val="FFFF00"/>
                          </a:highlight>
                        </a:rPr>
                        <a:t>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11   </a:t>
                      </a:r>
                      <a:r>
                        <a:rPr lang="en-US" sz="2200">
                          <a:effectLst/>
                          <a:highlight>
                            <a:srgbClr val="00FFFF"/>
                          </a:highlight>
                        </a:rPr>
                        <a:t>[FN]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r>
                        <a:rPr lang="en-US" sz="2200">
                          <a:effectLst/>
                          <a:highlight>
                            <a:srgbClr val="00FFFF"/>
                          </a:highlight>
                        </a:rPr>
                        <a: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smtClean="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0" name="TextBox 9"/>
          <p:cNvSpPr txBox="1"/>
          <p:nvPr/>
        </p:nvSpPr>
        <p:spPr>
          <a:xfrm>
            <a:off x="2788921" y="2989492"/>
            <a:ext cx="9546336" cy="523220"/>
          </a:xfrm>
          <a:prstGeom prst="rect">
            <a:avLst/>
          </a:prstGeom>
          <a:noFill/>
        </p:spPr>
        <p:txBody>
          <a:bodyPr wrap="square" rtlCol="0">
            <a:spAutoFit/>
          </a:bodyPr>
          <a:lstStyle/>
          <a:p>
            <a:r>
              <a:rPr lang="en-US" sz="2800" b="1" i="1" dirty="0" smtClean="0">
                <a:solidFill>
                  <a:srgbClr val="FF0000"/>
                </a:solidFill>
              </a:rPr>
              <a:t>Which model you will prefer either model A or Model B?</a:t>
            </a:r>
            <a:endParaRPr lang="en-US" sz="2800" b="1" i="1" dirty="0">
              <a:solidFill>
                <a:srgbClr val="FF0000"/>
              </a:solidFill>
            </a:endParaRPr>
          </a:p>
        </p:txBody>
      </p:sp>
      <p:sp>
        <p:nvSpPr>
          <p:cNvPr id="11" name="Rectangle 10"/>
          <p:cNvSpPr/>
          <p:nvPr/>
        </p:nvSpPr>
        <p:spPr>
          <a:xfrm>
            <a:off x="5489561" y="6377278"/>
            <a:ext cx="4565160" cy="369332"/>
          </a:xfrm>
          <a:prstGeom prst="rect">
            <a:avLst/>
          </a:prstGeom>
        </p:spPr>
        <p:txBody>
          <a:bodyPr wrap="none">
            <a:spAutoFit/>
          </a:bodyPr>
          <a:lstStyle/>
          <a:p>
            <a:r>
              <a:rPr lang="en-US" dirty="0"/>
              <a:t>https://www.youtube.com/watch?v=iK-kdhJ-7yI</a:t>
            </a:r>
          </a:p>
        </p:txBody>
      </p:sp>
      <p:pic>
        <p:nvPicPr>
          <p:cNvPr id="12" name="Picture 11"/>
          <p:cNvPicPr>
            <a:picLocks noChangeAspect="1"/>
          </p:cNvPicPr>
          <p:nvPr/>
        </p:nvPicPr>
        <p:blipFill>
          <a:blip r:embed="rId3"/>
          <a:stretch>
            <a:fillRect/>
          </a:stretch>
        </p:blipFill>
        <p:spPr>
          <a:xfrm>
            <a:off x="138202" y="3512712"/>
            <a:ext cx="5140643" cy="3080413"/>
          </a:xfrm>
          <a:prstGeom prst="rect">
            <a:avLst/>
          </a:prstGeom>
        </p:spPr>
      </p:pic>
      <p:sp>
        <p:nvSpPr>
          <p:cNvPr id="3" name="TextBox 2"/>
          <p:cNvSpPr txBox="1"/>
          <p:nvPr/>
        </p:nvSpPr>
        <p:spPr>
          <a:xfrm>
            <a:off x="5422011" y="3616049"/>
            <a:ext cx="5477637" cy="769441"/>
          </a:xfrm>
          <a:prstGeom prst="rect">
            <a:avLst/>
          </a:prstGeom>
          <a:noFill/>
        </p:spPr>
        <p:txBody>
          <a:bodyPr wrap="square" rtlCol="0">
            <a:spAutoFit/>
          </a:bodyPr>
          <a:lstStyle/>
          <a:p>
            <a:r>
              <a:rPr lang="en-US" sz="2200" b="1" dirty="0">
                <a:solidFill>
                  <a:srgbClr val="000099"/>
                </a:solidFill>
              </a:rPr>
              <a:t>Precision is important when </a:t>
            </a:r>
            <a:r>
              <a:rPr lang="en-US" sz="2200" b="1" dirty="0">
                <a:solidFill>
                  <a:srgbClr val="C00000"/>
                </a:solidFill>
              </a:rPr>
              <a:t>false </a:t>
            </a:r>
            <a:r>
              <a:rPr lang="en-US" sz="2200" b="1" dirty="0" smtClean="0">
                <a:solidFill>
                  <a:srgbClr val="C00000"/>
                </a:solidFill>
              </a:rPr>
              <a:t>positives </a:t>
            </a:r>
          </a:p>
          <a:p>
            <a:r>
              <a:rPr lang="en-US" sz="2200" b="1" dirty="0" smtClean="0">
                <a:solidFill>
                  <a:srgbClr val="333300"/>
                </a:solidFill>
              </a:rPr>
              <a:t>(Type 1 Error) </a:t>
            </a:r>
            <a:r>
              <a:rPr lang="en-US" sz="2200" b="1" dirty="0">
                <a:solidFill>
                  <a:srgbClr val="000099"/>
                </a:solidFill>
              </a:rPr>
              <a:t>are </a:t>
            </a:r>
            <a:r>
              <a:rPr lang="en-US" sz="2200" b="1" dirty="0" smtClean="0">
                <a:solidFill>
                  <a:srgbClr val="000099"/>
                </a:solidFill>
              </a:rPr>
              <a:t>costly. </a:t>
            </a:r>
            <a:endParaRPr lang="en-US" sz="2200" b="1" dirty="0">
              <a:solidFill>
                <a:srgbClr val="000099"/>
              </a:solidFill>
            </a:endParaRPr>
          </a:p>
        </p:txBody>
      </p:sp>
    </p:spTree>
    <p:extLst>
      <p:ext uri="{BB962C8B-B14F-4D97-AF65-F5344CB8AC3E}">
        <p14:creationId xmlns:p14="http://schemas.microsoft.com/office/powerpoint/2010/main" val="199643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73246117"/>
              </p:ext>
            </p:extLst>
          </p:nvPr>
        </p:nvGraphicFramePr>
        <p:xfrm>
          <a:off x="1998600" y="510540"/>
          <a:ext cx="7021194" cy="1695960"/>
        </p:xfrm>
        <a:graphic>
          <a:graphicData uri="http://schemas.openxmlformats.org/drawingml/2006/table">
            <a:tbl>
              <a:tblPr firstRow="1" firstCol="1" bandRow="1">
                <a:tableStyleId>{5C22544A-7EE6-4342-B048-85BDC9FD1C3A}</a:tableStyleId>
              </a:tblPr>
              <a:tblGrid>
                <a:gridCol w="782577"/>
                <a:gridCol w="1095879"/>
                <a:gridCol w="886968"/>
                <a:gridCol w="914400"/>
                <a:gridCol w="228600"/>
                <a:gridCol w="1256144"/>
                <a:gridCol w="928313"/>
                <a:gridCol w="928313"/>
              </a:tblGrid>
              <a:tr h="0">
                <a:tc gridSpan="2">
                  <a:txBody>
                    <a:bodyPr/>
                    <a:lstStyle/>
                    <a:p>
                      <a:pPr>
                        <a:lnSpc>
                          <a:spcPct val="107000"/>
                        </a:lnSpc>
                        <a:spcAft>
                          <a:spcPts val="0"/>
                        </a:spcAft>
                      </a:pPr>
                      <a:r>
                        <a:rPr lang="en-US" sz="1200" dirty="0">
                          <a:effectLst/>
                          <a:highlight>
                            <a:srgbClr val="00FFFF"/>
                          </a:highligh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6">
                  <a:txBody>
                    <a:bodyPr/>
                    <a:lstStyle/>
                    <a:p>
                      <a:pPr algn="ctr">
                        <a:lnSpc>
                          <a:spcPct val="107000"/>
                        </a:lnSpc>
                        <a:spcAft>
                          <a:spcPts val="0"/>
                        </a:spcAft>
                      </a:pPr>
                      <a:r>
                        <a:rPr lang="en-US" sz="2400">
                          <a:effectLst/>
                          <a:highlight>
                            <a:srgbClr val="00FF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a:lnSpc>
                          <a:spcPct val="107000"/>
                        </a:lnSpc>
                        <a:spcAft>
                          <a:spcPts val="0"/>
                        </a:spcAft>
                      </a:pPr>
                      <a:r>
                        <a:rPr lang="en-US" sz="2000" dirty="0">
                          <a:solidFill>
                            <a:schemeClr val="bg1"/>
                          </a:solidFill>
                          <a:effectLst/>
                          <a:highlight>
                            <a:srgbClr val="00FFFF"/>
                          </a:highlight>
                        </a:rPr>
                        <a:t>Model 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nSpc>
                          <a:spcPct val="107000"/>
                        </a:lnSpc>
                        <a:spcAft>
                          <a:spcPts val="0"/>
                        </a:spcAft>
                      </a:pPr>
                      <a:r>
                        <a:rPr lang="en-US" sz="1600" dirty="0">
                          <a:effectLst/>
                          <a:highlight>
                            <a:srgbClr val="00FF00"/>
                          </a:highlight>
                        </a:rPr>
                        <a:t>Detected Cancer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00FF00"/>
                          </a:highlight>
                        </a:rPr>
                        <a:t>Not Detected Cancer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highlight>
                            <a:srgbClr val="FFFF00"/>
                          </a:highligh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highlight>
                            <a:srgbClr val="00FFFF"/>
                          </a:highlight>
                        </a:rPr>
                        <a:t>Model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highlight>
                            <a:srgbClr val="00FF00"/>
                          </a:highlight>
                        </a:rPr>
                        <a:t>Detected Cancer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highlight>
                            <a:srgbClr val="00FF00"/>
                          </a:highlight>
                        </a:rPr>
                        <a:t>Not Detected Cancer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rowSpan="2">
                  <a:txBody>
                    <a:bodyPr/>
                    <a:lstStyle/>
                    <a:p>
                      <a:pPr>
                        <a:lnSpc>
                          <a:spcPct val="107000"/>
                        </a:lnSpc>
                        <a:spcAft>
                          <a:spcPts val="0"/>
                        </a:spcAft>
                      </a:pPr>
                      <a:r>
                        <a:rPr lang="en-US" sz="1200" dirty="0">
                          <a:effectLst/>
                          <a:highlight>
                            <a:srgbClr val="FF00FF"/>
                          </a:highlight>
                        </a:rPr>
                        <a:t> </a:t>
                      </a:r>
                      <a:endParaRPr lang="en-US" sz="1100" dirty="0">
                        <a:effectLst/>
                      </a:endParaRPr>
                    </a:p>
                    <a:p>
                      <a:pPr>
                        <a:lnSpc>
                          <a:spcPct val="107000"/>
                        </a:lnSpc>
                        <a:spcAft>
                          <a:spcPts val="0"/>
                        </a:spcAft>
                      </a:pPr>
                      <a:r>
                        <a:rPr lang="en-US" sz="1800" dirty="0">
                          <a:effectLst/>
                          <a:highlight>
                            <a:srgbClr val="FF00FF"/>
                          </a:highlight>
                        </a:rPr>
                        <a:t>Actual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Has Cancer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1000 TP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indent="-342900">
                        <a:lnSpc>
                          <a:spcPct val="107000"/>
                        </a:lnSpc>
                        <a:spcAft>
                          <a:spcPts val="0"/>
                        </a:spcAft>
                        <a:buAutoNum type="arabicPlain" startAt="200"/>
                      </a:pPr>
                      <a:r>
                        <a:rPr lang="en-US" sz="1600" dirty="0" smtClean="0">
                          <a:effectLst/>
                        </a:rPr>
                        <a:t>   FN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Has Cancer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1000 TP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500 FN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vMerge="1">
                  <a:txBody>
                    <a:bodyPr/>
                    <a:lstStyle/>
                    <a:p>
                      <a:endParaRPr lang="en-US"/>
                    </a:p>
                  </a:txBody>
                  <a:tcPr/>
                </a:tc>
                <a:tc>
                  <a:txBody>
                    <a:bodyPr/>
                    <a:lstStyle/>
                    <a:p>
                      <a:pPr>
                        <a:lnSpc>
                          <a:spcPct val="107000"/>
                        </a:lnSpc>
                        <a:spcAft>
                          <a:spcPts val="0"/>
                        </a:spcAft>
                      </a:pPr>
                      <a:r>
                        <a:rPr lang="en-US" sz="1600" dirty="0">
                          <a:effectLst/>
                          <a:highlight>
                            <a:srgbClr val="FFFF00"/>
                          </a:highlight>
                        </a:rPr>
                        <a:t>No Cancer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indent="-342900">
                        <a:lnSpc>
                          <a:spcPct val="107000"/>
                        </a:lnSpc>
                        <a:spcAft>
                          <a:spcPts val="0"/>
                        </a:spcAft>
                        <a:buAutoNum type="arabicPlain" startAt="800"/>
                      </a:pPr>
                      <a:r>
                        <a:rPr lang="en-US" sz="1600" dirty="0" smtClean="0">
                          <a:effectLst/>
                        </a:rPr>
                        <a:t>   FP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indent="-342900">
                        <a:lnSpc>
                          <a:spcPct val="107000"/>
                        </a:lnSpc>
                        <a:spcAft>
                          <a:spcPts val="0"/>
                        </a:spcAft>
                        <a:buAutoNum type="arabicPlain" startAt="8000"/>
                      </a:pPr>
                      <a:r>
                        <a:rPr lang="en-US" sz="1600" dirty="0" smtClean="0">
                          <a:effectLst/>
                        </a:rPr>
                        <a:t>  </a:t>
                      </a:r>
                      <a:r>
                        <a:rPr lang="en-US" sz="1400" dirty="0" smtClean="0">
                          <a:effectLst/>
                        </a:rPr>
                        <a:t>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No Cancer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500   FP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8000 TN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9" name="Picture 8"/>
          <p:cNvPicPr>
            <a:picLocks noChangeAspect="1"/>
          </p:cNvPicPr>
          <p:nvPr/>
        </p:nvPicPr>
        <p:blipFill>
          <a:blip r:embed="rId2"/>
          <a:stretch>
            <a:fillRect/>
          </a:stretch>
        </p:blipFill>
        <p:spPr>
          <a:xfrm>
            <a:off x="5183918" y="4457297"/>
            <a:ext cx="6917388" cy="1276350"/>
          </a:xfrm>
          <a:prstGeom prst="rect">
            <a:avLst/>
          </a:prstGeom>
        </p:spPr>
      </p:pic>
      <p:pic>
        <p:nvPicPr>
          <p:cNvPr id="10" name="Picture 9"/>
          <p:cNvPicPr>
            <a:picLocks noChangeAspect="1"/>
          </p:cNvPicPr>
          <p:nvPr/>
        </p:nvPicPr>
        <p:blipFill>
          <a:blip r:embed="rId3"/>
          <a:stretch>
            <a:fillRect/>
          </a:stretch>
        </p:blipFill>
        <p:spPr>
          <a:xfrm>
            <a:off x="383477" y="2340060"/>
            <a:ext cx="4545140" cy="4234475"/>
          </a:xfrm>
          <a:prstGeom prst="rect">
            <a:avLst/>
          </a:prstGeom>
        </p:spPr>
      </p:pic>
      <p:sp>
        <p:nvSpPr>
          <p:cNvPr id="2" name="TextBox 1"/>
          <p:cNvSpPr txBox="1"/>
          <p:nvPr/>
        </p:nvSpPr>
        <p:spPr>
          <a:xfrm>
            <a:off x="5579298" y="2798421"/>
            <a:ext cx="5676966" cy="769441"/>
          </a:xfrm>
          <a:prstGeom prst="rect">
            <a:avLst/>
          </a:prstGeom>
          <a:noFill/>
        </p:spPr>
        <p:txBody>
          <a:bodyPr wrap="square" rtlCol="0">
            <a:spAutoFit/>
          </a:bodyPr>
          <a:lstStyle/>
          <a:p>
            <a:r>
              <a:rPr lang="en-US" sz="2200" b="1" dirty="0">
                <a:solidFill>
                  <a:srgbClr val="000099"/>
                </a:solidFill>
              </a:rPr>
              <a:t>Recall is important when </a:t>
            </a:r>
            <a:r>
              <a:rPr lang="en-US" sz="2200" b="1" dirty="0">
                <a:solidFill>
                  <a:srgbClr val="C00000"/>
                </a:solidFill>
              </a:rPr>
              <a:t>false negatives </a:t>
            </a:r>
            <a:r>
              <a:rPr lang="en-US" sz="2200" b="1" dirty="0">
                <a:solidFill>
                  <a:srgbClr val="333300"/>
                </a:solidFill>
              </a:rPr>
              <a:t>(Type  2 error)</a:t>
            </a:r>
            <a:r>
              <a:rPr lang="en-US" sz="2200" b="1" dirty="0">
                <a:solidFill>
                  <a:srgbClr val="000099"/>
                </a:solidFill>
              </a:rPr>
              <a:t> are costly,</a:t>
            </a:r>
          </a:p>
        </p:txBody>
      </p:sp>
    </p:spTree>
    <p:extLst>
      <p:ext uri="{BB962C8B-B14F-4D97-AF65-F5344CB8AC3E}">
        <p14:creationId xmlns:p14="http://schemas.microsoft.com/office/powerpoint/2010/main" val="236491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15" name="TextBox 14"/>
          <p:cNvSpPr txBox="1"/>
          <p:nvPr/>
        </p:nvSpPr>
        <p:spPr>
          <a:xfrm>
            <a:off x="5106972" y="2882177"/>
            <a:ext cx="6839712" cy="1938992"/>
          </a:xfrm>
          <a:prstGeom prst="rect">
            <a:avLst/>
          </a:prstGeom>
          <a:noFill/>
        </p:spPr>
        <p:txBody>
          <a:bodyPr wrap="square" rtlCol="0">
            <a:spAutoFit/>
          </a:bodyPr>
          <a:lstStyle/>
          <a:p>
            <a:pPr algn="just"/>
            <a:r>
              <a:rPr lang="en-US" sz="2000" dirty="0"/>
              <a:t>The </a:t>
            </a:r>
            <a:r>
              <a:rPr lang="en-US" sz="2000" dirty="0">
                <a:solidFill>
                  <a:srgbClr val="FF0000"/>
                </a:solidFill>
              </a:rPr>
              <a:t>F1 score </a:t>
            </a:r>
            <a:r>
              <a:rPr lang="en-US" sz="2000" dirty="0"/>
              <a:t>is a metric that combines precision and recall to assess the accuracy of classification models. It provides a balanced measure of a model's ability to minimize both false positives and false negatives.</a:t>
            </a:r>
            <a:endParaRPr lang="en-US" sz="2000" dirty="0" smtClean="0"/>
          </a:p>
          <a:p>
            <a:endParaRPr lang="en-US" sz="2000" dirty="0" smtClean="0"/>
          </a:p>
          <a:p>
            <a:r>
              <a:rPr lang="en-US" sz="2000" b="1" dirty="0" smtClean="0">
                <a:solidFill>
                  <a:srgbClr val="002060"/>
                </a:solidFill>
              </a:rPr>
              <a:t>F1 </a:t>
            </a:r>
            <a:r>
              <a:rPr lang="en-US" sz="2000" b="1" dirty="0">
                <a:solidFill>
                  <a:srgbClr val="002060"/>
                </a:solidFill>
              </a:rPr>
              <a:t>Score = 2 * (Precision * Recall) / (Precision + Recall)</a:t>
            </a:r>
          </a:p>
        </p:txBody>
      </p:sp>
      <p:sp>
        <p:nvSpPr>
          <p:cNvPr id="5" name="Rectangle 4"/>
          <p:cNvSpPr/>
          <p:nvPr/>
        </p:nvSpPr>
        <p:spPr>
          <a:xfrm>
            <a:off x="5106972" y="6250502"/>
            <a:ext cx="4786760" cy="369332"/>
          </a:xfrm>
          <a:prstGeom prst="rect">
            <a:avLst/>
          </a:prstGeom>
        </p:spPr>
        <p:txBody>
          <a:bodyPr wrap="none">
            <a:spAutoFit/>
          </a:bodyPr>
          <a:lstStyle/>
          <a:p>
            <a:r>
              <a:rPr lang="en-US" dirty="0"/>
              <a:t>https://www.youtube.com/watch?v=AyP85ocS-8Y</a:t>
            </a:r>
          </a:p>
        </p:txBody>
      </p:sp>
      <p:pic>
        <p:nvPicPr>
          <p:cNvPr id="10" name="Picture 9"/>
          <p:cNvPicPr>
            <a:picLocks noChangeAspect="1"/>
          </p:cNvPicPr>
          <p:nvPr/>
        </p:nvPicPr>
        <p:blipFill>
          <a:blip r:embed="rId2"/>
          <a:stretch>
            <a:fillRect/>
          </a:stretch>
        </p:blipFill>
        <p:spPr>
          <a:xfrm>
            <a:off x="4510974" y="190789"/>
            <a:ext cx="6819900" cy="1820891"/>
          </a:xfrm>
          <a:prstGeom prst="rect">
            <a:avLst/>
          </a:prstGeom>
        </p:spPr>
      </p:pic>
      <p:pic>
        <p:nvPicPr>
          <p:cNvPr id="2" name="Picture 1"/>
          <p:cNvPicPr>
            <a:picLocks noChangeAspect="1"/>
          </p:cNvPicPr>
          <p:nvPr/>
        </p:nvPicPr>
        <p:blipFill>
          <a:blip r:embed="rId3"/>
          <a:stretch>
            <a:fillRect/>
          </a:stretch>
        </p:blipFill>
        <p:spPr>
          <a:xfrm>
            <a:off x="131314" y="1728937"/>
            <a:ext cx="3997071" cy="5000625"/>
          </a:xfrm>
          <a:prstGeom prst="rect">
            <a:avLst/>
          </a:prstGeom>
        </p:spPr>
      </p:pic>
    </p:spTree>
    <p:extLst>
      <p:ext uri="{BB962C8B-B14F-4D97-AF65-F5344CB8AC3E}">
        <p14:creationId xmlns:p14="http://schemas.microsoft.com/office/powerpoint/2010/main" val="265440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1207</TotalTime>
  <Words>1003</Words>
  <Application>Microsoft Office PowerPoint</Application>
  <PresentationFormat>Widescreen</PresentationFormat>
  <Paragraphs>202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Tw Cen MT</vt:lpstr>
      <vt:lpstr>Circuit</vt:lpstr>
      <vt:lpstr>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Shardha Nand</dc:creator>
  <cp:lastModifiedBy>Shardha Nand</cp:lastModifiedBy>
  <cp:revision>167</cp:revision>
  <dcterms:created xsi:type="dcterms:W3CDTF">2023-10-09T04:31:29Z</dcterms:created>
  <dcterms:modified xsi:type="dcterms:W3CDTF">2023-11-06T16:31:12Z</dcterms:modified>
</cp:coreProperties>
</file>