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notesMasterIdLst>
    <p:notesMasterId r:id="rId14"/>
  </p:notesMasterIdLst>
  <p:sldIdLst>
    <p:sldId id="274" r:id="rId2"/>
    <p:sldId id="278" r:id="rId3"/>
    <p:sldId id="279" r:id="rId4"/>
    <p:sldId id="280" r:id="rId5"/>
    <p:sldId id="276" r:id="rId6"/>
    <p:sldId id="272" r:id="rId7"/>
    <p:sldId id="273" r:id="rId8"/>
    <p:sldId id="277" r:id="rId9"/>
    <p:sldId id="275" r:id="rId10"/>
    <p:sldId id="281" r:id="rId11"/>
    <p:sldId id="282" r:id="rId12"/>
    <p:sldId id="28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00"/>
    <a:srgbClr val="000099"/>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120"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50C06-219E-4F2D-A7B7-1CF62972D01E}" type="datetimeFigureOut">
              <a:rPr lang="en-US" smtClean="0"/>
              <a:t>11/27/2023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D6E742-986E-4937-8C9F-888ACE2B9443}" type="slidenum">
              <a:rPr lang="en-US" smtClean="0"/>
              <a:t>‹#›</a:t>
            </a:fld>
            <a:endParaRPr lang="en-US"/>
          </a:p>
        </p:txBody>
      </p:sp>
    </p:spTree>
    <p:extLst>
      <p:ext uri="{BB962C8B-B14F-4D97-AF65-F5344CB8AC3E}">
        <p14:creationId xmlns:p14="http://schemas.microsoft.com/office/powerpoint/2010/main" val="1099474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8375673-BA4B-4E1C-86FF-30486D6939EF}" type="datetime1">
              <a:rPr lang="en-US" smtClean="0"/>
              <a:t>11/27/2023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2520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1D1DC2-E5C5-4AA2-90F1-F4E6175CE4CD}" type="datetime1">
              <a:rPr lang="en-US" smtClean="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107236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1D1DC2-E5C5-4AA2-90F1-F4E6175CE4CD}" type="datetime1">
              <a:rPr lang="en-US" smtClean="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8619755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1D1DC2-E5C5-4AA2-90F1-F4E6175CE4CD}" type="datetime1">
              <a:rPr lang="en-US" smtClean="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5689709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1D1DC2-E5C5-4AA2-90F1-F4E6175CE4CD}" type="datetime1">
              <a:rPr lang="en-US" smtClean="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5091200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71D1DC2-E5C5-4AA2-90F1-F4E6175CE4CD}" type="datetime1">
              <a:rPr lang="en-US" smtClean="0"/>
              <a:t>11/27/2023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8788945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71D1DC2-E5C5-4AA2-90F1-F4E6175CE4CD}" type="datetime1">
              <a:rPr lang="en-US" smtClean="0"/>
              <a:t>11/27/2023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8461417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CC10E7-0879-4ED0-8B3E-680A94E23663}" type="datetime1">
              <a:rPr lang="en-US" smtClean="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8786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253897-9960-49EC-8BA2-A82BE18ED1B6}" type="datetime1">
              <a:rPr lang="en-US" smtClean="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7302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D3FB0-E534-4531-BDDD-30934560D929}" type="datetime1">
              <a:rPr lang="en-US" smtClean="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2217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82FD5A-88BE-4FAD-9EFE-B4944971CF29}" type="datetime1">
              <a:rPr lang="en-US" smtClean="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2714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D453FC-98C9-4037-80D7-71BFB284172D}" type="datetime1">
              <a:rPr lang="en-US" smtClean="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1602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0DB462-E05D-4F85-8FCB-8086F2C4584E}" type="datetime1">
              <a:rPr lang="en-US" smtClean="0"/>
              <a:t>11/27/2023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680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F5F2AE1-2692-4FB8-9506-1496E9369AD6}" type="datetime1">
              <a:rPr lang="en-US" smtClean="0"/>
              <a:t>11/27/2023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6102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9A9B57-CE03-4375-AA77-6068CF43E76A}" type="datetime1">
              <a:rPr lang="en-US" smtClean="0"/>
              <a:t>11/27/2023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776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63103B-04C3-4800-88A4-DFBFDCF0C1B7}" type="datetime1">
              <a:rPr lang="en-US" smtClean="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0104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270AA1-7363-4AFB-B170-A2F9A7689980}" type="datetime1">
              <a:rPr lang="en-US" smtClean="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1549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71D1DC2-E5C5-4AA2-90F1-F4E6175CE4CD}" type="datetime1">
              <a:rPr lang="en-US" smtClean="0"/>
              <a:t>11/27/2023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6797931"/>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4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47824" y="271971"/>
            <a:ext cx="8791575" cy="907605"/>
          </a:xfrm>
        </p:spPr>
        <p:txBody>
          <a:bodyPr>
            <a:normAutofit/>
          </a:bodyPr>
          <a:lstStyle/>
          <a:p>
            <a:pPr algn="ctr"/>
            <a:r>
              <a:rPr lang="en-US" sz="3600" b="1" dirty="0" smtClean="0">
                <a:solidFill>
                  <a:srgbClr val="FF0000"/>
                </a:solidFill>
              </a:rPr>
              <a:t>Confusion matrix</a:t>
            </a:r>
            <a:endParaRPr lang="en-US" sz="3600" b="1" dirty="0">
              <a:solidFill>
                <a:srgbClr val="FF0000"/>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a:t>
            </a:fld>
            <a:endParaRPr lang="en-US" dirty="0"/>
          </a:p>
        </p:txBody>
      </p:sp>
      <p:sp>
        <p:nvSpPr>
          <p:cNvPr id="6" name="TextBox 5"/>
          <p:cNvSpPr txBox="1"/>
          <p:nvPr/>
        </p:nvSpPr>
        <p:spPr>
          <a:xfrm>
            <a:off x="657795" y="3639312"/>
            <a:ext cx="10756393" cy="830997"/>
          </a:xfrm>
          <a:prstGeom prst="rect">
            <a:avLst/>
          </a:prstGeom>
          <a:noFill/>
        </p:spPr>
        <p:txBody>
          <a:bodyPr wrap="square" rtlCol="0">
            <a:spAutoFit/>
          </a:bodyPr>
          <a:lstStyle/>
          <a:p>
            <a:pPr algn="just"/>
            <a:r>
              <a:rPr lang="en-US" sz="2400" dirty="0">
                <a:solidFill>
                  <a:schemeClr val="bg1"/>
                </a:solidFill>
              </a:rPr>
              <a:t>This also implies that confusion matrices can only be used when the output distribution is known, i.e., in supervised learning frameworks.</a:t>
            </a:r>
          </a:p>
        </p:txBody>
      </p:sp>
      <p:sp>
        <p:nvSpPr>
          <p:cNvPr id="7" name="TextBox 6"/>
          <p:cNvSpPr txBox="1"/>
          <p:nvPr/>
        </p:nvSpPr>
        <p:spPr>
          <a:xfrm>
            <a:off x="657795" y="1575167"/>
            <a:ext cx="10771632" cy="1569660"/>
          </a:xfrm>
          <a:prstGeom prst="rect">
            <a:avLst/>
          </a:prstGeom>
          <a:noFill/>
        </p:spPr>
        <p:txBody>
          <a:bodyPr wrap="square" rtlCol="0">
            <a:spAutoFit/>
          </a:bodyPr>
          <a:lstStyle/>
          <a:p>
            <a:pPr algn="just"/>
            <a:r>
              <a:rPr lang="en-US" sz="2400" dirty="0">
                <a:solidFill>
                  <a:schemeClr val="bg1"/>
                </a:solidFill>
              </a:rPr>
              <a:t>A confusion matrix is like a scorecard for a computer program that predicts things. It shows how many times the program got things right (true positives and true negatives) and how many times it made mistakes (false positives and false negatives). This helps us understand how well the program is doing and how to make it better.</a:t>
            </a:r>
          </a:p>
        </p:txBody>
      </p:sp>
      <p:sp>
        <p:nvSpPr>
          <p:cNvPr id="8" name="TextBox 7"/>
          <p:cNvSpPr txBox="1"/>
          <p:nvPr/>
        </p:nvSpPr>
        <p:spPr>
          <a:xfrm>
            <a:off x="657794" y="5580250"/>
            <a:ext cx="10836213" cy="1138773"/>
          </a:xfrm>
          <a:prstGeom prst="rect">
            <a:avLst/>
          </a:prstGeom>
          <a:noFill/>
        </p:spPr>
        <p:txBody>
          <a:bodyPr wrap="square" rtlCol="0">
            <a:spAutoFit/>
          </a:bodyPr>
          <a:lstStyle/>
          <a:p>
            <a:r>
              <a:rPr lang="en-US" sz="2000" b="1" dirty="0" smtClean="0">
                <a:solidFill>
                  <a:srgbClr val="FF0000"/>
                </a:solidFill>
              </a:rPr>
              <a:t>In short </a:t>
            </a:r>
          </a:p>
          <a:p>
            <a:r>
              <a:rPr lang="en-US" sz="2400" dirty="0" smtClean="0">
                <a:solidFill>
                  <a:schemeClr val="bg1"/>
                </a:solidFill>
              </a:rPr>
              <a:t>A </a:t>
            </a:r>
            <a:r>
              <a:rPr lang="en-US" sz="2400" dirty="0">
                <a:solidFill>
                  <a:schemeClr val="bg1"/>
                </a:solidFill>
              </a:rPr>
              <a:t>confusion matrix is like a tool to see how often a computer prediction is correct and where it's making mistakes</a:t>
            </a:r>
            <a:r>
              <a:rPr lang="en-US" sz="2000" dirty="0">
                <a:solidFill>
                  <a:schemeClr val="bg1"/>
                </a:solidFill>
              </a:rPr>
              <a:t>.</a:t>
            </a:r>
          </a:p>
        </p:txBody>
      </p:sp>
    </p:spTree>
    <p:extLst>
      <p:ext uri="{BB962C8B-B14F-4D97-AF65-F5344CB8AC3E}">
        <p14:creationId xmlns:p14="http://schemas.microsoft.com/office/powerpoint/2010/main" val="21365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6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7662" y="392887"/>
            <a:ext cx="9748260" cy="545264"/>
          </a:xfrm>
        </p:spPr>
        <p:txBody>
          <a:bodyPr>
            <a:normAutofit fontScale="90000"/>
          </a:bodyPr>
          <a:lstStyle/>
          <a:p>
            <a:r>
              <a:rPr lang="en-US" dirty="0" smtClean="0">
                <a:solidFill>
                  <a:schemeClr val="bg1"/>
                </a:solidFill>
              </a:rPr>
              <a:t>Example</a:t>
            </a:r>
            <a:endParaRPr lang="en-US" dirty="0">
              <a:solidFill>
                <a:schemeClr val="bg1"/>
              </a:solidFill>
            </a:endParaRPr>
          </a:p>
        </p:txBody>
      </p:sp>
      <p:sp>
        <p:nvSpPr>
          <p:cNvPr id="3" name="Content Placeholder 2"/>
          <p:cNvSpPr>
            <a:spLocks noGrp="1"/>
          </p:cNvSpPr>
          <p:nvPr>
            <p:ph idx="1"/>
          </p:nvPr>
        </p:nvSpPr>
        <p:spPr>
          <a:xfrm>
            <a:off x="961902" y="1104405"/>
            <a:ext cx="10085508" cy="5143994"/>
          </a:xfrm>
        </p:spPr>
        <p:txBody>
          <a:bodyPr>
            <a:normAutofit fontScale="77500" lnSpcReduction="20000"/>
          </a:bodyPr>
          <a:lstStyle/>
          <a:p>
            <a:pPr marL="0" indent="0">
              <a:buNone/>
            </a:pPr>
            <a:r>
              <a:rPr lang="en-US" sz="3400" dirty="0">
                <a:solidFill>
                  <a:schemeClr val="bg1"/>
                </a:solidFill>
              </a:rPr>
              <a:t>Suppose we have a binary class imbalanced dataset consisting of 60 samples in the positive class and 40 samples in the negative class of the test set, which we use to evaluate a machine learning model</a:t>
            </a:r>
            <a:r>
              <a:rPr lang="en-US" sz="3400" dirty="0" smtClean="0">
                <a:solidFill>
                  <a:schemeClr val="bg1"/>
                </a:solidFill>
              </a:rPr>
              <a:t>.</a:t>
            </a:r>
          </a:p>
          <a:p>
            <a:r>
              <a:rPr lang="en-US" sz="3400" i="1" dirty="0" smtClean="0">
                <a:solidFill>
                  <a:schemeClr val="bg1"/>
                </a:solidFill>
              </a:rPr>
              <a:t>45 samples</a:t>
            </a:r>
            <a:r>
              <a:rPr lang="en-US" sz="3400" dirty="0" smtClean="0">
                <a:solidFill>
                  <a:schemeClr val="bg1"/>
                </a:solidFill>
              </a:rPr>
              <a:t> </a:t>
            </a:r>
            <a:r>
              <a:rPr lang="en-US" sz="3400" dirty="0">
                <a:solidFill>
                  <a:schemeClr val="bg1"/>
                </a:solidFill>
              </a:rPr>
              <a:t>belonging to the positive class being </a:t>
            </a:r>
            <a:r>
              <a:rPr lang="en-US" sz="3400" dirty="0" smtClean="0">
                <a:solidFill>
                  <a:schemeClr val="bg1"/>
                </a:solidFill>
              </a:rPr>
              <a:t>predicted </a:t>
            </a:r>
            <a:r>
              <a:rPr lang="en-US" sz="3400" dirty="0">
                <a:solidFill>
                  <a:schemeClr val="bg1"/>
                </a:solidFill>
              </a:rPr>
              <a:t>correctly.</a:t>
            </a:r>
          </a:p>
          <a:p>
            <a:r>
              <a:rPr lang="en-US" sz="3400" i="1" dirty="0" smtClean="0">
                <a:solidFill>
                  <a:schemeClr val="bg1"/>
                </a:solidFill>
              </a:rPr>
              <a:t>32</a:t>
            </a:r>
            <a:r>
              <a:rPr lang="en-US" sz="3400" dirty="0" smtClean="0">
                <a:solidFill>
                  <a:schemeClr val="bg1"/>
                </a:solidFill>
              </a:rPr>
              <a:t> </a:t>
            </a:r>
            <a:r>
              <a:rPr lang="en-US" sz="3400" dirty="0">
                <a:solidFill>
                  <a:schemeClr val="bg1"/>
                </a:solidFill>
              </a:rPr>
              <a:t>sample belonging to the negative class being </a:t>
            </a:r>
            <a:r>
              <a:rPr lang="en-US" sz="3400" dirty="0" smtClean="0">
                <a:solidFill>
                  <a:schemeClr val="bg1"/>
                </a:solidFill>
              </a:rPr>
              <a:t>predicted </a:t>
            </a:r>
            <a:r>
              <a:rPr lang="en-US" sz="3400" dirty="0">
                <a:solidFill>
                  <a:schemeClr val="bg1"/>
                </a:solidFill>
              </a:rPr>
              <a:t>correctly.</a:t>
            </a:r>
          </a:p>
          <a:p>
            <a:r>
              <a:rPr lang="en-US" sz="3400" i="1" dirty="0">
                <a:solidFill>
                  <a:schemeClr val="bg1"/>
                </a:solidFill>
              </a:rPr>
              <a:t>8</a:t>
            </a:r>
            <a:r>
              <a:rPr lang="en-US" sz="3400" dirty="0" smtClean="0">
                <a:solidFill>
                  <a:schemeClr val="bg1"/>
                </a:solidFill>
              </a:rPr>
              <a:t> </a:t>
            </a:r>
            <a:r>
              <a:rPr lang="en-US" sz="3400" dirty="0">
                <a:solidFill>
                  <a:schemeClr val="bg1"/>
                </a:solidFill>
              </a:rPr>
              <a:t>sample belonging to the negative class but being </a:t>
            </a:r>
            <a:r>
              <a:rPr lang="en-US" sz="3400" dirty="0" smtClean="0">
                <a:solidFill>
                  <a:schemeClr val="bg1"/>
                </a:solidFill>
              </a:rPr>
              <a:t>predicted </a:t>
            </a:r>
            <a:r>
              <a:rPr lang="en-US" sz="3400" dirty="0">
                <a:solidFill>
                  <a:schemeClr val="bg1"/>
                </a:solidFill>
              </a:rPr>
              <a:t>wrongly as belonging to the positive class.</a:t>
            </a:r>
          </a:p>
          <a:p>
            <a:r>
              <a:rPr lang="en-US" sz="3400" dirty="0" smtClean="0">
                <a:solidFill>
                  <a:schemeClr val="bg1"/>
                </a:solidFill>
              </a:rPr>
              <a:t>15 sample </a:t>
            </a:r>
            <a:r>
              <a:rPr lang="en-US" sz="3400" dirty="0">
                <a:solidFill>
                  <a:schemeClr val="bg1"/>
                </a:solidFill>
              </a:rPr>
              <a:t>belonging to the positive class but being </a:t>
            </a:r>
            <a:r>
              <a:rPr lang="en-US" sz="3400" dirty="0" smtClean="0">
                <a:solidFill>
                  <a:schemeClr val="bg1"/>
                </a:solidFill>
              </a:rPr>
              <a:t>predicted </a:t>
            </a:r>
            <a:r>
              <a:rPr lang="en-US" sz="3400" dirty="0">
                <a:solidFill>
                  <a:schemeClr val="bg1"/>
                </a:solidFill>
              </a:rPr>
              <a:t>wrongly as belonging to the negative class</a:t>
            </a:r>
            <a:r>
              <a:rPr lang="en-US" sz="3400" dirty="0" smtClean="0">
                <a:solidFill>
                  <a:schemeClr val="bg1"/>
                </a:solidFill>
              </a:rPr>
              <a:t>.</a:t>
            </a:r>
          </a:p>
          <a:p>
            <a:r>
              <a:rPr lang="en-US" sz="3400" dirty="0" smtClean="0">
                <a:solidFill>
                  <a:schemeClr val="bg1"/>
                </a:solidFill>
              </a:rPr>
              <a:t>Create confusion metrics, calculate accuracy, precision, recall and F1 score.</a:t>
            </a:r>
            <a:endParaRPr lang="en-US" sz="3400" dirty="0">
              <a:solidFill>
                <a:schemeClr val="bg1"/>
              </a:solidFill>
            </a:endParaRP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3549269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2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Solution</a:t>
            </a:r>
            <a:endParaRPr lang="en-US" dirty="0">
              <a:solidFill>
                <a:schemeClr val="bg1"/>
              </a:solidFill>
            </a:endParaRPr>
          </a:p>
        </p:txBody>
      </p:sp>
      <p:pic>
        <p:nvPicPr>
          <p:cNvPr id="5" name="Content Placeholder 4"/>
          <p:cNvPicPr>
            <a:picLocks noGrp="1" noChangeAspect="1"/>
          </p:cNvPicPr>
          <p:nvPr>
            <p:ph idx="1"/>
          </p:nvPr>
        </p:nvPicPr>
        <p:blipFill>
          <a:blip r:embed="rId3"/>
          <a:stretch>
            <a:fillRect/>
          </a:stretch>
        </p:blipFill>
        <p:spPr>
          <a:xfrm>
            <a:off x="3562597" y="1230792"/>
            <a:ext cx="5611883" cy="4494528"/>
          </a:xfrm>
          <a:prstGeom prst="rect">
            <a:avLst/>
          </a:prstGeom>
        </p:spPr>
      </p:pic>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694157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a:blip r:embed="rId2"/>
          <a:stretch>
            <a:fillRect/>
          </a:stretch>
        </p:blipFill>
        <p:spPr>
          <a:xfrm>
            <a:off x="1141413" y="611188"/>
            <a:ext cx="5462832" cy="1485900"/>
          </a:xfrm>
          <a:prstGeom prst="rect">
            <a:avLst/>
          </a:prstGeom>
        </p:spPr>
      </p:pic>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pic>
        <p:nvPicPr>
          <p:cNvPr id="6" name="Picture 5"/>
          <p:cNvPicPr>
            <a:picLocks noChangeAspect="1"/>
          </p:cNvPicPr>
          <p:nvPr/>
        </p:nvPicPr>
        <p:blipFill>
          <a:blip r:embed="rId3"/>
          <a:stretch>
            <a:fillRect/>
          </a:stretch>
        </p:blipFill>
        <p:spPr>
          <a:xfrm>
            <a:off x="1141413" y="2838635"/>
            <a:ext cx="4789898" cy="1228355"/>
          </a:xfrm>
          <a:prstGeom prst="rect">
            <a:avLst/>
          </a:prstGeom>
        </p:spPr>
      </p:pic>
      <p:pic>
        <p:nvPicPr>
          <p:cNvPr id="7" name="Content Placeholder 4"/>
          <p:cNvPicPr>
            <a:picLocks noChangeAspect="1"/>
          </p:cNvPicPr>
          <p:nvPr/>
        </p:nvPicPr>
        <p:blipFill>
          <a:blip r:embed="rId4"/>
          <a:stretch>
            <a:fillRect/>
          </a:stretch>
        </p:blipFill>
        <p:spPr>
          <a:xfrm>
            <a:off x="6875813" y="618518"/>
            <a:ext cx="4544290" cy="1535233"/>
          </a:xfrm>
          <a:prstGeom prst="rect">
            <a:avLst/>
          </a:prstGeom>
        </p:spPr>
      </p:pic>
      <p:pic>
        <p:nvPicPr>
          <p:cNvPr id="8" name="Picture 7"/>
          <p:cNvPicPr>
            <a:picLocks noChangeAspect="1"/>
          </p:cNvPicPr>
          <p:nvPr/>
        </p:nvPicPr>
        <p:blipFill>
          <a:blip r:embed="rId5"/>
          <a:stretch>
            <a:fillRect/>
          </a:stretch>
        </p:blipFill>
        <p:spPr>
          <a:xfrm>
            <a:off x="6588816" y="2647765"/>
            <a:ext cx="4831287" cy="1419225"/>
          </a:xfrm>
          <a:prstGeom prst="rect">
            <a:avLst/>
          </a:prstGeom>
        </p:spPr>
      </p:pic>
    </p:spTree>
    <p:extLst>
      <p:ext uri="{BB962C8B-B14F-4D97-AF65-F5344CB8AC3E}">
        <p14:creationId xmlns:p14="http://schemas.microsoft.com/office/powerpoint/2010/main" val="381619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34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1" y="268191"/>
            <a:ext cx="9905999" cy="3101850"/>
          </a:xfrm>
        </p:spPr>
        <p:txBody>
          <a:bodyPr/>
          <a:lstStyle/>
          <a:p>
            <a:pPr marL="0" indent="0" algn="ctr">
              <a:buNone/>
            </a:pPr>
            <a:r>
              <a:rPr lang="en-US" b="1" dirty="0" smtClean="0">
                <a:solidFill>
                  <a:srgbClr val="C00000"/>
                </a:solidFill>
              </a:rPr>
              <a:t>Case Study : Quality </a:t>
            </a:r>
            <a:r>
              <a:rPr lang="en-US" b="1" dirty="0">
                <a:solidFill>
                  <a:srgbClr val="C00000"/>
                </a:solidFill>
              </a:rPr>
              <a:t>Control in a Manufacturing Process</a:t>
            </a:r>
          </a:p>
          <a:p>
            <a:pPr marL="0" indent="0">
              <a:buNone/>
            </a:pPr>
            <a:r>
              <a:rPr lang="en-US" dirty="0">
                <a:solidFill>
                  <a:schemeClr val="bg1"/>
                </a:solidFill>
              </a:rPr>
              <a:t>Now, you create a confusion matrix to summarize the model's performance</a:t>
            </a:r>
            <a:r>
              <a:rPr lang="en-US" dirty="0" smtClean="0">
                <a:solidFill>
                  <a:schemeClr val="bg1"/>
                </a:solidFill>
              </a:rPr>
              <a:t>:</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1552895"/>
              </p:ext>
            </p:extLst>
          </p:nvPr>
        </p:nvGraphicFramePr>
        <p:xfrm>
          <a:off x="2637028" y="1426463"/>
          <a:ext cx="6900164" cy="1627633"/>
        </p:xfrm>
        <a:graphic>
          <a:graphicData uri="http://schemas.openxmlformats.org/drawingml/2006/table">
            <a:tbl>
              <a:tblPr firstRow="1" firstCol="1" bandRow="1">
                <a:tableStyleId>{5C22544A-7EE6-4342-B048-85BDC9FD1C3A}</a:tableStyleId>
              </a:tblPr>
              <a:tblGrid>
                <a:gridCol w="2201649"/>
                <a:gridCol w="2368071"/>
                <a:gridCol w="2330444"/>
              </a:tblGrid>
              <a:tr h="711781">
                <a:tc>
                  <a:txBody>
                    <a:bodyPr/>
                    <a:lstStyle/>
                    <a:p>
                      <a:pPr>
                        <a:lnSpc>
                          <a:spcPct val="107000"/>
                        </a:lnSpc>
                      </a:pPr>
                      <a:r>
                        <a:rPr lang="en-US" sz="1800" b="1" kern="1200" dirty="0" smtClean="0">
                          <a:solidFill>
                            <a:schemeClr val="bg1"/>
                          </a:solidFill>
                          <a:effectLst/>
                          <a:latin typeface="+mn-lt"/>
                          <a:ea typeface="+mn-ea"/>
                          <a:cs typeface="+mn-cs"/>
                        </a:rPr>
                        <a:t>Cases 1000</a:t>
                      </a:r>
                      <a:endParaRPr lang="en-US" sz="1800" b="1" kern="1200" dirty="0">
                        <a:solidFill>
                          <a:schemeClr val="bg1"/>
                        </a:solidFill>
                        <a:effectLst/>
                        <a:latin typeface="+mn-lt"/>
                        <a:ea typeface="+mn-ea"/>
                        <a:cs typeface="+mn-cs"/>
                      </a:endParaRPr>
                    </a:p>
                  </a:txBody>
                  <a:tcPr marL="9525" marR="9525" marT="9525" marB="9525" anchor="b"/>
                </a:tc>
                <a:tc>
                  <a:txBody>
                    <a:bodyPr/>
                    <a:lstStyle/>
                    <a:p>
                      <a:pPr>
                        <a:lnSpc>
                          <a:spcPct val="107000"/>
                        </a:lnSpc>
                        <a:spcAft>
                          <a:spcPts val="800"/>
                        </a:spcAft>
                      </a:pPr>
                      <a:r>
                        <a:rPr lang="en-US" sz="1800" dirty="0">
                          <a:solidFill>
                            <a:schemeClr val="accent3"/>
                          </a:solidFill>
                          <a:effectLst/>
                        </a:rPr>
                        <a:t>Predicted Defective</a:t>
                      </a:r>
                      <a:endParaRPr lang="en-US" sz="18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nSpc>
                          <a:spcPct val="107000"/>
                        </a:lnSpc>
                        <a:spcAft>
                          <a:spcPts val="800"/>
                        </a:spcAft>
                      </a:pPr>
                      <a:r>
                        <a:rPr lang="en-US" sz="1800" dirty="0">
                          <a:solidFill>
                            <a:schemeClr val="accent3"/>
                          </a:solidFill>
                          <a:effectLst/>
                        </a:rPr>
                        <a:t>Predicted Non-Defective</a:t>
                      </a:r>
                      <a:endParaRPr lang="en-US" sz="18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r>
              <a:tr h="457926">
                <a:tc>
                  <a:txBody>
                    <a:bodyPr/>
                    <a:lstStyle/>
                    <a:p>
                      <a:pPr>
                        <a:lnSpc>
                          <a:spcPct val="107000"/>
                        </a:lnSpc>
                        <a:spcAft>
                          <a:spcPts val="800"/>
                        </a:spcAft>
                      </a:pPr>
                      <a:r>
                        <a:rPr lang="en-US" sz="1800" i="0" dirty="0">
                          <a:solidFill>
                            <a:schemeClr val="accent3"/>
                          </a:solidFill>
                          <a:effectLst/>
                        </a:rPr>
                        <a:t>Actual Defective</a:t>
                      </a:r>
                      <a:endParaRPr lang="en-US" sz="1800" i="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Aft>
                          <a:spcPts val="800"/>
                        </a:spcAft>
                      </a:pPr>
                      <a:r>
                        <a:rPr lang="en-US" sz="1800" dirty="0">
                          <a:effectLst/>
                        </a:rPr>
                        <a:t>90 (TP)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Aft>
                          <a:spcPts val="800"/>
                        </a:spcAft>
                      </a:pPr>
                      <a:r>
                        <a:rPr lang="en-US" sz="1800" dirty="0">
                          <a:effectLst/>
                        </a:rPr>
                        <a:t>10 (FN)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r>
              <a:tr h="457926">
                <a:tc>
                  <a:txBody>
                    <a:bodyPr/>
                    <a:lstStyle/>
                    <a:p>
                      <a:pPr>
                        <a:lnSpc>
                          <a:spcPct val="107000"/>
                        </a:lnSpc>
                        <a:spcAft>
                          <a:spcPts val="800"/>
                        </a:spcAft>
                      </a:pPr>
                      <a:r>
                        <a:rPr lang="en-US" sz="1800" i="0" dirty="0">
                          <a:solidFill>
                            <a:schemeClr val="accent3"/>
                          </a:solidFill>
                          <a:effectLst/>
                        </a:rPr>
                        <a:t>Actual Non-Defective</a:t>
                      </a:r>
                      <a:endParaRPr lang="en-US" sz="1800" i="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Aft>
                          <a:spcPts val="800"/>
                        </a:spcAft>
                      </a:pPr>
                      <a:r>
                        <a:rPr lang="en-US" sz="1800" dirty="0">
                          <a:effectLst/>
                        </a:rPr>
                        <a:t>20 (FP)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Aft>
                          <a:spcPts val="800"/>
                        </a:spcAft>
                      </a:pPr>
                      <a:r>
                        <a:rPr lang="en-US" sz="1800" dirty="0">
                          <a:effectLst/>
                        </a:rPr>
                        <a:t>880 (TN)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r>
            </a:tbl>
          </a:graphicData>
        </a:graphic>
      </p:graphicFrame>
      <p:sp>
        <p:nvSpPr>
          <p:cNvPr id="8" name="TextBox 7"/>
          <p:cNvSpPr txBox="1"/>
          <p:nvPr/>
        </p:nvSpPr>
        <p:spPr>
          <a:xfrm>
            <a:off x="996630" y="3278601"/>
            <a:ext cx="10725978" cy="3447098"/>
          </a:xfrm>
          <a:prstGeom prst="rect">
            <a:avLst/>
          </a:prstGeom>
          <a:noFill/>
        </p:spPr>
        <p:txBody>
          <a:bodyPr wrap="square" rtlCol="0">
            <a:spAutoFit/>
          </a:bodyPr>
          <a:lstStyle/>
          <a:p>
            <a:pPr algn="just"/>
            <a:r>
              <a:rPr lang="en-US" sz="2200" dirty="0">
                <a:solidFill>
                  <a:schemeClr val="bg1"/>
                </a:solidFill>
              </a:rPr>
              <a:t>Analysis of the Confusion Matrix</a:t>
            </a:r>
          </a:p>
          <a:p>
            <a:pPr lvl="0" algn="just"/>
            <a:r>
              <a:rPr lang="en-US" sz="2200" b="1" i="1" dirty="0">
                <a:solidFill>
                  <a:schemeClr val="accent4">
                    <a:lumMod val="75000"/>
                  </a:schemeClr>
                </a:solidFill>
              </a:rPr>
              <a:t>True Positives (TP):</a:t>
            </a:r>
            <a:r>
              <a:rPr lang="en-US" sz="2200" dirty="0">
                <a:solidFill>
                  <a:schemeClr val="accent4">
                    <a:lumMod val="75000"/>
                  </a:schemeClr>
                </a:solidFill>
              </a:rPr>
              <a:t> </a:t>
            </a:r>
            <a:r>
              <a:rPr lang="en-US" sz="2200" dirty="0">
                <a:solidFill>
                  <a:schemeClr val="bg1"/>
                </a:solidFill>
              </a:rPr>
              <a:t>These are the defective products correctly classified as defective. In this case, 90 defective products were correctly identified.</a:t>
            </a:r>
          </a:p>
          <a:p>
            <a:pPr lvl="0" algn="just"/>
            <a:r>
              <a:rPr lang="en-US" sz="2200" b="1" i="1" dirty="0">
                <a:solidFill>
                  <a:schemeClr val="accent4">
                    <a:lumMod val="75000"/>
                  </a:schemeClr>
                </a:solidFill>
              </a:rPr>
              <a:t>True Negatives (TN): </a:t>
            </a:r>
            <a:r>
              <a:rPr lang="en-US" sz="2200" dirty="0">
                <a:solidFill>
                  <a:schemeClr val="bg1"/>
                </a:solidFill>
              </a:rPr>
              <a:t>These are the non-defective products correctly classified as non-defective. Here, 880 non-defective products were correctly identified.</a:t>
            </a:r>
          </a:p>
          <a:p>
            <a:pPr lvl="0" algn="just"/>
            <a:r>
              <a:rPr lang="en-US" sz="2200" b="1" i="1" dirty="0">
                <a:solidFill>
                  <a:schemeClr val="accent4">
                    <a:lumMod val="75000"/>
                  </a:schemeClr>
                </a:solidFill>
              </a:rPr>
              <a:t>False Positives (FP):</a:t>
            </a:r>
            <a:r>
              <a:rPr lang="en-US" sz="2200" dirty="0">
                <a:solidFill>
                  <a:schemeClr val="accent4">
                    <a:lumMod val="75000"/>
                  </a:schemeClr>
                </a:solidFill>
              </a:rPr>
              <a:t> </a:t>
            </a:r>
            <a:r>
              <a:rPr lang="en-US" sz="2200" dirty="0">
                <a:solidFill>
                  <a:schemeClr val="bg1"/>
                </a:solidFill>
              </a:rPr>
              <a:t>These are the non-defective products incorrectly classified as defective. In this example, 20 non-defective products were mistakenly identified as defective.</a:t>
            </a:r>
          </a:p>
          <a:p>
            <a:pPr lvl="0" algn="just"/>
            <a:r>
              <a:rPr lang="en-US" sz="2200" b="1" i="1" dirty="0">
                <a:solidFill>
                  <a:schemeClr val="accent4">
                    <a:lumMod val="75000"/>
                  </a:schemeClr>
                </a:solidFill>
              </a:rPr>
              <a:t>False Negatives (FN):</a:t>
            </a:r>
            <a:r>
              <a:rPr lang="en-US" sz="2200" dirty="0">
                <a:solidFill>
                  <a:schemeClr val="accent4">
                    <a:lumMod val="75000"/>
                  </a:schemeClr>
                </a:solidFill>
              </a:rPr>
              <a:t> </a:t>
            </a:r>
            <a:r>
              <a:rPr lang="en-US" sz="2200" dirty="0">
                <a:solidFill>
                  <a:schemeClr val="bg1"/>
                </a:solidFill>
              </a:rPr>
              <a:t>These are the defective products incorrectly classified as non-defective. In this case, 10 defective products were missed and classified as non-defective.</a:t>
            </a:r>
          </a:p>
          <a:p>
            <a:r>
              <a:rPr lang="en-US" sz="2000" dirty="0">
                <a:solidFill>
                  <a:schemeClr val="bg1"/>
                </a:solidFill>
              </a:rPr>
              <a:t> </a:t>
            </a:r>
          </a:p>
        </p:txBody>
      </p:sp>
    </p:spTree>
    <p:extLst>
      <p:ext uri="{BB962C8B-B14F-4D97-AF65-F5344CB8AC3E}">
        <p14:creationId xmlns:p14="http://schemas.microsoft.com/office/powerpoint/2010/main" val="216273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34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0678" y="365759"/>
            <a:ext cx="9905999" cy="1327847"/>
          </a:xfrm>
        </p:spPr>
        <p:txBody>
          <a:bodyPr>
            <a:normAutofit fontScale="92500" lnSpcReduction="10000"/>
          </a:bodyPr>
          <a:lstStyle/>
          <a:p>
            <a:pPr marL="0" indent="0" algn="ctr">
              <a:buNone/>
            </a:pPr>
            <a:r>
              <a:rPr lang="en-US" b="1" dirty="0" smtClean="0">
                <a:solidFill>
                  <a:srgbClr val="C00000"/>
                </a:solidFill>
              </a:rPr>
              <a:t>Case Study : Medical </a:t>
            </a:r>
            <a:r>
              <a:rPr lang="en-US" b="1" dirty="0">
                <a:solidFill>
                  <a:srgbClr val="C00000"/>
                </a:solidFill>
              </a:rPr>
              <a:t>Test for a Rare Disease</a:t>
            </a:r>
          </a:p>
          <a:p>
            <a:pPr marL="0" indent="0">
              <a:buNone/>
            </a:pPr>
            <a:r>
              <a:rPr lang="en-US" dirty="0">
                <a:solidFill>
                  <a:schemeClr val="bg1"/>
                </a:solidFill>
              </a:rPr>
              <a:t>After making </a:t>
            </a:r>
            <a:r>
              <a:rPr lang="en-US" dirty="0"/>
              <a:t>predictions, you create a confusion matrix to summarize the model's performance:</a:t>
            </a:r>
          </a:p>
          <a:p>
            <a:pPr marL="0" indent="0">
              <a:buNone/>
            </a:pP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44878679"/>
              </p:ext>
            </p:extLst>
          </p:nvPr>
        </p:nvGraphicFramePr>
        <p:xfrm>
          <a:off x="1130678" y="1844531"/>
          <a:ext cx="10040112" cy="1231264"/>
        </p:xfrm>
        <a:graphic>
          <a:graphicData uri="http://schemas.openxmlformats.org/drawingml/2006/table">
            <a:tbl>
              <a:tblPr firstRow="1" firstCol="1" bandRow="1">
                <a:tableStyleId>{5C22544A-7EE6-4342-B048-85BDC9FD1C3A}</a:tableStyleId>
              </a:tblPr>
              <a:tblGrid>
                <a:gridCol w="1981601"/>
                <a:gridCol w="3513943"/>
                <a:gridCol w="4544568"/>
              </a:tblGrid>
              <a:tr h="606170">
                <a:tc>
                  <a:txBody>
                    <a:bodyPr/>
                    <a:lstStyle/>
                    <a:p>
                      <a:pPr>
                        <a:lnSpc>
                          <a:spcPct val="107000"/>
                        </a:lnSpc>
                      </a:pPr>
                      <a:r>
                        <a:rPr lang="en-US" sz="1800" b="1" kern="1200" dirty="0" smtClean="0">
                          <a:solidFill>
                            <a:schemeClr val="bg1"/>
                          </a:solidFill>
                          <a:effectLst/>
                          <a:latin typeface="+mn-lt"/>
                          <a:ea typeface="+mn-ea"/>
                          <a:cs typeface="+mn-cs"/>
                        </a:rPr>
                        <a:t>Cases 500</a:t>
                      </a:r>
                      <a:endParaRPr lang="en-US" sz="1800" b="1" kern="1200" dirty="0">
                        <a:solidFill>
                          <a:schemeClr val="bg1"/>
                        </a:solidFill>
                        <a:effectLst/>
                        <a:latin typeface="+mn-lt"/>
                        <a:ea typeface="+mn-ea"/>
                        <a:cs typeface="+mn-cs"/>
                      </a:endParaRPr>
                    </a:p>
                  </a:txBody>
                  <a:tcPr marL="9525" marR="9525" marT="9525" marB="9525" anchor="b"/>
                </a:tc>
                <a:tc>
                  <a:txBody>
                    <a:bodyPr/>
                    <a:lstStyle/>
                    <a:p>
                      <a:pPr algn="just">
                        <a:lnSpc>
                          <a:spcPct val="107000"/>
                        </a:lnSpc>
                        <a:spcAft>
                          <a:spcPts val="800"/>
                        </a:spcAft>
                      </a:pPr>
                      <a:r>
                        <a:rPr lang="en-US" sz="1800" b="1" kern="1200" dirty="0">
                          <a:solidFill>
                            <a:schemeClr val="accent3"/>
                          </a:solidFill>
                          <a:effectLst/>
                          <a:latin typeface="+mn-lt"/>
                          <a:ea typeface="+mn-ea"/>
                          <a:cs typeface="+mn-cs"/>
                        </a:rPr>
                        <a:t>Predicted Positive (Has Disease X)</a:t>
                      </a:r>
                    </a:p>
                  </a:txBody>
                  <a:tcPr marL="9525" marR="9525" marT="9525" marB="9525" anchor="b"/>
                </a:tc>
                <a:tc>
                  <a:txBody>
                    <a:bodyPr/>
                    <a:lstStyle/>
                    <a:p>
                      <a:pPr algn="just">
                        <a:lnSpc>
                          <a:spcPct val="107000"/>
                        </a:lnSpc>
                        <a:spcAft>
                          <a:spcPts val="800"/>
                        </a:spcAft>
                      </a:pPr>
                      <a:r>
                        <a:rPr lang="en-US" sz="1800" b="1" kern="1200" dirty="0">
                          <a:solidFill>
                            <a:schemeClr val="accent3"/>
                          </a:solidFill>
                          <a:effectLst/>
                          <a:latin typeface="+mn-lt"/>
                          <a:ea typeface="+mn-ea"/>
                          <a:cs typeface="+mn-cs"/>
                        </a:rPr>
                        <a:t>Predicted Negative (Does Not Have Disease X)</a:t>
                      </a:r>
                    </a:p>
                  </a:txBody>
                  <a:tcPr marL="9525" marR="9525" marT="9525" marB="9525" anchor="b"/>
                </a:tc>
              </a:tr>
              <a:tr h="310753">
                <a:tc>
                  <a:txBody>
                    <a:bodyPr/>
                    <a:lstStyle/>
                    <a:p>
                      <a:pPr algn="just">
                        <a:lnSpc>
                          <a:spcPct val="107000"/>
                        </a:lnSpc>
                        <a:spcAft>
                          <a:spcPts val="800"/>
                        </a:spcAft>
                      </a:pPr>
                      <a:r>
                        <a:rPr lang="en-US" sz="1800" b="1" kern="1200" dirty="0">
                          <a:solidFill>
                            <a:schemeClr val="accent3"/>
                          </a:solidFill>
                          <a:effectLst/>
                          <a:latin typeface="+mn-lt"/>
                          <a:ea typeface="+mn-ea"/>
                          <a:cs typeface="+mn-cs"/>
                        </a:rPr>
                        <a:t>Actual Positive</a:t>
                      </a:r>
                    </a:p>
                  </a:txBody>
                  <a:tcPr marL="9525" marR="9525" marT="9525" marB="9525" anchor="b"/>
                </a:tc>
                <a:tc>
                  <a:txBody>
                    <a:bodyPr/>
                    <a:lstStyle/>
                    <a:p>
                      <a:pPr marL="0" algn="ctr" defTabSz="914400" rtl="0" eaLnBrk="1" latinLnBrk="0" hangingPunct="1">
                        <a:lnSpc>
                          <a:spcPct val="107000"/>
                        </a:lnSpc>
                        <a:spcAft>
                          <a:spcPts val="800"/>
                        </a:spcAft>
                      </a:pPr>
                      <a:r>
                        <a:rPr lang="en-US" sz="1800" kern="1200" dirty="0">
                          <a:solidFill>
                            <a:schemeClr val="dk1"/>
                          </a:solidFill>
                          <a:effectLst/>
                          <a:latin typeface="+mn-lt"/>
                          <a:ea typeface="+mn-ea"/>
                          <a:cs typeface="+mn-cs"/>
                        </a:rPr>
                        <a:t>40 (True Positives)</a:t>
                      </a:r>
                    </a:p>
                  </a:txBody>
                  <a:tcPr marL="9525" marR="9525" marT="9525" marB="9525" anchor="b"/>
                </a:tc>
                <a:tc>
                  <a:txBody>
                    <a:bodyPr/>
                    <a:lstStyle/>
                    <a:p>
                      <a:pPr marL="0" algn="ctr" defTabSz="914400" rtl="0" eaLnBrk="1" latinLnBrk="0" hangingPunct="1">
                        <a:lnSpc>
                          <a:spcPct val="107000"/>
                        </a:lnSpc>
                        <a:spcAft>
                          <a:spcPts val="800"/>
                        </a:spcAft>
                      </a:pPr>
                      <a:r>
                        <a:rPr lang="en-US" sz="1800" kern="1200">
                          <a:solidFill>
                            <a:schemeClr val="dk1"/>
                          </a:solidFill>
                          <a:effectLst/>
                          <a:latin typeface="+mn-lt"/>
                          <a:ea typeface="+mn-ea"/>
                          <a:cs typeface="+mn-cs"/>
                        </a:rPr>
                        <a:t>10 (False Negatives)</a:t>
                      </a:r>
                    </a:p>
                  </a:txBody>
                  <a:tcPr marL="9525" marR="9525" marT="9525" marB="9525" anchor="b"/>
                </a:tc>
              </a:tr>
              <a:tr h="310753">
                <a:tc>
                  <a:txBody>
                    <a:bodyPr/>
                    <a:lstStyle/>
                    <a:p>
                      <a:pPr algn="just">
                        <a:lnSpc>
                          <a:spcPct val="107000"/>
                        </a:lnSpc>
                        <a:spcAft>
                          <a:spcPts val="800"/>
                        </a:spcAft>
                      </a:pPr>
                      <a:r>
                        <a:rPr lang="en-US" sz="1800" b="1" kern="1200" dirty="0">
                          <a:solidFill>
                            <a:schemeClr val="accent3"/>
                          </a:solidFill>
                          <a:effectLst/>
                          <a:latin typeface="+mn-lt"/>
                          <a:ea typeface="+mn-ea"/>
                          <a:cs typeface="+mn-cs"/>
                        </a:rPr>
                        <a:t>Actual Negative</a:t>
                      </a:r>
                    </a:p>
                  </a:txBody>
                  <a:tcPr marL="9525" marR="9525" marT="9525" marB="9525" anchor="b"/>
                </a:tc>
                <a:tc>
                  <a:txBody>
                    <a:bodyPr/>
                    <a:lstStyle/>
                    <a:p>
                      <a:pPr marL="0" algn="ctr" defTabSz="914400" rtl="0" eaLnBrk="1" latinLnBrk="0" hangingPunct="1">
                        <a:lnSpc>
                          <a:spcPct val="107000"/>
                        </a:lnSpc>
                        <a:spcAft>
                          <a:spcPts val="800"/>
                        </a:spcAft>
                      </a:pPr>
                      <a:r>
                        <a:rPr lang="en-US" sz="1800" kern="1200" dirty="0">
                          <a:solidFill>
                            <a:schemeClr val="dk1"/>
                          </a:solidFill>
                          <a:effectLst/>
                          <a:latin typeface="+mn-lt"/>
                          <a:ea typeface="+mn-ea"/>
                          <a:cs typeface="+mn-cs"/>
                        </a:rPr>
                        <a:t>15 (False Positives)</a:t>
                      </a:r>
                    </a:p>
                  </a:txBody>
                  <a:tcPr marL="9525" marR="9525" marT="9525" marB="9525" anchor="b"/>
                </a:tc>
                <a:tc>
                  <a:txBody>
                    <a:bodyPr/>
                    <a:lstStyle/>
                    <a:p>
                      <a:pPr marL="0" algn="ctr" defTabSz="914400" rtl="0" eaLnBrk="1" latinLnBrk="0" hangingPunct="1">
                        <a:lnSpc>
                          <a:spcPct val="107000"/>
                        </a:lnSpc>
                        <a:spcAft>
                          <a:spcPts val="800"/>
                        </a:spcAft>
                      </a:pPr>
                      <a:r>
                        <a:rPr lang="en-US" sz="1800" kern="1200" dirty="0">
                          <a:solidFill>
                            <a:schemeClr val="dk1"/>
                          </a:solidFill>
                          <a:effectLst/>
                          <a:latin typeface="+mn-lt"/>
                          <a:ea typeface="+mn-ea"/>
                          <a:cs typeface="+mn-cs"/>
                        </a:rPr>
                        <a:t>435 (True Negatives)</a:t>
                      </a:r>
                    </a:p>
                  </a:txBody>
                  <a:tcPr marL="9525" marR="9525" marT="9525" marB="9525" anchor="b"/>
                </a:tc>
              </a:tr>
            </a:tbl>
          </a:graphicData>
        </a:graphic>
      </p:graphicFrame>
      <p:sp>
        <p:nvSpPr>
          <p:cNvPr id="7" name="TextBox 6"/>
          <p:cNvSpPr txBox="1"/>
          <p:nvPr/>
        </p:nvSpPr>
        <p:spPr>
          <a:xfrm>
            <a:off x="844231" y="3226721"/>
            <a:ext cx="10634472" cy="3447098"/>
          </a:xfrm>
          <a:prstGeom prst="rect">
            <a:avLst/>
          </a:prstGeom>
          <a:noFill/>
        </p:spPr>
        <p:txBody>
          <a:bodyPr wrap="square" rtlCol="0">
            <a:spAutoFit/>
          </a:bodyPr>
          <a:lstStyle/>
          <a:p>
            <a:pPr algn="just"/>
            <a:r>
              <a:rPr lang="en-US" sz="2000" dirty="0">
                <a:solidFill>
                  <a:schemeClr val="bg1"/>
                </a:solidFill>
              </a:rPr>
              <a:t>Analysis of the Confusion Matrix</a:t>
            </a:r>
          </a:p>
          <a:p>
            <a:pPr lvl="0" algn="just"/>
            <a:r>
              <a:rPr lang="en-US" sz="2000" b="1" i="1" dirty="0">
                <a:solidFill>
                  <a:schemeClr val="accent4">
                    <a:lumMod val="75000"/>
                  </a:schemeClr>
                </a:solidFill>
              </a:rPr>
              <a:t>True Positives (TP): </a:t>
            </a:r>
            <a:r>
              <a:rPr lang="en-US" sz="2000" dirty="0">
                <a:solidFill>
                  <a:schemeClr val="bg1"/>
                </a:solidFill>
              </a:rPr>
              <a:t>These are the patients with Disease X correctly classified as having the disease. In this case, 40 patients with the disease were correctly identified.</a:t>
            </a:r>
          </a:p>
          <a:p>
            <a:pPr lvl="0" algn="just"/>
            <a:r>
              <a:rPr lang="en-US" sz="2000" b="1" i="1" dirty="0">
                <a:solidFill>
                  <a:schemeClr val="accent4">
                    <a:lumMod val="75000"/>
                  </a:schemeClr>
                </a:solidFill>
              </a:rPr>
              <a:t>True Negatives (TN): </a:t>
            </a:r>
            <a:r>
              <a:rPr lang="en-US" sz="2000" dirty="0">
                <a:solidFill>
                  <a:schemeClr val="bg1"/>
                </a:solidFill>
              </a:rPr>
              <a:t>These are the patients without Disease X correctly classified as not having the disease. Here, 435 patients without the disease were correctly identified.</a:t>
            </a:r>
          </a:p>
          <a:p>
            <a:pPr lvl="0" algn="just"/>
            <a:r>
              <a:rPr lang="en-US" sz="2000" b="1" i="1" dirty="0">
                <a:solidFill>
                  <a:schemeClr val="accent4">
                    <a:lumMod val="75000"/>
                  </a:schemeClr>
                </a:solidFill>
              </a:rPr>
              <a:t>False Positives (FP): </a:t>
            </a:r>
            <a:r>
              <a:rPr lang="en-US" sz="2000" dirty="0">
                <a:solidFill>
                  <a:schemeClr val="bg1"/>
                </a:solidFill>
              </a:rPr>
              <a:t>These are the patients without the disease incorrectly classified as having the disease. In this example, 15 patients without the disease were mistakenly identified as having the disease.</a:t>
            </a:r>
          </a:p>
          <a:p>
            <a:pPr lvl="0" algn="just"/>
            <a:r>
              <a:rPr lang="en-US" sz="2000" b="1" i="1" dirty="0">
                <a:solidFill>
                  <a:schemeClr val="accent4">
                    <a:lumMod val="75000"/>
                  </a:schemeClr>
                </a:solidFill>
              </a:rPr>
              <a:t>False Negatives (FN): </a:t>
            </a:r>
            <a:r>
              <a:rPr lang="en-US" sz="2000" dirty="0">
                <a:solidFill>
                  <a:schemeClr val="bg1"/>
                </a:solidFill>
              </a:rPr>
              <a:t>These are the patients with Disease X incorrectly classified as not having the disease. In this case, 10 patients with the disease were missed and classified as not having it.</a:t>
            </a:r>
          </a:p>
          <a:p>
            <a:pPr algn="just"/>
            <a:endParaRPr lang="en-US" dirty="0"/>
          </a:p>
        </p:txBody>
      </p:sp>
    </p:spTree>
    <p:extLst>
      <p:ext uri="{BB962C8B-B14F-4D97-AF65-F5344CB8AC3E}">
        <p14:creationId xmlns:p14="http://schemas.microsoft.com/office/powerpoint/2010/main" val="3224705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34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1" y="320103"/>
            <a:ext cx="9905999" cy="1179513"/>
          </a:xfrm>
        </p:spPr>
        <p:txBody>
          <a:bodyPr/>
          <a:lstStyle/>
          <a:p>
            <a:pPr marL="0" indent="0" algn="ctr">
              <a:buNone/>
            </a:pPr>
            <a:r>
              <a:rPr lang="en-US" sz="2200" b="1" dirty="0" smtClean="0">
                <a:solidFill>
                  <a:srgbClr val="C00000"/>
                </a:solidFill>
              </a:rPr>
              <a:t>Case Study : Credit </a:t>
            </a:r>
            <a:r>
              <a:rPr lang="en-US" sz="2200" b="1" dirty="0">
                <a:solidFill>
                  <a:srgbClr val="C00000"/>
                </a:solidFill>
              </a:rPr>
              <a:t>Card Fraud </a:t>
            </a:r>
            <a:r>
              <a:rPr lang="en-US" sz="2200" b="1" dirty="0" smtClean="0">
                <a:solidFill>
                  <a:srgbClr val="C00000"/>
                </a:solidFill>
              </a:rPr>
              <a:t>Detection</a:t>
            </a:r>
          </a:p>
          <a:p>
            <a:pPr marL="0" indent="0" algn="ctr">
              <a:buNone/>
            </a:pPr>
            <a:r>
              <a:rPr lang="en-US" dirty="0" smtClean="0">
                <a:solidFill>
                  <a:schemeClr val="bg1"/>
                </a:solidFill>
              </a:rPr>
              <a:t>After </a:t>
            </a:r>
            <a:r>
              <a:rPr lang="en-US" dirty="0">
                <a:solidFill>
                  <a:schemeClr val="bg1"/>
                </a:solidFill>
              </a:rPr>
              <a:t>model predictions, you construct a confusion matrix:</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30992170"/>
              </p:ext>
            </p:extLst>
          </p:nvPr>
        </p:nvGraphicFramePr>
        <p:xfrm>
          <a:off x="2280412" y="1631664"/>
          <a:ext cx="7229349" cy="937641"/>
        </p:xfrm>
        <a:graphic>
          <a:graphicData uri="http://schemas.openxmlformats.org/drawingml/2006/table">
            <a:tbl>
              <a:tblPr firstRow="1" firstCol="1" bandRow="1">
                <a:tableStyleId>{5C22544A-7EE6-4342-B048-85BDC9FD1C3A}</a:tableStyleId>
              </a:tblPr>
              <a:tblGrid>
                <a:gridCol w="2081276"/>
                <a:gridCol w="2738290"/>
                <a:gridCol w="2409783"/>
              </a:tblGrid>
              <a:tr h="0">
                <a:tc>
                  <a:txBody>
                    <a:bodyPr/>
                    <a:lstStyle/>
                    <a:p>
                      <a:pPr>
                        <a:lnSpc>
                          <a:spcPct val="107000"/>
                        </a:lnSpc>
                      </a:pPr>
                      <a:r>
                        <a:rPr lang="en-US" sz="1800" b="1" kern="1200" dirty="0" smtClean="0">
                          <a:solidFill>
                            <a:schemeClr val="bg1"/>
                          </a:solidFill>
                          <a:effectLst/>
                          <a:latin typeface="+mn-lt"/>
                          <a:ea typeface="+mn-ea"/>
                          <a:cs typeface="+mn-cs"/>
                        </a:rPr>
                        <a:t>Cases 200</a:t>
                      </a:r>
                      <a:endParaRPr lang="en-US" sz="1800" b="1" kern="1200" dirty="0">
                        <a:solidFill>
                          <a:schemeClr val="bg1"/>
                        </a:solidFill>
                        <a:effectLst/>
                        <a:latin typeface="+mn-lt"/>
                        <a:ea typeface="+mn-ea"/>
                        <a:cs typeface="+mn-cs"/>
                      </a:endParaRPr>
                    </a:p>
                  </a:txBody>
                  <a:tcPr marL="9525" marR="9525" marT="9525" marB="9525" anchor="b"/>
                </a:tc>
                <a:tc>
                  <a:txBody>
                    <a:bodyPr/>
                    <a:lstStyle/>
                    <a:p>
                      <a:pPr>
                        <a:lnSpc>
                          <a:spcPct val="107000"/>
                        </a:lnSpc>
                        <a:spcAft>
                          <a:spcPts val="800"/>
                        </a:spcAft>
                      </a:pPr>
                      <a:r>
                        <a:rPr lang="en-US" sz="1800" b="1" kern="1200" dirty="0">
                          <a:solidFill>
                            <a:schemeClr val="accent3"/>
                          </a:solidFill>
                          <a:effectLst/>
                          <a:latin typeface="+mn-lt"/>
                          <a:ea typeface="+mn-ea"/>
                          <a:cs typeface="+mn-cs"/>
                        </a:rPr>
                        <a:t>Predicted Fraudulent</a:t>
                      </a:r>
                    </a:p>
                  </a:txBody>
                  <a:tcPr marL="9525" marR="9525" marT="9525" marB="9525" anchor="b"/>
                </a:tc>
                <a:tc>
                  <a:txBody>
                    <a:bodyPr/>
                    <a:lstStyle/>
                    <a:p>
                      <a:pPr>
                        <a:lnSpc>
                          <a:spcPct val="107000"/>
                        </a:lnSpc>
                        <a:spcAft>
                          <a:spcPts val="800"/>
                        </a:spcAft>
                      </a:pPr>
                      <a:r>
                        <a:rPr lang="en-US" sz="1800" b="1" kern="1200">
                          <a:solidFill>
                            <a:schemeClr val="accent3"/>
                          </a:solidFill>
                          <a:effectLst/>
                          <a:latin typeface="+mn-lt"/>
                          <a:ea typeface="+mn-ea"/>
                          <a:cs typeface="+mn-cs"/>
                        </a:rPr>
                        <a:t>Predicted Legitimate</a:t>
                      </a:r>
                    </a:p>
                  </a:txBody>
                  <a:tcPr marL="9525" marR="9525" marT="9525" marB="9525" anchor="b"/>
                </a:tc>
              </a:tr>
              <a:tr h="0">
                <a:tc>
                  <a:txBody>
                    <a:bodyPr/>
                    <a:lstStyle/>
                    <a:p>
                      <a:pPr>
                        <a:lnSpc>
                          <a:spcPct val="107000"/>
                        </a:lnSpc>
                        <a:spcAft>
                          <a:spcPts val="800"/>
                        </a:spcAft>
                      </a:pPr>
                      <a:r>
                        <a:rPr lang="en-US" sz="1800" b="1" kern="1200">
                          <a:solidFill>
                            <a:schemeClr val="accent3"/>
                          </a:solidFill>
                          <a:effectLst/>
                          <a:latin typeface="+mn-lt"/>
                          <a:ea typeface="+mn-ea"/>
                          <a:cs typeface="+mn-cs"/>
                        </a:rPr>
                        <a:t>Actual Fraudulent</a:t>
                      </a:r>
                    </a:p>
                  </a:txBody>
                  <a:tcPr marL="9525" marR="9525" marT="9525" marB="9525" anchor="b"/>
                </a:tc>
                <a:tc>
                  <a:txBody>
                    <a:bodyPr/>
                    <a:lstStyle/>
                    <a:p>
                      <a:pPr>
                        <a:lnSpc>
                          <a:spcPct val="107000"/>
                        </a:lnSpc>
                        <a:spcAft>
                          <a:spcPts val="800"/>
                        </a:spcAft>
                      </a:pPr>
                      <a:r>
                        <a:rPr lang="en-US" sz="1800" kern="1200" dirty="0">
                          <a:solidFill>
                            <a:schemeClr val="dk1"/>
                          </a:solidFill>
                          <a:effectLst/>
                          <a:latin typeface="+mn-lt"/>
                          <a:ea typeface="+mn-ea"/>
                          <a:cs typeface="+mn-cs"/>
                        </a:rPr>
                        <a:t>45 (True Positives)</a:t>
                      </a:r>
                    </a:p>
                  </a:txBody>
                  <a:tcPr marL="9525" marR="9525" marT="9525" marB="9525" anchor="b"/>
                </a:tc>
                <a:tc>
                  <a:txBody>
                    <a:bodyPr/>
                    <a:lstStyle/>
                    <a:p>
                      <a:pPr>
                        <a:lnSpc>
                          <a:spcPct val="107000"/>
                        </a:lnSpc>
                        <a:spcAft>
                          <a:spcPts val="800"/>
                        </a:spcAft>
                      </a:pPr>
                      <a:r>
                        <a:rPr lang="en-US" sz="1800" kern="1200" dirty="0">
                          <a:solidFill>
                            <a:schemeClr val="dk1"/>
                          </a:solidFill>
                          <a:effectLst/>
                          <a:latin typeface="+mn-lt"/>
                          <a:ea typeface="+mn-ea"/>
                          <a:cs typeface="+mn-cs"/>
                        </a:rPr>
                        <a:t>5 (False Negatives)</a:t>
                      </a:r>
                    </a:p>
                  </a:txBody>
                  <a:tcPr marL="9525" marR="9525" marT="9525" marB="9525" anchor="b"/>
                </a:tc>
              </a:tr>
              <a:tr h="0">
                <a:tc>
                  <a:txBody>
                    <a:bodyPr/>
                    <a:lstStyle/>
                    <a:p>
                      <a:pPr>
                        <a:lnSpc>
                          <a:spcPct val="107000"/>
                        </a:lnSpc>
                        <a:spcAft>
                          <a:spcPts val="800"/>
                        </a:spcAft>
                      </a:pPr>
                      <a:r>
                        <a:rPr lang="en-US" sz="1800" b="1" kern="1200">
                          <a:solidFill>
                            <a:schemeClr val="accent3"/>
                          </a:solidFill>
                          <a:effectLst/>
                          <a:latin typeface="+mn-lt"/>
                          <a:ea typeface="+mn-ea"/>
                          <a:cs typeface="+mn-cs"/>
                        </a:rPr>
                        <a:t>Actual Legitimate</a:t>
                      </a:r>
                    </a:p>
                  </a:txBody>
                  <a:tcPr marL="9525" marR="9525" marT="9525" marB="9525" anchor="b"/>
                </a:tc>
                <a:tc>
                  <a:txBody>
                    <a:bodyPr/>
                    <a:lstStyle/>
                    <a:p>
                      <a:pPr>
                        <a:lnSpc>
                          <a:spcPct val="107000"/>
                        </a:lnSpc>
                        <a:spcAft>
                          <a:spcPts val="800"/>
                        </a:spcAft>
                      </a:pPr>
                      <a:r>
                        <a:rPr lang="en-US" sz="1800" kern="1200" dirty="0">
                          <a:solidFill>
                            <a:schemeClr val="dk1"/>
                          </a:solidFill>
                          <a:effectLst/>
                          <a:latin typeface="+mn-lt"/>
                          <a:ea typeface="+mn-ea"/>
                          <a:cs typeface="+mn-cs"/>
                        </a:rPr>
                        <a:t>10 (False Positives)</a:t>
                      </a:r>
                    </a:p>
                  </a:txBody>
                  <a:tcPr marL="9525" marR="9525" marT="9525" marB="9525" anchor="b"/>
                </a:tc>
                <a:tc>
                  <a:txBody>
                    <a:bodyPr/>
                    <a:lstStyle/>
                    <a:p>
                      <a:pPr>
                        <a:lnSpc>
                          <a:spcPct val="107000"/>
                        </a:lnSpc>
                        <a:spcAft>
                          <a:spcPts val="800"/>
                        </a:spcAft>
                      </a:pPr>
                      <a:r>
                        <a:rPr lang="en-US" sz="1800" kern="1200" dirty="0">
                          <a:solidFill>
                            <a:schemeClr val="dk1"/>
                          </a:solidFill>
                          <a:effectLst/>
                          <a:latin typeface="+mn-lt"/>
                          <a:ea typeface="+mn-ea"/>
                          <a:cs typeface="+mn-cs"/>
                        </a:rPr>
                        <a:t>1,940 (True Negatives)</a:t>
                      </a:r>
                    </a:p>
                  </a:txBody>
                  <a:tcPr marL="9525" marR="9525" marT="9525" marB="9525" anchor="b"/>
                </a:tc>
              </a:tr>
            </a:tbl>
          </a:graphicData>
        </a:graphic>
      </p:graphicFrame>
      <p:sp>
        <p:nvSpPr>
          <p:cNvPr id="6" name="TextBox 5"/>
          <p:cNvSpPr txBox="1"/>
          <p:nvPr/>
        </p:nvSpPr>
        <p:spPr>
          <a:xfrm>
            <a:off x="878873" y="2701353"/>
            <a:ext cx="10032426" cy="4431983"/>
          </a:xfrm>
          <a:prstGeom prst="rect">
            <a:avLst/>
          </a:prstGeom>
          <a:noFill/>
        </p:spPr>
        <p:txBody>
          <a:bodyPr wrap="square" rtlCol="0">
            <a:spAutoFit/>
          </a:bodyPr>
          <a:lstStyle/>
          <a:p>
            <a:pPr marL="514350" lvl="0" indent="-514350" algn="just">
              <a:buFont typeface="+mj-lt"/>
              <a:buAutoNum type="romanLcPeriod"/>
            </a:pPr>
            <a:r>
              <a:rPr lang="en-US" sz="2400" b="1" i="1" dirty="0" smtClean="0">
                <a:solidFill>
                  <a:schemeClr val="accent4">
                    <a:lumMod val="75000"/>
                  </a:schemeClr>
                </a:solidFill>
              </a:rPr>
              <a:t>True </a:t>
            </a:r>
            <a:r>
              <a:rPr lang="en-US" sz="2400" b="1" i="1" dirty="0">
                <a:solidFill>
                  <a:schemeClr val="accent4">
                    <a:lumMod val="75000"/>
                  </a:schemeClr>
                </a:solidFill>
              </a:rPr>
              <a:t>Positives (TP): </a:t>
            </a:r>
            <a:r>
              <a:rPr lang="en-US" sz="2400" dirty="0">
                <a:solidFill>
                  <a:schemeClr val="bg1"/>
                </a:solidFill>
              </a:rPr>
              <a:t>These are the fraudulent transactions correctly classified as fraudulent. In this case, 45 fraudulent transactions were correctly </a:t>
            </a:r>
            <a:r>
              <a:rPr lang="en-US" sz="2400" dirty="0" smtClean="0">
                <a:solidFill>
                  <a:schemeClr val="bg1"/>
                </a:solidFill>
              </a:rPr>
              <a:t>identified.</a:t>
            </a:r>
          </a:p>
          <a:p>
            <a:pPr marL="514350" lvl="0" indent="-514350" algn="just">
              <a:buFont typeface="+mj-lt"/>
              <a:buAutoNum type="romanLcPeriod"/>
            </a:pPr>
            <a:r>
              <a:rPr lang="en-US" sz="2400" b="1" i="1" dirty="0" smtClean="0">
                <a:solidFill>
                  <a:schemeClr val="accent4">
                    <a:lumMod val="75000"/>
                  </a:schemeClr>
                </a:solidFill>
              </a:rPr>
              <a:t>True </a:t>
            </a:r>
            <a:r>
              <a:rPr lang="en-US" sz="2400" b="1" i="1" dirty="0">
                <a:solidFill>
                  <a:schemeClr val="accent4">
                    <a:lumMod val="75000"/>
                  </a:schemeClr>
                </a:solidFill>
              </a:rPr>
              <a:t>Negatives (TN): </a:t>
            </a:r>
            <a:r>
              <a:rPr lang="en-US" sz="2400" dirty="0">
                <a:solidFill>
                  <a:schemeClr val="bg1"/>
                </a:solidFill>
              </a:rPr>
              <a:t>These are the legitimate transactions correctly classified as legitimate. Here, 1,940 legitimate transactions were correctly </a:t>
            </a:r>
            <a:r>
              <a:rPr lang="en-US" sz="2400" dirty="0" smtClean="0">
                <a:solidFill>
                  <a:schemeClr val="bg1"/>
                </a:solidFill>
              </a:rPr>
              <a:t>identified.</a:t>
            </a:r>
          </a:p>
          <a:p>
            <a:pPr marL="514350" lvl="0" indent="-514350" algn="just">
              <a:buFont typeface="+mj-lt"/>
              <a:buAutoNum type="romanLcPeriod"/>
            </a:pPr>
            <a:r>
              <a:rPr lang="en-US" sz="2400" b="1" i="1" dirty="0" smtClean="0">
                <a:solidFill>
                  <a:schemeClr val="accent4">
                    <a:lumMod val="75000"/>
                  </a:schemeClr>
                </a:solidFill>
              </a:rPr>
              <a:t>False </a:t>
            </a:r>
            <a:r>
              <a:rPr lang="en-US" sz="2400" b="1" i="1" dirty="0">
                <a:solidFill>
                  <a:schemeClr val="accent4">
                    <a:lumMod val="75000"/>
                  </a:schemeClr>
                </a:solidFill>
              </a:rPr>
              <a:t>Positives (FP): </a:t>
            </a:r>
            <a:r>
              <a:rPr lang="en-US" sz="2400" dirty="0">
                <a:solidFill>
                  <a:schemeClr val="bg1"/>
                </a:solidFill>
              </a:rPr>
              <a:t>These are the legitimate transactions incorrectly classified as fraudulent. In this example, 10 legitimate transactions were mistakenly classified as </a:t>
            </a:r>
            <a:r>
              <a:rPr lang="en-US" sz="2400" dirty="0" smtClean="0">
                <a:solidFill>
                  <a:schemeClr val="bg1"/>
                </a:solidFill>
              </a:rPr>
              <a:t>fraudulent.</a:t>
            </a:r>
          </a:p>
          <a:p>
            <a:pPr marL="514350" lvl="0" indent="-514350" algn="just">
              <a:buFont typeface="+mj-lt"/>
              <a:buAutoNum type="romanLcPeriod"/>
            </a:pPr>
            <a:r>
              <a:rPr lang="en-US" sz="2400" b="1" i="1" dirty="0" smtClean="0">
                <a:solidFill>
                  <a:schemeClr val="accent4">
                    <a:lumMod val="75000"/>
                  </a:schemeClr>
                </a:solidFill>
              </a:rPr>
              <a:t>False </a:t>
            </a:r>
            <a:r>
              <a:rPr lang="en-US" sz="2400" b="1" i="1" dirty="0">
                <a:solidFill>
                  <a:schemeClr val="accent4">
                    <a:lumMod val="75000"/>
                  </a:schemeClr>
                </a:solidFill>
              </a:rPr>
              <a:t>Negatives (FN): </a:t>
            </a:r>
            <a:r>
              <a:rPr lang="en-US" sz="2400" dirty="0">
                <a:solidFill>
                  <a:schemeClr val="bg1"/>
                </a:solidFill>
              </a:rPr>
              <a:t>These are the fraudulent transactions incorrectly classified as legitimate. In this case, 5 fraudulent transactions were missed and classified as legitimate.</a:t>
            </a:r>
          </a:p>
          <a:p>
            <a:pPr algn="just"/>
            <a:endParaRPr lang="en-US" dirty="0"/>
          </a:p>
        </p:txBody>
      </p:sp>
    </p:spTree>
    <p:extLst>
      <p:ext uri="{BB962C8B-B14F-4D97-AF65-F5344CB8AC3E}">
        <p14:creationId xmlns:p14="http://schemas.microsoft.com/office/powerpoint/2010/main" val="89719420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34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52263530"/>
              </p:ext>
            </p:extLst>
          </p:nvPr>
        </p:nvGraphicFramePr>
        <p:xfrm>
          <a:off x="3157070" y="822611"/>
          <a:ext cx="4941998" cy="1793875"/>
        </p:xfrm>
        <a:graphic>
          <a:graphicData uri="http://schemas.openxmlformats.org/drawingml/2006/table">
            <a:tbl>
              <a:tblPr firstRow="1" firstCol="1" bandRow="1">
                <a:tableStyleId>{5C22544A-7EE6-4342-B048-85BDC9FD1C3A}</a:tableStyleId>
              </a:tblPr>
              <a:tblGrid>
                <a:gridCol w="1379648"/>
                <a:gridCol w="1187450"/>
                <a:gridCol w="1187450"/>
                <a:gridCol w="1187450"/>
              </a:tblGrid>
              <a:tr h="0">
                <a:tc>
                  <a:txBody>
                    <a:bodyPr/>
                    <a:lstStyle/>
                    <a:p>
                      <a:pPr algn="ctr">
                        <a:lnSpc>
                          <a:spcPct val="107000"/>
                        </a:lnSpc>
                        <a:spcAft>
                          <a:spcPts val="0"/>
                        </a:spcAft>
                      </a:pPr>
                      <a:r>
                        <a:rPr lang="en-US" sz="2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gn="ctr">
                        <a:lnSpc>
                          <a:spcPct val="107000"/>
                        </a:lnSpc>
                        <a:spcAft>
                          <a:spcPts val="0"/>
                        </a:spcAft>
                      </a:pPr>
                      <a:r>
                        <a:rPr lang="en-US" sz="2200">
                          <a:effectLst/>
                          <a:highlight>
                            <a:srgbClr val="FF0000"/>
                          </a:highlight>
                        </a:rPr>
                        <a:t>Predicted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algn="ctr">
                        <a:lnSpc>
                          <a:spcPct val="107000"/>
                        </a:lnSpc>
                        <a:spcAft>
                          <a:spcPts val="0"/>
                        </a:spcAft>
                      </a:pPr>
                      <a:r>
                        <a:rPr lang="en-US" sz="2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a:effectLst/>
                        </a:rPr>
                        <a:t>165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highlight>
                            <a:srgbClr val="00FF00"/>
                          </a:highligh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highlight>
                            <a:srgbClr val="00FF00"/>
                          </a:highligh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dirty="0">
                          <a:solidFill>
                            <a:schemeClr val="bg1"/>
                          </a:solidFill>
                          <a:effectLst/>
                          <a:highlight>
                            <a:srgbClr val="FFFF00"/>
                          </a:highlight>
                        </a:rPr>
                        <a:t>Actual  No</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50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10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dirty="0">
                          <a:solidFill>
                            <a:schemeClr val="bg1"/>
                          </a:solidFill>
                          <a:effectLst/>
                          <a:highlight>
                            <a:srgbClr val="FFFF00"/>
                          </a:highlight>
                        </a:rPr>
                        <a:t>Actual Yes</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5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100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105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dirty="0" smtClean="0">
                          <a:effectLst/>
                        </a:rPr>
                        <a:t>110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524982963"/>
              </p:ext>
            </p:extLst>
          </p:nvPr>
        </p:nvGraphicFramePr>
        <p:xfrm>
          <a:off x="3157070" y="3520091"/>
          <a:ext cx="4941998" cy="1793875"/>
        </p:xfrm>
        <a:graphic>
          <a:graphicData uri="http://schemas.openxmlformats.org/drawingml/2006/table">
            <a:tbl>
              <a:tblPr firstRow="1" firstCol="1" bandRow="1">
                <a:tableStyleId>{5C22544A-7EE6-4342-B048-85BDC9FD1C3A}</a:tableStyleId>
              </a:tblPr>
              <a:tblGrid>
                <a:gridCol w="1379648"/>
                <a:gridCol w="1187450"/>
                <a:gridCol w="1187450"/>
                <a:gridCol w="1187450"/>
              </a:tblGrid>
              <a:tr h="0">
                <a:tc>
                  <a:txBody>
                    <a:bodyPr/>
                    <a:lstStyle/>
                    <a:p>
                      <a:pPr algn="ctr">
                        <a:lnSpc>
                          <a:spcPct val="107000"/>
                        </a:lnSpc>
                        <a:spcAft>
                          <a:spcPts val="0"/>
                        </a:spcAft>
                      </a:pPr>
                      <a:r>
                        <a:rPr lang="en-US" sz="2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gn="ctr">
                        <a:lnSpc>
                          <a:spcPct val="107000"/>
                        </a:lnSpc>
                        <a:spcAft>
                          <a:spcPts val="0"/>
                        </a:spcAft>
                      </a:pPr>
                      <a:r>
                        <a:rPr lang="en-US" sz="2200">
                          <a:effectLst/>
                          <a:highlight>
                            <a:srgbClr val="FF0000"/>
                          </a:highlight>
                        </a:rPr>
                        <a:t>Predicted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algn="ctr">
                        <a:lnSpc>
                          <a:spcPct val="107000"/>
                        </a:lnSpc>
                        <a:spcAft>
                          <a:spcPts val="0"/>
                        </a:spcAft>
                      </a:pPr>
                      <a:r>
                        <a:rPr lang="en-US" sz="2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a:effectLst/>
                        </a:rPr>
                        <a:t>165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highlight>
                            <a:srgbClr val="00FF00"/>
                          </a:highligh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highlight>
                            <a:srgbClr val="00FF00"/>
                          </a:highligh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dirty="0">
                          <a:solidFill>
                            <a:schemeClr val="bg1"/>
                          </a:solidFill>
                          <a:effectLst/>
                          <a:highlight>
                            <a:srgbClr val="FFFF00"/>
                          </a:highlight>
                        </a:rPr>
                        <a:t>Actual  No</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50 </a:t>
                      </a:r>
                      <a:r>
                        <a:rPr lang="en-US" sz="2200">
                          <a:effectLst/>
                          <a:highlight>
                            <a:srgbClr val="00FFFF"/>
                          </a:highlight>
                        </a:rPr>
                        <a:t>[TN]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10  </a:t>
                      </a:r>
                      <a:r>
                        <a:rPr lang="en-US" sz="2200">
                          <a:effectLst/>
                          <a:highlight>
                            <a:srgbClr val="00FFFF"/>
                          </a:highlight>
                        </a:rPr>
                        <a:t>[FP]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dirty="0">
                          <a:solidFill>
                            <a:schemeClr val="bg1"/>
                          </a:solidFill>
                          <a:effectLst/>
                          <a:highlight>
                            <a:srgbClr val="FFFF00"/>
                          </a:highlight>
                        </a:rPr>
                        <a:t>Actual Yes</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dirty="0">
                          <a:effectLst/>
                        </a:rPr>
                        <a:t>5   </a:t>
                      </a:r>
                      <a:r>
                        <a:rPr lang="en-US" sz="2200" dirty="0">
                          <a:effectLst/>
                          <a:highlight>
                            <a:srgbClr val="00FFFF"/>
                          </a:highlight>
                        </a:rPr>
                        <a:t>[FN]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100 </a:t>
                      </a:r>
                      <a:r>
                        <a:rPr lang="en-US" sz="2200">
                          <a:effectLst/>
                          <a:highlight>
                            <a:srgbClr val="00FFFF"/>
                          </a:highlight>
                        </a:rPr>
                        <a:t>[TP]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105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dirty="0">
                          <a:effectLst/>
                        </a:rPr>
                        <a:t>55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dirty="0" smtClean="0">
                          <a:effectLst/>
                        </a:rPr>
                        <a:t>110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11519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34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pic>
        <p:nvPicPr>
          <p:cNvPr id="3" name="Picture 2"/>
          <p:cNvPicPr>
            <a:picLocks noChangeAspect="1"/>
          </p:cNvPicPr>
          <p:nvPr/>
        </p:nvPicPr>
        <p:blipFill>
          <a:blip r:embed="rId3"/>
          <a:stretch>
            <a:fillRect/>
          </a:stretch>
        </p:blipFill>
        <p:spPr>
          <a:xfrm>
            <a:off x="81724" y="2396490"/>
            <a:ext cx="3105150" cy="1333500"/>
          </a:xfrm>
          <a:prstGeom prst="rect">
            <a:avLst/>
          </a:prstGeom>
        </p:spPr>
      </p:pic>
      <p:sp>
        <p:nvSpPr>
          <p:cNvPr id="13" name="TextBox 12"/>
          <p:cNvSpPr txBox="1"/>
          <p:nvPr/>
        </p:nvSpPr>
        <p:spPr>
          <a:xfrm>
            <a:off x="3374136" y="2417636"/>
            <a:ext cx="8348472" cy="1323439"/>
          </a:xfrm>
          <a:prstGeom prst="rect">
            <a:avLst/>
          </a:prstGeom>
          <a:noFill/>
        </p:spPr>
        <p:txBody>
          <a:bodyPr wrap="square" rtlCol="0">
            <a:spAutoFit/>
          </a:bodyPr>
          <a:lstStyle/>
          <a:p>
            <a:r>
              <a:rPr lang="en-US" sz="2000" b="1" dirty="0" smtClean="0">
                <a:solidFill>
                  <a:srgbClr val="FF0000"/>
                </a:solidFill>
              </a:rPr>
              <a:t>Accuracy </a:t>
            </a:r>
          </a:p>
          <a:p>
            <a:r>
              <a:rPr lang="en-US" sz="2000" dirty="0" smtClean="0">
                <a:solidFill>
                  <a:schemeClr val="bg1"/>
                </a:solidFill>
              </a:rPr>
              <a:t>Accuracy </a:t>
            </a:r>
            <a:r>
              <a:rPr lang="en-US" sz="2000" dirty="0">
                <a:solidFill>
                  <a:schemeClr val="bg1"/>
                </a:solidFill>
              </a:rPr>
              <a:t>measures the proportion of correct predictions</a:t>
            </a:r>
            <a:r>
              <a:rPr lang="en-US" sz="2000" dirty="0" smtClean="0">
                <a:solidFill>
                  <a:schemeClr val="bg1"/>
                </a:solidFill>
              </a:rPr>
              <a:t>.</a:t>
            </a:r>
          </a:p>
          <a:p>
            <a:endParaRPr lang="en-US" sz="2000" dirty="0"/>
          </a:p>
          <a:p>
            <a:r>
              <a:rPr lang="en-US" sz="2000" b="1" dirty="0">
                <a:solidFill>
                  <a:schemeClr val="accent4">
                    <a:lumMod val="75000"/>
                  </a:schemeClr>
                </a:solidFill>
              </a:rPr>
              <a:t>Accuracy = (True Positives + True Negatives) / Total Number of Predictions</a:t>
            </a:r>
          </a:p>
        </p:txBody>
      </p:sp>
      <p:sp>
        <p:nvSpPr>
          <p:cNvPr id="14" name="TextBox 13"/>
          <p:cNvSpPr txBox="1"/>
          <p:nvPr/>
        </p:nvSpPr>
        <p:spPr>
          <a:xfrm>
            <a:off x="3211925" y="4121781"/>
            <a:ext cx="8672894" cy="1015663"/>
          </a:xfrm>
          <a:prstGeom prst="rect">
            <a:avLst/>
          </a:prstGeom>
          <a:noFill/>
        </p:spPr>
        <p:txBody>
          <a:bodyPr wrap="square" rtlCol="0">
            <a:spAutoFit/>
          </a:bodyPr>
          <a:lstStyle/>
          <a:p>
            <a:r>
              <a:rPr lang="en-US" sz="2000" b="1" dirty="0" smtClean="0">
                <a:solidFill>
                  <a:srgbClr val="FF0000"/>
                </a:solidFill>
              </a:rPr>
              <a:t>Error </a:t>
            </a:r>
            <a:r>
              <a:rPr lang="en-US" sz="2000" b="1" dirty="0">
                <a:solidFill>
                  <a:srgbClr val="FF0000"/>
                </a:solidFill>
              </a:rPr>
              <a:t>rate</a:t>
            </a:r>
            <a:endParaRPr lang="en-US" sz="2000" b="1" dirty="0" smtClean="0">
              <a:solidFill>
                <a:schemeClr val="bg1"/>
              </a:solidFill>
            </a:endParaRPr>
          </a:p>
          <a:p>
            <a:r>
              <a:rPr lang="en-US" sz="2000" dirty="0">
                <a:solidFill>
                  <a:schemeClr val="bg1"/>
                </a:solidFill>
              </a:rPr>
              <a:t>The error rate measures the proportion of incorrect predictions.</a:t>
            </a:r>
            <a:endParaRPr lang="en-US" sz="2000" dirty="0" smtClean="0">
              <a:solidFill>
                <a:schemeClr val="bg1"/>
              </a:solidFill>
            </a:endParaRPr>
          </a:p>
          <a:p>
            <a:r>
              <a:rPr lang="en-US" sz="2000" b="1" dirty="0" smtClean="0">
                <a:solidFill>
                  <a:schemeClr val="accent4">
                    <a:lumMod val="75000"/>
                  </a:schemeClr>
                </a:solidFill>
              </a:rPr>
              <a:t>Error </a:t>
            </a:r>
            <a:r>
              <a:rPr lang="en-US" sz="2000" b="1" dirty="0">
                <a:solidFill>
                  <a:schemeClr val="accent4">
                    <a:lumMod val="75000"/>
                  </a:schemeClr>
                </a:solidFill>
              </a:rPr>
              <a:t>Rate = (False Positives + False Negatives) / Total Number of Predictions</a:t>
            </a:r>
          </a:p>
        </p:txBody>
      </p:sp>
      <p:sp>
        <p:nvSpPr>
          <p:cNvPr id="15" name="Rectangle 14"/>
          <p:cNvSpPr/>
          <p:nvPr/>
        </p:nvSpPr>
        <p:spPr>
          <a:xfrm>
            <a:off x="4589459" y="6248399"/>
            <a:ext cx="4786760" cy="369332"/>
          </a:xfrm>
          <a:prstGeom prst="rect">
            <a:avLst/>
          </a:prstGeom>
        </p:spPr>
        <p:txBody>
          <a:bodyPr wrap="none">
            <a:spAutoFit/>
          </a:bodyPr>
          <a:lstStyle/>
          <a:p>
            <a:r>
              <a:rPr lang="en-US" dirty="0"/>
              <a:t>https://www.youtube.com/watch?v=AyP85ocS-8Y</a:t>
            </a:r>
          </a:p>
        </p:txBody>
      </p:sp>
      <p:pic>
        <p:nvPicPr>
          <p:cNvPr id="7" name="Picture 6"/>
          <p:cNvPicPr>
            <a:picLocks noChangeAspect="1"/>
          </p:cNvPicPr>
          <p:nvPr/>
        </p:nvPicPr>
        <p:blipFill>
          <a:blip r:embed="rId4"/>
          <a:stretch>
            <a:fillRect/>
          </a:stretch>
        </p:blipFill>
        <p:spPr>
          <a:xfrm>
            <a:off x="81724" y="3930396"/>
            <a:ext cx="2943225" cy="2854452"/>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236560395"/>
              </p:ext>
            </p:extLst>
          </p:nvPr>
        </p:nvGraphicFramePr>
        <p:xfrm>
          <a:off x="3531974" y="172547"/>
          <a:ext cx="4941998" cy="1793875"/>
        </p:xfrm>
        <a:graphic>
          <a:graphicData uri="http://schemas.openxmlformats.org/drawingml/2006/table">
            <a:tbl>
              <a:tblPr firstRow="1" firstCol="1" bandRow="1">
                <a:tableStyleId>{5C22544A-7EE6-4342-B048-85BDC9FD1C3A}</a:tableStyleId>
              </a:tblPr>
              <a:tblGrid>
                <a:gridCol w="1379648"/>
                <a:gridCol w="1187450"/>
                <a:gridCol w="1187450"/>
                <a:gridCol w="1187450"/>
              </a:tblGrid>
              <a:tr h="0">
                <a:tc>
                  <a:txBody>
                    <a:bodyPr/>
                    <a:lstStyle/>
                    <a:p>
                      <a:pPr algn="ctr">
                        <a:lnSpc>
                          <a:spcPct val="107000"/>
                        </a:lnSpc>
                        <a:spcAft>
                          <a:spcPts val="0"/>
                        </a:spcAft>
                      </a:pPr>
                      <a:r>
                        <a:rPr lang="en-US" sz="2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gn="ctr">
                        <a:lnSpc>
                          <a:spcPct val="107000"/>
                        </a:lnSpc>
                        <a:spcAft>
                          <a:spcPts val="0"/>
                        </a:spcAft>
                      </a:pPr>
                      <a:r>
                        <a:rPr lang="en-US" sz="2200">
                          <a:effectLst/>
                          <a:highlight>
                            <a:srgbClr val="FF0000"/>
                          </a:highlight>
                        </a:rPr>
                        <a:t>Predicted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algn="ctr">
                        <a:lnSpc>
                          <a:spcPct val="107000"/>
                        </a:lnSpc>
                        <a:spcAft>
                          <a:spcPts val="0"/>
                        </a:spcAft>
                      </a:pPr>
                      <a:r>
                        <a:rPr lang="en-US" sz="2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a:effectLst/>
                        </a:rPr>
                        <a:t>165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highlight>
                            <a:srgbClr val="00FF00"/>
                          </a:highligh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highlight>
                            <a:srgbClr val="00FF00"/>
                          </a:highligh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a:effectLst/>
                          <a:highlight>
                            <a:srgbClr val="FFFF00"/>
                          </a:highlight>
                        </a:rPr>
                        <a:t>Actual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50 </a:t>
                      </a:r>
                      <a:r>
                        <a:rPr lang="en-US" sz="2200">
                          <a:effectLst/>
                          <a:highlight>
                            <a:srgbClr val="00FFFF"/>
                          </a:highlight>
                        </a:rPr>
                        <a:t>[TN]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10  </a:t>
                      </a:r>
                      <a:r>
                        <a:rPr lang="en-US" sz="2200">
                          <a:effectLst/>
                          <a:highlight>
                            <a:srgbClr val="00FFFF"/>
                          </a:highlight>
                        </a:rPr>
                        <a:t>[FP]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a:effectLst/>
                          <a:highlight>
                            <a:srgbClr val="FFFF00"/>
                          </a:highlight>
                        </a:rPr>
                        <a:t>Actual 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5   </a:t>
                      </a:r>
                      <a:r>
                        <a:rPr lang="en-US" sz="2200">
                          <a:effectLst/>
                          <a:highlight>
                            <a:srgbClr val="00FFFF"/>
                          </a:highlight>
                        </a:rPr>
                        <a:t>[FN]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100 </a:t>
                      </a:r>
                      <a:r>
                        <a:rPr lang="en-US" sz="2200">
                          <a:effectLst/>
                          <a:highlight>
                            <a:srgbClr val="00FFFF"/>
                          </a:highlight>
                        </a:rPr>
                        <a:t>[TP]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105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smtClean="0">
                          <a:effectLst/>
                        </a:rPr>
                        <a:t>110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99950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34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sp>
        <p:nvSpPr>
          <p:cNvPr id="5" name="Rectangle 4"/>
          <p:cNvSpPr/>
          <p:nvPr/>
        </p:nvSpPr>
        <p:spPr>
          <a:xfrm>
            <a:off x="5489561" y="5986611"/>
            <a:ext cx="4786760" cy="369332"/>
          </a:xfrm>
          <a:prstGeom prst="rect">
            <a:avLst/>
          </a:prstGeom>
        </p:spPr>
        <p:txBody>
          <a:bodyPr wrap="none">
            <a:spAutoFit/>
          </a:bodyPr>
          <a:lstStyle/>
          <a:p>
            <a:r>
              <a:rPr lang="en-US" smtClean="0"/>
              <a:t>https://www.youtube.com/watch?v=AyP85ocS-8Y</a:t>
            </a:r>
            <a:endParaRPr lang="en-US" dirty="0"/>
          </a:p>
        </p:txBody>
      </p:sp>
      <p:pic>
        <p:nvPicPr>
          <p:cNvPr id="6" name="Picture 5"/>
          <p:cNvPicPr>
            <a:picLocks noChangeAspect="1"/>
          </p:cNvPicPr>
          <p:nvPr/>
        </p:nvPicPr>
        <p:blipFill>
          <a:blip r:embed="rId3"/>
          <a:stretch>
            <a:fillRect/>
          </a:stretch>
        </p:blipFill>
        <p:spPr>
          <a:xfrm>
            <a:off x="5278845" y="4775235"/>
            <a:ext cx="6769989" cy="1580708"/>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1733476737"/>
              </p:ext>
            </p:extLst>
          </p:nvPr>
        </p:nvGraphicFramePr>
        <p:xfrm>
          <a:off x="170815" y="132464"/>
          <a:ext cx="5446395" cy="2511425"/>
        </p:xfrm>
        <a:graphic>
          <a:graphicData uri="http://schemas.openxmlformats.org/drawingml/2006/table">
            <a:tbl>
              <a:tblPr firstRow="1" firstCol="1" bandRow="1">
                <a:tableStyleId>{5C22544A-7EE6-4342-B048-85BDC9FD1C3A}</a:tableStyleId>
              </a:tblPr>
              <a:tblGrid>
                <a:gridCol w="1884045"/>
                <a:gridCol w="1187450"/>
                <a:gridCol w="1187450"/>
                <a:gridCol w="1187450"/>
              </a:tblGrid>
              <a:tr h="0">
                <a:tc>
                  <a:txBody>
                    <a:bodyPr/>
                    <a:lstStyle/>
                    <a:p>
                      <a:pPr algn="ctr">
                        <a:lnSpc>
                          <a:spcPct val="107000"/>
                        </a:lnSpc>
                        <a:spcAft>
                          <a:spcPts val="0"/>
                        </a:spcAft>
                      </a:pPr>
                      <a:r>
                        <a:rPr lang="en-US" sz="2200" dirty="0" smtClean="0">
                          <a:effectLst/>
                          <a:highlight>
                            <a:srgbClr val="00FF00"/>
                          </a:highlight>
                        </a:rPr>
                        <a:t>MODEL  </a:t>
                      </a:r>
                      <a:r>
                        <a:rPr lang="en-US" sz="2200" dirty="0">
                          <a:effectLst/>
                          <a:highlight>
                            <a:srgbClr val="00FF00"/>
                          </a:highlight>
                        </a:rPr>
                        <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gn="ctr">
                        <a:lnSpc>
                          <a:spcPct val="107000"/>
                        </a:lnSpc>
                        <a:spcAft>
                          <a:spcPts val="0"/>
                        </a:spcAft>
                      </a:pPr>
                      <a:r>
                        <a:rPr lang="en-US" sz="2200">
                          <a:effectLst/>
                          <a:highlight>
                            <a:srgbClr val="FF0000"/>
                          </a:highlight>
                        </a:rPr>
                        <a:t>Predicted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algn="ctr">
                        <a:lnSpc>
                          <a:spcPct val="107000"/>
                        </a:lnSpc>
                        <a:spcAft>
                          <a:spcPts val="0"/>
                        </a:spcAft>
                      </a:pPr>
                      <a:r>
                        <a:rPr lang="en-US" sz="2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a:effectLst/>
                        </a:rPr>
                        <a:t>165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highlight>
                            <a:srgbClr val="00FF00"/>
                          </a:highligh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highlight>
                            <a:srgbClr val="00FF00"/>
                          </a:highligh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dirty="0">
                          <a:solidFill>
                            <a:schemeClr val="bg1"/>
                          </a:solidFill>
                          <a:effectLst/>
                          <a:highlight>
                            <a:srgbClr val="FFFF00"/>
                          </a:highlight>
                        </a:rPr>
                        <a:t>Actual  </a:t>
                      </a:r>
                      <a:r>
                        <a:rPr lang="en-US" sz="2200" dirty="0" smtClean="0">
                          <a:solidFill>
                            <a:schemeClr val="bg1"/>
                          </a:solidFill>
                          <a:effectLst/>
                          <a:highlight>
                            <a:srgbClr val="FFFF00"/>
                          </a:highlight>
                        </a:rPr>
                        <a:t>SPAM</a:t>
                      </a:r>
                      <a:r>
                        <a:rPr lang="en-US" sz="2200" baseline="0" dirty="0" smtClean="0">
                          <a:solidFill>
                            <a:schemeClr val="bg1"/>
                          </a:solidFill>
                          <a:effectLst/>
                          <a:highlight>
                            <a:srgbClr val="FFFF00"/>
                          </a:highlight>
                        </a:rPr>
                        <a:t> </a:t>
                      </a:r>
                      <a:r>
                        <a:rPr lang="en-US" sz="2200" dirty="0" smtClean="0">
                          <a:solidFill>
                            <a:schemeClr val="bg1"/>
                          </a:solidFill>
                          <a:effectLst/>
                          <a:highlight>
                            <a:srgbClr val="FFFF00"/>
                          </a:highlight>
                        </a:rPr>
                        <a:t>No</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50 </a:t>
                      </a:r>
                      <a:r>
                        <a:rPr lang="en-US" sz="2200">
                          <a:effectLst/>
                          <a:highlight>
                            <a:srgbClr val="00FFFF"/>
                          </a:highlight>
                        </a:rPr>
                        <a:t>[TN]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10  </a:t>
                      </a:r>
                      <a:r>
                        <a:rPr lang="en-US" sz="2200">
                          <a:effectLst/>
                          <a:highlight>
                            <a:srgbClr val="00FFFF"/>
                          </a:highlight>
                        </a:rPr>
                        <a:t>[FP]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dirty="0">
                          <a:solidFill>
                            <a:schemeClr val="bg1"/>
                          </a:solidFill>
                          <a:effectLst/>
                          <a:highlight>
                            <a:srgbClr val="FFFF00"/>
                          </a:highlight>
                        </a:rPr>
                        <a:t>Actual </a:t>
                      </a:r>
                      <a:r>
                        <a:rPr lang="en-US" sz="2200" dirty="0" smtClean="0">
                          <a:solidFill>
                            <a:schemeClr val="bg1"/>
                          </a:solidFill>
                          <a:effectLst/>
                          <a:highlight>
                            <a:srgbClr val="FFFF00"/>
                          </a:highlight>
                        </a:rPr>
                        <a:t>SPAM</a:t>
                      </a:r>
                    </a:p>
                    <a:p>
                      <a:pPr algn="ctr">
                        <a:lnSpc>
                          <a:spcPct val="107000"/>
                        </a:lnSpc>
                        <a:spcAft>
                          <a:spcPts val="0"/>
                        </a:spcAft>
                      </a:pPr>
                      <a:r>
                        <a:rPr lang="en-US" sz="2200" dirty="0" smtClean="0">
                          <a:solidFill>
                            <a:schemeClr val="bg1"/>
                          </a:solidFill>
                          <a:effectLst/>
                          <a:highlight>
                            <a:srgbClr val="FFFF00"/>
                          </a:highlight>
                        </a:rPr>
                        <a:t>Yes</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5   </a:t>
                      </a:r>
                      <a:r>
                        <a:rPr lang="en-US" sz="2200">
                          <a:effectLst/>
                          <a:highlight>
                            <a:srgbClr val="00FFFF"/>
                          </a:highlight>
                        </a:rPr>
                        <a:t>[FN]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100 </a:t>
                      </a:r>
                      <a:r>
                        <a:rPr lang="en-US" sz="2200">
                          <a:effectLst/>
                          <a:highlight>
                            <a:srgbClr val="00FFFF"/>
                          </a:highlight>
                        </a:rPr>
                        <a:t>[TP]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105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dirty="0">
                          <a:effectLst/>
                        </a:rPr>
                        <a:t>55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dirty="0" smtClean="0">
                          <a:effectLst/>
                        </a:rPr>
                        <a:t>110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96392354"/>
              </p:ext>
            </p:extLst>
          </p:nvPr>
        </p:nvGraphicFramePr>
        <p:xfrm>
          <a:off x="6114415" y="132464"/>
          <a:ext cx="5446395" cy="2511425"/>
        </p:xfrm>
        <a:graphic>
          <a:graphicData uri="http://schemas.openxmlformats.org/drawingml/2006/table">
            <a:tbl>
              <a:tblPr firstRow="1" firstCol="1" bandRow="1">
                <a:tableStyleId>{5C22544A-7EE6-4342-B048-85BDC9FD1C3A}</a:tableStyleId>
              </a:tblPr>
              <a:tblGrid>
                <a:gridCol w="1884045"/>
                <a:gridCol w="1187450"/>
                <a:gridCol w="1187450"/>
                <a:gridCol w="1187450"/>
              </a:tblGrid>
              <a:tr h="0">
                <a:tc>
                  <a:txBody>
                    <a:bodyPr/>
                    <a:lstStyle/>
                    <a:p>
                      <a:pPr algn="ctr">
                        <a:lnSpc>
                          <a:spcPct val="107000"/>
                        </a:lnSpc>
                        <a:spcAft>
                          <a:spcPts val="0"/>
                        </a:spcAft>
                      </a:pPr>
                      <a:r>
                        <a:rPr lang="en-US" sz="2200" dirty="0" smtClean="0">
                          <a:effectLst/>
                          <a:highlight>
                            <a:srgbClr val="00FF00"/>
                          </a:highlight>
                        </a:rPr>
                        <a:t>MODEL  </a:t>
                      </a:r>
                      <a:r>
                        <a:rPr lang="en-US" sz="2200" dirty="0">
                          <a:effectLst/>
                          <a:highlight>
                            <a:srgbClr val="00FF00"/>
                          </a:highlight>
                        </a:rPr>
                        <a:t>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gn="ctr">
                        <a:lnSpc>
                          <a:spcPct val="107000"/>
                        </a:lnSpc>
                        <a:spcAft>
                          <a:spcPts val="0"/>
                        </a:spcAft>
                      </a:pPr>
                      <a:r>
                        <a:rPr lang="en-US" sz="2200">
                          <a:effectLst/>
                          <a:highlight>
                            <a:srgbClr val="FF0000"/>
                          </a:highlight>
                        </a:rPr>
                        <a:t>Predicted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algn="ctr">
                        <a:lnSpc>
                          <a:spcPct val="107000"/>
                        </a:lnSpc>
                        <a:spcAft>
                          <a:spcPts val="0"/>
                        </a:spcAft>
                      </a:pPr>
                      <a:r>
                        <a:rPr lang="en-US" sz="2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a:effectLst/>
                        </a:rPr>
                        <a:t>165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highlight>
                            <a:srgbClr val="00FF00"/>
                          </a:highligh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highlight>
                            <a:srgbClr val="00FF00"/>
                          </a:highligh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dirty="0">
                          <a:solidFill>
                            <a:schemeClr val="bg1"/>
                          </a:solidFill>
                          <a:effectLst/>
                          <a:highlight>
                            <a:srgbClr val="FFFF00"/>
                          </a:highlight>
                        </a:rPr>
                        <a:t>Actual  </a:t>
                      </a:r>
                      <a:r>
                        <a:rPr lang="en-US" sz="2200" dirty="0" smtClean="0">
                          <a:solidFill>
                            <a:schemeClr val="bg1"/>
                          </a:solidFill>
                          <a:effectLst/>
                          <a:highlight>
                            <a:srgbClr val="FFFF00"/>
                          </a:highlight>
                        </a:rPr>
                        <a:t>SPAM</a:t>
                      </a:r>
                      <a:r>
                        <a:rPr lang="en-US" sz="2200" baseline="0" dirty="0" smtClean="0">
                          <a:solidFill>
                            <a:schemeClr val="bg1"/>
                          </a:solidFill>
                          <a:effectLst/>
                          <a:highlight>
                            <a:srgbClr val="FFFF00"/>
                          </a:highlight>
                        </a:rPr>
                        <a:t> </a:t>
                      </a:r>
                      <a:r>
                        <a:rPr lang="en-US" sz="2200" dirty="0" smtClean="0">
                          <a:solidFill>
                            <a:schemeClr val="bg1"/>
                          </a:solidFill>
                          <a:effectLst/>
                          <a:highlight>
                            <a:srgbClr val="FFFF00"/>
                          </a:highlight>
                        </a:rPr>
                        <a:t>No</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50 </a:t>
                      </a:r>
                      <a:r>
                        <a:rPr lang="en-US" sz="2200">
                          <a:effectLst/>
                          <a:highlight>
                            <a:srgbClr val="00FFFF"/>
                          </a:highlight>
                        </a:rPr>
                        <a:t>[TN]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04 </a:t>
                      </a:r>
                      <a:r>
                        <a:rPr lang="en-US" sz="2200">
                          <a:effectLst/>
                          <a:highlight>
                            <a:srgbClr val="00FFFF"/>
                          </a:highlight>
                        </a:rPr>
                        <a:t>[FP]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dirty="0">
                          <a:solidFill>
                            <a:schemeClr val="bg1"/>
                          </a:solidFill>
                          <a:effectLst/>
                          <a:highlight>
                            <a:srgbClr val="FFFF00"/>
                          </a:highlight>
                        </a:rPr>
                        <a:t>Actual </a:t>
                      </a:r>
                      <a:r>
                        <a:rPr lang="en-US" sz="2200" dirty="0" smtClean="0">
                          <a:solidFill>
                            <a:schemeClr val="bg1"/>
                          </a:solidFill>
                          <a:effectLst/>
                          <a:highlight>
                            <a:srgbClr val="FFFF00"/>
                          </a:highlight>
                        </a:rPr>
                        <a:t>SPAM</a:t>
                      </a:r>
                    </a:p>
                    <a:p>
                      <a:pPr algn="ctr">
                        <a:lnSpc>
                          <a:spcPct val="107000"/>
                        </a:lnSpc>
                        <a:spcAft>
                          <a:spcPts val="0"/>
                        </a:spcAft>
                      </a:pPr>
                      <a:r>
                        <a:rPr lang="en-US" sz="2200" dirty="0" smtClean="0">
                          <a:solidFill>
                            <a:schemeClr val="bg1"/>
                          </a:solidFill>
                          <a:effectLst/>
                          <a:highlight>
                            <a:srgbClr val="FFFF00"/>
                          </a:highlight>
                        </a:rPr>
                        <a:t>Yes</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11   </a:t>
                      </a:r>
                      <a:r>
                        <a:rPr lang="en-US" sz="2200">
                          <a:effectLst/>
                          <a:highlight>
                            <a:srgbClr val="00FFFF"/>
                          </a:highlight>
                        </a:rPr>
                        <a:t>[FN]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100 </a:t>
                      </a:r>
                      <a:r>
                        <a:rPr lang="en-US" sz="2200">
                          <a:effectLst/>
                          <a:highlight>
                            <a:srgbClr val="00FFFF"/>
                          </a:highlight>
                        </a:rPr>
                        <a:t>[TP]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105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n-US" sz="2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a:effectLst/>
                        </a:rPr>
                        <a:t>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dirty="0" smtClean="0">
                          <a:effectLst/>
                        </a:rPr>
                        <a:t>110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10" name="TextBox 9"/>
          <p:cNvSpPr txBox="1"/>
          <p:nvPr/>
        </p:nvSpPr>
        <p:spPr>
          <a:xfrm>
            <a:off x="2788921" y="2989492"/>
            <a:ext cx="9546336" cy="523220"/>
          </a:xfrm>
          <a:prstGeom prst="rect">
            <a:avLst/>
          </a:prstGeom>
          <a:noFill/>
        </p:spPr>
        <p:txBody>
          <a:bodyPr wrap="square" rtlCol="0">
            <a:spAutoFit/>
          </a:bodyPr>
          <a:lstStyle/>
          <a:p>
            <a:r>
              <a:rPr lang="en-US" sz="2800" b="1" i="1" dirty="0" smtClean="0">
                <a:solidFill>
                  <a:srgbClr val="FF0000"/>
                </a:solidFill>
              </a:rPr>
              <a:t>Which model you will prefer either model A or Model B?</a:t>
            </a:r>
            <a:endParaRPr lang="en-US" sz="2800" b="1" i="1" dirty="0">
              <a:solidFill>
                <a:srgbClr val="FF0000"/>
              </a:solidFill>
            </a:endParaRPr>
          </a:p>
        </p:txBody>
      </p:sp>
      <p:sp>
        <p:nvSpPr>
          <p:cNvPr id="11" name="Rectangle 10"/>
          <p:cNvSpPr/>
          <p:nvPr/>
        </p:nvSpPr>
        <p:spPr>
          <a:xfrm>
            <a:off x="5489561" y="6377278"/>
            <a:ext cx="4565160" cy="369332"/>
          </a:xfrm>
          <a:prstGeom prst="rect">
            <a:avLst/>
          </a:prstGeom>
        </p:spPr>
        <p:txBody>
          <a:bodyPr wrap="none">
            <a:spAutoFit/>
          </a:bodyPr>
          <a:lstStyle/>
          <a:p>
            <a:r>
              <a:rPr lang="en-US" dirty="0"/>
              <a:t>https://www.youtube.com/watch?v=iK-kdhJ-7yI</a:t>
            </a:r>
          </a:p>
        </p:txBody>
      </p:sp>
      <p:pic>
        <p:nvPicPr>
          <p:cNvPr id="12" name="Picture 11"/>
          <p:cNvPicPr>
            <a:picLocks noChangeAspect="1"/>
          </p:cNvPicPr>
          <p:nvPr/>
        </p:nvPicPr>
        <p:blipFill>
          <a:blip r:embed="rId4"/>
          <a:stretch>
            <a:fillRect/>
          </a:stretch>
        </p:blipFill>
        <p:spPr>
          <a:xfrm>
            <a:off x="138202" y="3512712"/>
            <a:ext cx="5140643" cy="3080413"/>
          </a:xfrm>
          <a:prstGeom prst="rect">
            <a:avLst/>
          </a:prstGeom>
        </p:spPr>
      </p:pic>
      <p:sp>
        <p:nvSpPr>
          <p:cNvPr id="3" name="TextBox 2"/>
          <p:cNvSpPr txBox="1"/>
          <p:nvPr/>
        </p:nvSpPr>
        <p:spPr>
          <a:xfrm>
            <a:off x="5422011" y="3616049"/>
            <a:ext cx="5477637" cy="769441"/>
          </a:xfrm>
          <a:prstGeom prst="rect">
            <a:avLst/>
          </a:prstGeom>
          <a:noFill/>
        </p:spPr>
        <p:txBody>
          <a:bodyPr wrap="square" rtlCol="0">
            <a:spAutoFit/>
          </a:bodyPr>
          <a:lstStyle/>
          <a:p>
            <a:r>
              <a:rPr lang="en-US" sz="2200" b="1" dirty="0">
                <a:solidFill>
                  <a:srgbClr val="000099"/>
                </a:solidFill>
              </a:rPr>
              <a:t>Precision is important when </a:t>
            </a:r>
            <a:r>
              <a:rPr lang="en-US" sz="2200" b="1" dirty="0">
                <a:solidFill>
                  <a:srgbClr val="C00000"/>
                </a:solidFill>
              </a:rPr>
              <a:t>false </a:t>
            </a:r>
            <a:r>
              <a:rPr lang="en-US" sz="2200" b="1" dirty="0" smtClean="0">
                <a:solidFill>
                  <a:srgbClr val="C00000"/>
                </a:solidFill>
              </a:rPr>
              <a:t>positives </a:t>
            </a:r>
          </a:p>
          <a:p>
            <a:r>
              <a:rPr lang="en-US" sz="2200" b="1" dirty="0" smtClean="0">
                <a:solidFill>
                  <a:srgbClr val="333300"/>
                </a:solidFill>
              </a:rPr>
              <a:t>(Type 1 Error) </a:t>
            </a:r>
            <a:r>
              <a:rPr lang="en-US" sz="2200" b="1" dirty="0">
                <a:solidFill>
                  <a:srgbClr val="000099"/>
                </a:solidFill>
              </a:rPr>
              <a:t>are </a:t>
            </a:r>
            <a:r>
              <a:rPr lang="en-US" sz="2200" b="1" dirty="0" smtClean="0">
                <a:solidFill>
                  <a:srgbClr val="000099"/>
                </a:solidFill>
              </a:rPr>
              <a:t>costly. </a:t>
            </a:r>
            <a:endParaRPr lang="en-US" sz="2200" b="1" dirty="0">
              <a:solidFill>
                <a:srgbClr val="000099"/>
              </a:solidFill>
            </a:endParaRPr>
          </a:p>
        </p:txBody>
      </p:sp>
    </p:spTree>
    <p:extLst>
      <p:ext uri="{BB962C8B-B14F-4D97-AF65-F5344CB8AC3E}">
        <p14:creationId xmlns:p14="http://schemas.microsoft.com/office/powerpoint/2010/main" val="199643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34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773246117"/>
              </p:ext>
            </p:extLst>
          </p:nvPr>
        </p:nvGraphicFramePr>
        <p:xfrm>
          <a:off x="1998600" y="510540"/>
          <a:ext cx="7021194" cy="1695960"/>
        </p:xfrm>
        <a:graphic>
          <a:graphicData uri="http://schemas.openxmlformats.org/drawingml/2006/table">
            <a:tbl>
              <a:tblPr firstRow="1" firstCol="1" bandRow="1">
                <a:tableStyleId>{5C22544A-7EE6-4342-B048-85BDC9FD1C3A}</a:tableStyleId>
              </a:tblPr>
              <a:tblGrid>
                <a:gridCol w="782577"/>
                <a:gridCol w="1095879"/>
                <a:gridCol w="886968"/>
                <a:gridCol w="914400"/>
                <a:gridCol w="228600"/>
                <a:gridCol w="1256144"/>
                <a:gridCol w="928313"/>
                <a:gridCol w="928313"/>
              </a:tblGrid>
              <a:tr h="0">
                <a:tc gridSpan="2">
                  <a:txBody>
                    <a:bodyPr/>
                    <a:lstStyle/>
                    <a:p>
                      <a:pPr>
                        <a:lnSpc>
                          <a:spcPct val="107000"/>
                        </a:lnSpc>
                        <a:spcAft>
                          <a:spcPts val="0"/>
                        </a:spcAft>
                      </a:pPr>
                      <a:r>
                        <a:rPr lang="en-US" sz="1200" dirty="0">
                          <a:effectLst/>
                          <a:highlight>
                            <a:srgbClr val="00FFFF"/>
                          </a:highligh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6">
                  <a:txBody>
                    <a:bodyPr/>
                    <a:lstStyle/>
                    <a:p>
                      <a:pPr algn="ctr">
                        <a:lnSpc>
                          <a:spcPct val="107000"/>
                        </a:lnSpc>
                        <a:spcAft>
                          <a:spcPts val="0"/>
                        </a:spcAft>
                      </a:pPr>
                      <a:r>
                        <a:rPr lang="en-US" sz="2400">
                          <a:effectLst/>
                          <a:highlight>
                            <a:srgbClr val="00FF00"/>
                          </a:highlight>
                        </a:rPr>
                        <a:t>Predicted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2">
                  <a:txBody>
                    <a:bodyPr/>
                    <a:lstStyle/>
                    <a:p>
                      <a:pPr>
                        <a:lnSpc>
                          <a:spcPct val="107000"/>
                        </a:lnSpc>
                        <a:spcAft>
                          <a:spcPts val="0"/>
                        </a:spcAft>
                      </a:pPr>
                      <a:r>
                        <a:rPr lang="en-US" sz="2000" dirty="0">
                          <a:solidFill>
                            <a:schemeClr val="bg1"/>
                          </a:solidFill>
                          <a:effectLst/>
                          <a:highlight>
                            <a:srgbClr val="00FFFF"/>
                          </a:highlight>
                        </a:rPr>
                        <a:t>Model A</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a:lnSpc>
                          <a:spcPct val="107000"/>
                        </a:lnSpc>
                        <a:spcAft>
                          <a:spcPts val="0"/>
                        </a:spcAft>
                      </a:pPr>
                      <a:r>
                        <a:rPr lang="en-US" sz="1600" dirty="0">
                          <a:effectLst/>
                          <a:highlight>
                            <a:srgbClr val="00FF00"/>
                          </a:highlight>
                        </a:rPr>
                        <a:t>Detected Cancer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dirty="0">
                          <a:effectLst/>
                          <a:highlight>
                            <a:srgbClr val="00FF00"/>
                          </a:highlight>
                        </a:rPr>
                        <a:t>Not Detected Cancer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a:effectLst/>
                          <a:highlight>
                            <a:srgbClr val="FFFF00"/>
                          </a:highligh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highlight>
                            <a:srgbClr val="00FFFF"/>
                          </a:highlight>
                        </a:rPr>
                        <a:t>Model 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a:effectLst/>
                          <a:highlight>
                            <a:srgbClr val="00FF00"/>
                          </a:highlight>
                        </a:rPr>
                        <a:t>Detected Cancer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a:effectLst/>
                          <a:highlight>
                            <a:srgbClr val="00FF00"/>
                          </a:highlight>
                        </a:rPr>
                        <a:t>Not Detected Cancer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rowSpan="2">
                  <a:txBody>
                    <a:bodyPr/>
                    <a:lstStyle/>
                    <a:p>
                      <a:pPr>
                        <a:lnSpc>
                          <a:spcPct val="107000"/>
                        </a:lnSpc>
                        <a:spcAft>
                          <a:spcPts val="0"/>
                        </a:spcAft>
                      </a:pPr>
                      <a:r>
                        <a:rPr lang="en-US" sz="1200" dirty="0">
                          <a:effectLst/>
                          <a:highlight>
                            <a:srgbClr val="FF00FF"/>
                          </a:highlight>
                        </a:rPr>
                        <a:t> </a:t>
                      </a:r>
                      <a:endParaRPr lang="en-US" sz="1100" dirty="0">
                        <a:effectLst/>
                      </a:endParaRPr>
                    </a:p>
                    <a:p>
                      <a:pPr>
                        <a:lnSpc>
                          <a:spcPct val="107000"/>
                        </a:lnSpc>
                        <a:spcAft>
                          <a:spcPts val="0"/>
                        </a:spcAft>
                      </a:pPr>
                      <a:r>
                        <a:rPr lang="en-US" sz="1800" dirty="0">
                          <a:effectLst/>
                          <a:highlight>
                            <a:srgbClr val="FF00FF"/>
                          </a:highlight>
                        </a:rPr>
                        <a:t>Actual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dirty="0">
                          <a:effectLst/>
                          <a:highlight>
                            <a:srgbClr val="FFFF00"/>
                          </a:highlight>
                        </a:rPr>
                        <a:t>Has Cancer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dirty="0" smtClean="0">
                          <a:effectLst/>
                        </a:rPr>
                        <a:t>1000 TP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indent="-342900">
                        <a:lnSpc>
                          <a:spcPct val="107000"/>
                        </a:lnSpc>
                        <a:spcAft>
                          <a:spcPts val="0"/>
                        </a:spcAft>
                        <a:buAutoNum type="arabicPlain" startAt="200"/>
                      </a:pPr>
                      <a:r>
                        <a:rPr lang="en-US" sz="1600" dirty="0" smtClean="0">
                          <a:effectLst/>
                        </a:rPr>
                        <a:t>   FN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dirty="0">
                          <a:effectLst/>
                          <a:highlight>
                            <a:srgbClr val="FFFF00"/>
                          </a:highligh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dirty="0">
                          <a:effectLst/>
                          <a:highlight>
                            <a:srgbClr val="FFFF00"/>
                          </a:highlight>
                        </a:rPr>
                        <a:t>Has Cancer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dirty="0" smtClean="0">
                          <a:effectLst/>
                        </a:rPr>
                        <a:t>1000 TP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dirty="0" smtClean="0">
                          <a:effectLst/>
                        </a:rPr>
                        <a:t>500 FN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vMerge="1">
                  <a:txBody>
                    <a:bodyPr/>
                    <a:lstStyle/>
                    <a:p>
                      <a:endParaRPr lang="en-US"/>
                    </a:p>
                  </a:txBody>
                  <a:tcPr/>
                </a:tc>
                <a:tc>
                  <a:txBody>
                    <a:bodyPr/>
                    <a:lstStyle/>
                    <a:p>
                      <a:pPr>
                        <a:lnSpc>
                          <a:spcPct val="107000"/>
                        </a:lnSpc>
                        <a:spcAft>
                          <a:spcPts val="0"/>
                        </a:spcAft>
                      </a:pPr>
                      <a:r>
                        <a:rPr lang="en-US" sz="1600" dirty="0">
                          <a:effectLst/>
                          <a:highlight>
                            <a:srgbClr val="FFFF00"/>
                          </a:highlight>
                        </a:rPr>
                        <a:t>No Cancer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indent="-342900">
                        <a:lnSpc>
                          <a:spcPct val="107000"/>
                        </a:lnSpc>
                        <a:spcAft>
                          <a:spcPts val="0"/>
                        </a:spcAft>
                        <a:buAutoNum type="arabicPlain" startAt="800"/>
                      </a:pPr>
                      <a:r>
                        <a:rPr lang="en-US" sz="1600" dirty="0" smtClean="0">
                          <a:effectLst/>
                        </a:rPr>
                        <a:t>   FP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indent="-342900">
                        <a:lnSpc>
                          <a:spcPct val="107000"/>
                        </a:lnSpc>
                        <a:spcAft>
                          <a:spcPts val="0"/>
                        </a:spcAft>
                        <a:buAutoNum type="arabicPlain" startAt="8000"/>
                      </a:pPr>
                      <a:r>
                        <a:rPr lang="en-US" sz="1600" dirty="0" smtClean="0">
                          <a:effectLst/>
                        </a:rPr>
                        <a:t>  </a:t>
                      </a:r>
                      <a:r>
                        <a:rPr lang="en-US" sz="1400" dirty="0" smtClean="0">
                          <a:effectLst/>
                        </a:rPr>
                        <a:t>TN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dirty="0">
                          <a:effectLst/>
                          <a:highlight>
                            <a:srgbClr val="FFFF00"/>
                          </a:highligh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dirty="0">
                          <a:effectLst/>
                          <a:highlight>
                            <a:srgbClr val="FFFF00"/>
                          </a:highlight>
                        </a:rPr>
                        <a:t>No Cancer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dirty="0" smtClean="0">
                          <a:effectLst/>
                        </a:rPr>
                        <a:t>500   FP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dirty="0" smtClean="0">
                          <a:effectLst/>
                        </a:rPr>
                        <a:t>8000 TN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pic>
        <p:nvPicPr>
          <p:cNvPr id="9" name="Picture 8"/>
          <p:cNvPicPr>
            <a:picLocks noChangeAspect="1"/>
          </p:cNvPicPr>
          <p:nvPr/>
        </p:nvPicPr>
        <p:blipFill>
          <a:blip r:embed="rId3"/>
          <a:stretch>
            <a:fillRect/>
          </a:stretch>
        </p:blipFill>
        <p:spPr>
          <a:xfrm>
            <a:off x="5112666" y="4159783"/>
            <a:ext cx="6917388" cy="1276350"/>
          </a:xfrm>
          <a:prstGeom prst="rect">
            <a:avLst/>
          </a:prstGeom>
        </p:spPr>
      </p:pic>
      <p:pic>
        <p:nvPicPr>
          <p:cNvPr id="10" name="Picture 9"/>
          <p:cNvPicPr>
            <a:picLocks noChangeAspect="1"/>
          </p:cNvPicPr>
          <p:nvPr/>
        </p:nvPicPr>
        <p:blipFill>
          <a:blip r:embed="rId4"/>
          <a:stretch>
            <a:fillRect/>
          </a:stretch>
        </p:blipFill>
        <p:spPr>
          <a:xfrm>
            <a:off x="383477" y="2340060"/>
            <a:ext cx="4545140" cy="4234475"/>
          </a:xfrm>
          <a:prstGeom prst="rect">
            <a:avLst/>
          </a:prstGeom>
        </p:spPr>
      </p:pic>
      <p:sp>
        <p:nvSpPr>
          <p:cNvPr id="2" name="TextBox 1"/>
          <p:cNvSpPr txBox="1"/>
          <p:nvPr/>
        </p:nvSpPr>
        <p:spPr>
          <a:xfrm>
            <a:off x="5579298" y="2798421"/>
            <a:ext cx="5676966" cy="769441"/>
          </a:xfrm>
          <a:prstGeom prst="rect">
            <a:avLst/>
          </a:prstGeom>
          <a:noFill/>
        </p:spPr>
        <p:txBody>
          <a:bodyPr wrap="square" rtlCol="0">
            <a:spAutoFit/>
          </a:bodyPr>
          <a:lstStyle/>
          <a:p>
            <a:r>
              <a:rPr lang="en-US" sz="2200" b="1" dirty="0">
                <a:solidFill>
                  <a:srgbClr val="000099"/>
                </a:solidFill>
              </a:rPr>
              <a:t>Recall is important when </a:t>
            </a:r>
            <a:r>
              <a:rPr lang="en-US" sz="2200" b="1" dirty="0">
                <a:solidFill>
                  <a:srgbClr val="C00000"/>
                </a:solidFill>
              </a:rPr>
              <a:t>false negatives </a:t>
            </a:r>
            <a:r>
              <a:rPr lang="en-US" sz="2200" b="1" dirty="0">
                <a:solidFill>
                  <a:srgbClr val="333300"/>
                </a:solidFill>
              </a:rPr>
              <a:t>(Type  2 error)</a:t>
            </a:r>
            <a:r>
              <a:rPr lang="en-US" sz="2200" b="1" dirty="0">
                <a:solidFill>
                  <a:srgbClr val="000099"/>
                </a:solidFill>
              </a:rPr>
              <a:t> are costly,</a:t>
            </a:r>
          </a:p>
        </p:txBody>
      </p:sp>
    </p:spTree>
    <p:extLst>
      <p:ext uri="{BB962C8B-B14F-4D97-AF65-F5344CB8AC3E}">
        <p14:creationId xmlns:p14="http://schemas.microsoft.com/office/powerpoint/2010/main" val="236491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34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sp>
        <p:nvSpPr>
          <p:cNvPr id="15" name="TextBox 14"/>
          <p:cNvSpPr txBox="1"/>
          <p:nvPr/>
        </p:nvSpPr>
        <p:spPr>
          <a:xfrm>
            <a:off x="4643835" y="2798088"/>
            <a:ext cx="6839712" cy="2985433"/>
          </a:xfrm>
          <a:prstGeom prst="rect">
            <a:avLst/>
          </a:prstGeom>
          <a:noFill/>
        </p:spPr>
        <p:txBody>
          <a:bodyPr wrap="square" rtlCol="0">
            <a:spAutoFit/>
          </a:bodyPr>
          <a:lstStyle/>
          <a:p>
            <a:pPr algn="just"/>
            <a:r>
              <a:rPr lang="en-US" sz="2800" dirty="0">
                <a:solidFill>
                  <a:schemeClr val="bg1"/>
                </a:solidFill>
              </a:rPr>
              <a:t>The F1 score is a metric that combines precision and recall to assess the accuracy of classification models. It provides a balanced measure of a model's ability to minimize both false positives and false negatives</a:t>
            </a:r>
            <a:r>
              <a:rPr lang="en-US" sz="2800" dirty="0" smtClean="0">
                <a:solidFill>
                  <a:schemeClr val="bg1"/>
                </a:solidFill>
              </a:rPr>
              <a:t>.</a:t>
            </a:r>
          </a:p>
          <a:p>
            <a:pPr algn="just"/>
            <a:r>
              <a:rPr lang="en-US" sz="2800" dirty="0" smtClean="0">
                <a:solidFill>
                  <a:schemeClr val="bg1"/>
                </a:solidFill>
              </a:rPr>
              <a:t>The best value of F1 score is 1 and worst is 0.</a:t>
            </a:r>
            <a:endParaRPr lang="en-US" sz="2000" dirty="0" smtClean="0"/>
          </a:p>
          <a:p>
            <a:r>
              <a:rPr lang="en-US" sz="2000" b="1" dirty="0" smtClean="0">
                <a:solidFill>
                  <a:srgbClr val="002060"/>
                </a:solidFill>
              </a:rPr>
              <a:t>F1 </a:t>
            </a:r>
            <a:r>
              <a:rPr lang="en-US" sz="2000" b="1" dirty="0">
                <a:solidFill>
                  <a:srgbClr val="002060"/>
                </a:solidFill>
              </a:rPr>
              <a:t>Score = 2 * (Precision * Recall) / (Precision + Recall)</a:t>
            </a:r>
          </a:p>
        </p:txBody>
      </p:sp>
      <p:sp>
        <p:nvSpPr>
          <p:cNvPr id="5" name="Rectangle 4"/>
          <p:cNvSpPr/>
          <p:nvPr/>
        </p:nvSpPr>
        <p:spPr>
          <a:xfrm>
            <a:off x="5106972" y="6250502"/>
            <a:ext cx="4786760" cy="369332"/>
          </a:xfrm>
          <a:prstGeom prst="rect">
            <a:avLst/>
          </a:prstGeom>
        </p:spPr>
        <p:txBody>
          <a:bodyPr wrap="none">
            <a:spAutoFit/>
          </a:bodyPr>
          <a:lstStyle/>
          <a:p>
            <a:r>
              <a:rPr lang="en-US" dirty="0"/>
              <a:t>https://www.youtube.com/watch?v=AyP85ocS-8Y</a:t>
            </a:r>
          </a:p>
        </p:txBody>
      </p:sp>
      <p:pic>
        <p:nvPicPr>
          <p:cNvPr id="10" name="Picture 9"/>
          <p:cNvPicPr>
            <a:picLocks noChangeAspect="1"/>
          </p:cNvPicPr>
          <p:nvPr/>
        </p:nvPicPr>
        <p:blipFill>
          <a:blip r:embed="rId3"/>
          <a:stretch>
            <a:fillRect/>
          </a:stretch>
        </p:blipFill>
        <p:spPr>
          <a:xfrm>
            <a:off x="4510974" y="190789"/>
            <a:ext cx="6819900" cy="1820891"/>
          </a:xfrm>
          <a:prstGeom prst="rect">
            <a:avLst/>
          </a:prstGeom>
        </p:spPr>
      </p:pic>
      <p:pic>
        <p:nvPicPr>
          <p:cNvPr id="2" name="Picture 1"/>
          <p:cNvPicPr>
            <a:picLocks noChangeAspect="1"/>
          </p:cNvPicPr>
          <p:nvPr/>
        </p:nvPicPr>
        <p:blipFill>
          <a:blip r:embed="rId4"/>
          <a:stretch>
            <a:fillRect/>
          </a:stretch>
        </p:blipFill>
        <p:spPr>
          <a:xfrm>
            <a:off x="131314" y="1728937"/>
            <a:ext cx="3997071" cy="5000625"/>
          </a:xfrm>
          <a:prstGeom prst="rect">
            <a:avLst/>
          </a:prstGeom>
        </p:spPr>
      </p:pic>
    </p:spTree>
    <p:extLst>
      <p:ext uri="{BB962C8B-B14F-4D97-AF65-F5344CB8AC3E}">
        <p14:creationId xmlns:p14="http://schemas.microsoft.com/office/powerpoint/2010/main" val="265440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1279</TotalTime>
  <Words>1102</Words>
  <Application>Microsoft Office PowerPoint</Application>
  <PresentationFormat>Widescreen</PresentationFormat>
  <Paragraphs>213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Tw Cen MT</vt:lpstr>
      <vt:lpstr>Circuit</vt:lpstr>
      <vt:lpstr>Confusion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Solution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Shardha Nand</dc:creator>
  <cp:lastModifiedBy>gulraiz</cp:lastModifiedBy>
  <cp:revision>177</cp:revision>
  <dcterms:created xsi:type="dcterms:W3CDTF">2023-10-09T04:31:29Z</dcterms:created>
  <dcterms:modified xsi:type="dcterms:W3CDTF">2023-11-27T11:26:48Z</dcterms:modified>
</cp:coreProperties>
</file>