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313" r:id="rId2"/>
    <p:sldId id="323" r:id="rId3"/>
    <p:sldId id="321" r:id="rId4"/>
    <p:sldId id="322" r:id="rId5"/>
    <p:sldId id="308" r:id="rId6"/>
    <p:sldId id="309" r:id="rId7"/>
    <p:sldId id="314" r:id="rId8"/>
    <p:sldId id="315" r:id="rId9"/>
    <p:sldId id="319" r:id="rId10"/>
    <p:sldId id="316" r:id="rId11"/>
    <p:sldId id="317" r:id="rId12"/>
    <p:sldId id="31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120"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03625-972F-435B-AE43-DEFF362B29AE}"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EA1015-7E9B-4E40-BFCB-FDE8A44C6C59}" type="slidenum">
              <a:rPr lang="en-US" smtClean="0"/>
              <a:t>‹#›</a:t>
            </a:fld>
            <a:endParaRPr lang="en-US"/>
          </a:p>
        </p:txBody>
      </p:sp>
    </p:spTree>
    <p:extLst>
      <p:ext uri="{BB962C8B-B14F-4D97-AF65-F5344CB8AC3E}">
        <p14:creationId xmlns:p14="http://schemas.microsoft.com/office/powerpoint/2010/main" val="364653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170950D-1E0D-452C-8387-18DDD3872079}" type="datetime1">
              <a:rPr lang="en-US" smtClean="0"/>
              <a:t>11/21/2023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EAA09C-6450-4D25-96DE-8A8310008DC6}" type="datetime1">
              <a:rPr lang="en-US" smtClean="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6FAA95-8B78-4D63-9FE3-AD8DD4393DAE}" type="datetime1">
              <a:rPr lang="en-US" smtClean="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C24CCA-547B-46FF-A978-B89F5AC17EDF}" type="datetime1">
              <a:rPr lang="en-US" smtClean="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3618BA-676E-480A-9AE3-7B26A40C3E7D}" type="datetime1">
              <a:rPr lang="en-US" smtClean="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283F421-4F88-4598-B624-E07C9CF94B4F}" type="datetime1">
              <a:rPr lang="en-US" smtClean="0"/>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97661A3-A6FA-4184-8257-FED2BB680CB1}" type="datetime1">
              <a:rPr lang="en-US" smtClean="0"/>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D2C50B-6F2E-47E4-B52D-6473A263422A}" type="datetime1">
              <a:rPr lang="en-US" smtClean="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2AFBE3-4FE2-433A-9F7F-8B38FE37BCAB}" type="datetime1">
              <a:rPr lang="en-US" smtClean="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D5D693-63D1-4A25-9085-00F0FE772BE3}" type="datetime1">
              <a:rPr lang="en-US" smtClean="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C2A286-D17D-427B-B584-272358D214B8}" type="datetime1">
              <a:rPr lang="en-US" smtClean="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BED77A-8B6A-4D70-B23C-46E81D7C4A50}" type="datetime1">
              <a:rPr lang="en-US" smtClean="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197F90-2A3C-4D1C-9BCC-1C09C436F171}" type="datetime1">
              <a:rPr lang="en-US" smtClean="0"/>
              <a:t>11/21/2023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216A56-A585-412B-9703-D4115662C268}" type="datetime1">
              <a:rPr lang="en-US" smtClean="0"/>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AB30FE-09EB-4879-AF02-AE7C4EDCD415}" type="datetime1">
              <a:rPr lang="en-US" smtClean="0"/>
              <a:t>11/21/2023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18D531-8451-48D0-BDA1-BFBC7C7F5659}" type="datetime1">
              <a:rPr lang="en-US" smtClean="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77CF3A-4B9A-4F28-B925-4ECCC32211EE}" type="datetime1">
              <a:rPr lang="en-US" smtClean="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31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F0E438-E1E8-4989-BC52-FE5EDDD567CA}" type="datetime1">
              <a:rPr lang="en-US" smtClean="0"/>
              <a:t>11/21/2023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aedsayad.com/naive_bayesian.htm"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458129"/>
            <a:ext cx="8791575" cy="689184"/>
          </a:xfrm>
        </p:spPr>
        <p:txBody>
          <a:bodyPr>
            <a:normAutofit fontScale="90000"/>
          </a:bodyPr>
          <a:lstStyle/>
          <a:p>
            <a:pPr algn="ctr"/>
            <a:r>
              <a:rPr lang="en-US" b="1" dirty="0">
                <a:solidFill>
                  <a:srgbClr val="FF0000"/>
                </a:solidFill>
              </a:rPr>
              <a:t>Naïve Bayesian</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
        <p:nvSpPr>
          <p:cNvPr id="8" name="TextBox 7"/>
          <p:cNvSpPr txBox="1"/>
          <p:nvPr/>
        </p:nvSpPr>
        <p:spPr>
          <a:xfrm>
            <a:off x="332510" y="1212448"/>
            <a:ext cx="10335490" cy="313932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solidFill>
                  <a:schemeClr val="bg1"/>
                </a:solidFill>
              </a:rPr>
              <a:t>"Naive Bayes algorithm." Naive Bayes is a classification algorithm based on Bayes' theorem, which a probabilistic theorem is named after the mathematician Thomas Bayes. </a:t>
            </a:r>
            <a:endParaRPr lang="en-US" sz="2000" dirty="0" smtClean="0">
              <a:solidFill>
                <a:schemeClr val="bg1"/>
              </a:solidFill>
            </a:endParaRPr>
          </a:p>
          <a:p>
            <a:pPr marL="342900" indent="-342900" algn="just">
              <a:lnSpc>
                <a:spcPct val="150000"/>
              </a:lnSpc>
              <a:buFont typeface="Arial" panose="020B0604020202020204" pitchFamily="34" charset="0"/>
              <a:buChar char="•"/>
            </a:pPr>
            <a:r>
              <a:rPr lang="en-US" sz="2000" dirty="0" smtClean="0">
                <a:solidFill>
                  <a:schemeClr val="bg1"/>
                </a:solidFill>
              </a:rPr>
              <a:t>The </a:t>
            </a:r>
            <a:r>
              <a:rPr lang="en-US" sz="2000" dirty="0">
                <a:solidFill>
                  <a:schemeClr val="bg1"/>
                </a:solidFill>
              </a:rPr>
              <a:t>"naive" part of Naive Bayes comes from the assumption that features used to describe an observation are independent of each other. In reality, this assumption may not always hold true, but the algorithm is called "naive" because it simplifies the calculation and makes the algorithm computationally efficient." </a:t>
            </a:r>
          </a:p>
          <a:p>
            <a:endParaRPr lang="en-US" dirty="0">
              <a:solidFill>
                <a:schemeClr val="bg1"/>
              </a:solidFill>
            </a:endParaRPr>
          </a:p>
        </p:txBody>
      </p:sp>
      <p:sp>
        <p:nvSpPr>
          <p:cNvPr id="9" name="TextBox 8"/>
          <p:cNvSpPr txBox="1"/>
          <p:nvPr/>
        </p:nvSpPr>
        <p:spPr>
          <a:xfrm>
            <a:off x="439387" y="4216669"/>
            <a:ext cx="10529279" cy="235449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solidFill>
                  <a:schemeClr val="bg1"/>
                </a:solidFill>
              </a:rPr>
              <a:t>Naive Bayes is a classification algorithm based on Bayes' theorem. It assumes that the features used for classification are independent, simplifying calculations. Despite this simplification, it often works well for tasks like spam detection, where it calculates the probability of an observation belonging to a particular category and makes predictions based on the highest probability.</a:t>
            </a:r>
          </a:p>
          <a:p>
            <a:pPr algn="just">
              <a:lnSpc>
                <a:spcPct val="150000"/>
              </a:lnSpc>
            </a:pPr>
            <a:endParaRPr lang="en-US" dirty="0"/>
          </a:p>
        </p:txBody>
      </p:sp>
    </p:spTree>
    <p:extLst>
      <p:ext uri="{BB962C8B-B14F-4D97-AF65-F5344CB8AC3E}">
        <p14:creationId xmlns:p14="http://schemas.microsoft.com/office/powerpoint/2010/main" val="3452822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pic>
        <p:nvPicPr>
          <p:cNvPr id="5" name="Picture 4"/>
          <p:cNvPicPr>
            <a:picLocks noChangeAspect="1"/>
          </p:cNvPicPr>
          <p:nvPr/>
        </p:nvPicPr>
        <p:blipFill>
          <a:blip r:embed="rId2"/>
          <a:stretch>
            <a:fillRect/>
          </a:stretch>
        </p:blipFill>
        <p:spPr>
          <a:xfrm>
            <a:off x="2119940" y="1833114"/>
            <a:ext cx="5600700" cy="4572000"/>
          </a:xfrm>
          <a:prstGeom prst="rect">
            <a:avLst/>
          </a:prstGeom>
        </p:spPr>
      </p:pic>
      <p:sp>
        <p:nvSpPr>
          <p:cNvPr id="8" name="TextBox 7"/>
          <p:cNvSpPr txBox="1"/>
          <p:nvPr/>
        </p:nvSpPr>
        <p:spPr>
          <a:xfrm>
            <a:off x="2268746" y="949764"/>
            <a:ext cx="5684807" cy="646331"/>
          </a:xfrm>
          <a:prstGeom prst="rect">
            <a:avLst/>
          </a:prstGeom>
          <a:noFill/>
        </p:spPr>
        <p:txBody>
          <a:bodyPr wrap="square" rtlCol="0">
            <a:spAutoFit/>
          </a:bodyPr>
          <a:lstStyle/>
          <a:p>
            <a:r>
              <a:rPr lang="en-US" dirty="0" smtClean="0"/>
              <a:t>Estimate probability of new instance for species classes {M,H}</a:t>
            </a:r>
            <a:endParaRPr lang="en-US" dirty="0"/>
          </a:p>
        </p:txBody>
      </p:sp>
      <p:sp>
        <p:nvSpPr>
          <p:cNvPr id="9" name="Content Placeholder 2"/>
          <p:cNvSpPr>
            <a:spLocks noGrp="1"/>
          </p:cNvSpPr>
          <p:nvPr>
            <p:ph idx="1"/>
          </p:nvPr>
        </p:nvSpPr>
        <p:spPr>
          <a:xfrm>
            <a:off x="2268746" y="153268"/>
            <a:ext cx="6185141" cy="493713"/>
          </a:xfrm>
        </p:spPr>
        <p:txBody>
          <a:bodyPr>
            <a:normAutofit fontScale="92500" lnSpcReduction="10000"/>
          </a:bodyPr>
          <a:lstStyle/>
          <a:p>
            <a:r>
              <a:rPr lang="en-US" dirty="0" smtClean="0">
                <a:solidFill>
                  <a:srgbClr val="FF0000"/>
                </a:solidFill>
              </a:rPr>
              <a:t>Do it yourself now</a:t>
            </a:r>
            <a:endParaRPr lang="en-US" dirty="0">
              <a:solidFill>
                <a:srgbClr val="FF0000"/>
              </a:solidFill>
            </a:endParaRPr>
          </a:p>
        </p:txBody>
      </p:sp>
    </p:spTree>
    <p:extLst>
      <p:ext uri="{BB962C8B-B14F-4D97-AF65-F5344CB8AC3E}">
        <p14:creationId xmlns:p14="http://schemas.microsoft.com/office/powerpoint/2010/main" val="643425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pic>
        <p:nvPicPr>
          <p:cNvPr id="5" name="Picture 4"/>
          <p:cNvPicPr>
            <a:picLocks noChangeAspect="1"/>
          </p:cNvPicPr>
          <p:nvPr/>
        </p:nvPicPr>
        <p:blipFill>
          <a:blip r:embed="rId2"/>
          <a:stretch>
            <a:fillRect/>
          </a:stretch>
        </p:blipFill>
        <p:spPr>
          <a:xfrm>
            <a:off x="2157323" y="121399"/>
            <a:ext cx="6324600" cy="5838825"/>
          </a:xfrm>
          <a:prstGeom prst="rect">
            <a:avLst/>
          </a:prstGeom>
        </p:spPr>
      </p:pic>
      <p:sp>
        <p:nvSpPr>
          <p:cNvPr id="6" name="Rectangle 5"/>
          <p:cNvSpPr/>
          <p:nvPr/>
        </p:nvSpPr>
        <p:spPr>
          <a:xfrm>
            <a:off x="779141" y="6442351"/>
            <a:ext cx="5595891" cy="369332"/>
          </a:xfrm>
          <a:prstGeom prst="rect">
            <a:avLst/>
          </a:prstGeom>
        </p:spPr>
        <p:txBody>
          <a:bodyPr wrap="none">
            <a:spAutoFit/>
          </a:bodyPr>
          <a:lstStyle/>
          <a:p>
            <a:r>
              <a:rPr lang="en-US" dirty="0"/>
              <a:t>https://www.youtube.com/watch?v=z8K-598fqSo&amp;t=152s</a:t>
            </a:r>
          </a:p>
        </p:txBody>
      </p:sp>
    </p:spTree>
    <p:extLst>
      <p:ext uri="{BB962C8B-B14F-4D97-AF65-F5344CB8AC3E}">
        <p14:creationId xmlns:p14="http://schemas.microsoft.com/office/powerpoint/2010/main" val="228360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pic>
        <p:nvPicPr>
          <p:cNvPr id="5" name="Picture 4"/>
          <p:cNvPicPr>
            <a:picLocks noChangeAspect="1"/>
          </p:cNvPicPr>
          <p:nvPr/>
        </p:nvPicPr>
        <p:blipFill>
          <a:blip r:embed="rId2"/>
          <a:stretch>
            <a:fillRect/>
          </a:stretch>
        </p:blipFill>
        <p:spPr>
          <a:xfrm>
            <a:off x="448573" y="90757"/>
            <a:ext cx="10662249" cy="3105150"/>
          </a:xfrm>
          <a:prstGeom prst="rect">
            <a:avLst/>
          </a:prstGeom>
        </p:spPr>
      </p:pic>
      <p:pic>
        <p:nvPicPr>
          <p:cNvPr id="6" name="Picture 5"/>
          <p:cNvPicPr>
            <a:picLocks noChangeAspect="1"/>
          </p:cNvPicPr>
          <p:nvPr/>
        </p:nvPicPr>
        <p:blipFill>
          <a:blip r:embed="rId3"/>
          <a:stretch>
            <a:fillRect/>
          </a:stretch>
        </p:blipFill>
        <p:spPr>
          <a:xfrm>
            <a:off x="448572" y="3287981"/>
            <a:ext cx="10662249" cy="1206382"/>
          </a:xfrm>
          <a:prstGeom prst="rect">
            <a:avLst/>
          </a:prstGeom>
        </p:spPr>
      </p:pic>
      <p:pic>
        <p:nvPicPr>
          <p:cNvPr id="7" name="Picture 6"/>
          <p:cNvPicPr>
            <a:picLocks noChangeAspect="1"/>
          </p:cNvPicPr>
          <p:nvPr/>
        </p:nvPicPr>
        <p:blipFill>
          <a:blip r:embed="rId4"/>
          <a:stretch>
            <a:fillRect/>
          </a:stretch>
        </p:blipFill>
        <p:spPr>
          <a:xfrm>
            <a:off x="385160" y="4606412"/>
            <a:ext cx="10662250" cy="862735"/>
          </a:xfrm>
          <a:prstGeom prst="rect">
            <a:avLst/>
          </a:prstGeom>
        </p:spPr>
      </p:pic>
      <p:pic>
        <p:nvPicPr>
          <p:cNvPr id="8" name="Picture 7"/>
          <p:cNvPicPr>
            <a:picLocks noChangeAspect="1"/>
          </p:cNvPicPr>
          <p:nvPr/>
        </p:nvPicPr>
        <p:blipFill>
          <a:blip r:embed="rId5"/>
          <a:stretch>
            <a:fillRect/>
          </a:stretch>
        </p:blipFill>
        <p:spPr>
          <a:xfrm>
            <a:off x="448572" y="5666506"/>
            <a:ext cx="5838825" cy="819150"/>
          </a:xfrm>
          <a:prstGeom prst="rect">
            <a:avLst/>
          </a:prstGeom>
        </p:spPr>
      </p:pic>
      <p:pic>
        <p:nvPicPr>
          <p:cNvPr id="9" name="Picture 8"/>
          <p:cNvPicPr>
            <a:picLocks noChangeAspect="1"/>
          </p:cNvPicPr>
          <p:nvPr/>
        </p:nvPicPr>
        <p:blipFill>
          <a:blip r:embed="rId6"/>
          <a:stretch>
            <a:fillRect/>
          </a:stretch>
        </p:blipFill>
        <p:spPr>
          <a:xfrm>
            <a:off x="9095507" y="618518"/>
            <a:ext cx="2869331" cy="1000125"/>
          </a:xfrm>
          <a:prstGeom prst="rect">
            <a:avLst/>
          </a:prstGeom>
        </p:spPr>
      </p:pic>
    </p:spTree>
    <p:extLst>
      <p:ext uri="{BB962C8B-B14F-4D97-AF65-F5344CB8AC3E}">
        <p14:creationId xmlns:p14="http://schemas.microsoft.com/office/powerpoint/2010/main" val="64850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535" y="214756"/>
            <a:ext cx="9783886" cy="580890"/>
          </a:xfrm>
        </p:spPr>
        <p:txBody>
          <a:bodyPr>
            <a:normAutofit fontScale="90000"/>
          </a:bodyPr>
          <a:lstStyle/>
          <a:p>
            <a:r>
              <a:rPr lang="en-US" dirty="0"/>
              <a:t/>
            </a:r>
            <a:br>
              <a:rPr lang="en-US" dirty="0"/>
            </a:br>
            <a:endParaRPr lang="en-US" dirty="0"/>
          </a:p>
        </p:txBody>
      </p:sp>
      <p:sp>
        <p:nvSpPr>
          <p:cNvPr id="3" name="Content Placeholder 2"/>
          <p:cNvSpPr>
            <a:spLocks noGrp="1"/>
          </p:cNvSpPr>
          <p:nvPr>
            <p:ph idx="1"/>
          </p:nvPr>
        </p:nvSpPr>
        <p:spPr>
          <a:xfrm>
            <a:off x="641268" y="1076530"/>
            <a:ext cx="10406143" cy="4714671"/>
          </a:xfrm>
        </p:spPr>
        <p:txBody>
          <a:bodyPr>
            <a:normAutofit fontScale="85000" lnSpcReduction="20000"/>
          </a:bodyPr>
          <a:lstStyle/>
          <a:p>
            <a:pPr marL="0" indent="0">
              <a:buNone/>
            </a:pPr>
            <a:r>
              <a:rPr lang="en-US" dirty="0">
                <a:solidFill>
                  <a:srgbClr val="C00000"/>
                </a:solidFill>
              </a:rPr>
              <a:t>Decision T</a:t>
            </a:r>
            <a:r>
              <a:rPr lang="en-US" dirty="0" smtClean="0">
                <a:solidFill>
                  <a:srgbClr val="C00000"/>
                </a:solidFill>
              </a:rPr>
              <a:t>ree</a:t>
            </a:r>
          </a:p>
          <a:p>
            <a:r>
              <a:rPr lang="en-US" dirty="0" smtClean="0">
                <a:solidFill>
                  <a:schemeClr val="bg1"/>
                </a:solidFill>
              </a:rPr>
              <a:t>Decision </a:t>
            </a:r>
            <a:r>
              <a:rPr lang="en-US" dirty="0">
                <a:solidFill>
                  <a:schemeClr val="bg1"/>
                </a:solidFill>
              </a:rPr>
              <a:t>tree is a discriminative </a:t>
            </a:r>
            <a:r>
              <a:rPr lang="en-US" dirty="0" smtClean="0">
                <a:solidFill>
                  <a:schemeClr val="bg1"/>
                </a:solidFill>
              </a:rPr>
              <a:t>model.</a:t>
            </a:r>
          </a:p>
          <a:p>
            <a:r>
              <a:rPr lang="en-US" dirty="0">
                <a:solidFill>
                  <a:schemeClr val="bg1"/>
                </a:solidFill>
              </a:rPr>
              <a:t>Decision trees work better with lots of data compared to Bayes. Decision tree mainly deals with the Yes or No type of results and it limits the output to certain extent only</a:t>
            </a:r>
            <a:r>
              <a:rPr lang="en-US" dirty="0" smtClean="0">
                <a:solidFill>
                  <a:schemeClr val="bg1"/>
                </a:solidFill>
              </a:rPr>
              <a:t>.</a:t>
            </a:r>
          </a:p>
          <a:p>
            <a:r>
              <a:rPr lang="en-US" dirty="0" smtClean="0">
                <a:solidFill>
                  <a:schemeClr val="bg1"/>
                </a:solidFill>
              </a:rPr>
              <a:t> Decision </a:t>
            </a:r>
            <a:r>
              <a:rPr lang="en-US" dirty="0">
                <a:solidFill>
                  <a:schemeClr val="bg1"/>
                </a:solidFill>
              </a:rPr>
              <a:t>trees are more flexible and easy. Decision tree pruning may neglect some key values in training data, which can lead the accuracy for a toss</a:t>
            </a:r>
            <a:r>
              <a:rPr lang="en-US" dirty="0" smtClean="0">
                <a:solidFill>
                  <a:schemeClr val="bg1"/>
                </a:solidFill>
              </a:rPr>
              <a:t>.</a:t>
            </a:r>
          </a:p>
          <a:p>
            <a:r>
              <a:rPr lang="en-US" dirty="0">
                <a:solidFill>
                  <a:schemeClr val="bg1"/>
                </a:solidFill>
              </a:rPr>
              <a:t>If you don't know your classifiers, a decision tree will choose those classifiers for you from a data table. Naive Bayes requires you to know your classifiers in </a:t>
            </a:r>
            <a:r>
              <a:rPr lang="en-US" dirty="0" smtClean="0">
                <a:solidFill>
                  <a:schemeClr val="bg1"/>
                </a:solidFill>
              </a:rPr>
              <a:t>advance.</a:t>
            </a:r>
          </a:p>
          <a:p>
            <a:pPr marL="0" indent="0">
              <a:buNone/>
            </a:pPr>
            <a:r>
              <a:rPr lang="en-US" dirty="0" smtClean="0">
                <a:solidFill>
                  <a:srgbClr val="C00000"/>
                </a:solidFill>
              </a:rPr>
              <a:t>Naïve Bayes</a:t>
            </a:r>
          </a:p>
          <a:p>
            <a:r>
              <a:rPr lang="en-US" dirty="0">
                <a:solidFill>
                  <a:schemeClr val="bg1"/>
                </a:solidFill>
              </a:rPr>
              <a:t>Naive </a:t>
            </a:r>
            <a:r>
              <a:rPr lang="en-US" dirty="0" err="1">
                <a:solidFill>
                  <a:schemeClr val="bg1"/>
                </a:solidFill>
              </a:rPr>
              <a:t>bayes</a:t>
            </a:r>
            <a:r>
              <a:rPr lang="en-US" dirty="0">
                <a:solidFill>
                  <a:schemeClr val="bg1"/>
                </a:solidFill>
              </a:rPr>
              <a:t> is a generative model.</a:t>
            </a:r>
            <a:endParaRPr lang="en-US" dirty="0" smtClean="0">
              <a:solidFill>
                <a:srgbClr val="C00000"/>
              </a:solidFill>
            </a:endParaRPr>
          </a:p>
          <a:p>
            <a:r>
              <a:rPr lang="en-US" dirty="0">
                <a:solidFill>
                  <a:schemeClr val="bg1"/>
                </a:solidFill>
              </a:rPr>
              <a:t>Bayes does quite well when the training data doesn't contain all possibilities so it can be very good with low amounts of data. </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
        <p:nvSpPr>
          <p:cNvPr id="5" name="Rectangle 4"/>
          <p:cNvSpPr/>
          <p:nvPr/>
        </p:nvSpPr>
        <p:spPr>
          <a:xfrm>
            <a:off x="760021" y="214756"/>
            <a:ext cx="10058400" cy="861774"/>
          </a:xfrm>
          <a:prstGeom prst="rect">
            <a:avLst/>
          </a:prstGeom>
        </p:spPr>
        <p:txBody>
          <a:bodyPr wrap="square">
            <a:spAutoFit/>
          </a:bodyPr>
          <a:lstStyle/>
          <a:p>
            <a:r>
              <a:rPr lang="en-US" sz="3200" dirty="0">
                <a:solidFill>
                  <a:schemeClr val="bg1"/>
                </a:solidFill>
              </a:rPr>
              <a:t>Difference between Decision tree &amp; naïve </a:t>
            </a:r>
            <a:r>
              <a:rPr lang="en-US" sz="3200" dirty="0" err="1">
                <a:solidFill>
                  <a:schemeClr val="bg1"/>
                </a:solidFill>
              </a:rPr>
              <a:t>bayes</a:t>
            </a:r>
            <a:r>
              <a:rPr lang="en-US" dirty="0">
                <a:solidFill>
                  <a:schemeClr val="bg1"/>
                </a:solidFill>
              </a:rPr>
              <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97626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b="1" smtClean="0">
                <a:solidFill>
                  <a:srgbClr val="111111"/>
                </a:solidFill>
                <a:latin typeface="Open Sans"/>
              </a:rPr>
              <a:t>Naïve Bayes</a:t>
            </a:r>
            <a:endParaRPr lang="en-US" altLang="en-US" smtClean="0"/>
          </a:p>
        </p:txBody>
      </p:sp>
      <p:sp>
        <p:nvSpPr>
          <p:cNvPr id="3" name="Content Placeholder 2"/>
          <p:cNvSpPr>
            <a:spLocks noGrp="1"/>
          </p:cNvSpPr>
          <p:nvPr>
            <p:ph idx="1"/>
          </p:nvPr>
        </p:nvSpPr>
        <p:spPr>
          <a:xfrm>
            <a:off x="1141413" y="1686296"/>
            <a:ext cx="9905998" cy="4251366"/>
          </a:xfrm>
        </p:spPr>
        <p:txBody>
          <a:bodyPr rtlCol="0">
            <a:normAutofit fontScale="92500" lnSpcReduction="10000"/>
          </a:bodyPr>
          <a:lstStyle/>
          <a:p>
            <a:pPr>
              <a:defRPr/>
            </a:pPr>
            <a:r>
              <a:rPr lang="en-US" sz="1700" dirty="0">
                <a:solidFill>
                  <a:srgbClr val="111111"/>
                </a:solidFill>
                <a:latin typeface="Open Sans"/>
              </a:rPr>
              <a:t>To calculate the probability that an event will occur, given that another event has already occurred, we use Bayes’ Theorem. </a:t>
            </a:r>
          </a:p>
          <a:p>
            <a:pPr>
              <a:defRPr/>
            </a:pPr>
            <a:r>
              <a:rPr lang="en-US" sz="1700" dirty="0">
                <a:solidFill>
                  <a:srgbClr val="111111"/>
                </a:solidFill>
                <a:latin typeface="Open Sans"/>
              </a:rPr>
              <a:t>To calculate the probability of an outcome given the value of some variable, that is, to calculate the probability of a hypothesis(h) being true, given our prior knowledge(d), we use Bayes’ Theorem as follows:</a:t>
            </a:r>
          </a:p>
          <a:p>
            <a:pPr>
              <a:defRPr/>
            </a:pPr>
            <a:r>
              <a:rPr lang="en-US" i="1" dirty="0" smtClean="0">
                <a:solidFill>
                  <a:srgbClr val="C00000"/>
                </a:solidFill>
                <a:latin typeface="Open Sans"/>
              </a:rPr>
              <a:t>P(</a:t>
            </a:r>
            <a:r>
              <a:rPr lang="en-US" i="1" dirty="0" err="1" smtClean="0">
                <a:solidFill>
                  <a:srgbClr val="C00000"/>
                </a:solidFill>
                <a:latin typeface="Open Sans"/>
              </a:rPr>
              <a:t>y|x</a:t>
            </a:r>
            <a:r>
              <a:rPr lang="en-US" i="1" dirty="0" smtClean="0">
                <a:solidFill>
                  <a:srgbClr val="C00000"/>
                </a:solidFill>
                <a:latin typeface="Open Sans"/>
              </a:rPr>
              <a:t>)= </a:t>
            </a:r>
            <a:r>
              <a:rPr lang="en-US" i="1" dirty="0">
                <a:solidFill>
                  <a:srgbClr val="C00000"/>
                </a:solidFill>
                <a:latin typeface="Open Sans"/>
              </a:rPr>
              <a:t>(</a:t>
            </a:r>
            <a:r>
              <a:rPr lang="en-US" i="1" dirty="0" smtClean="0">
                <a:solidFill>
                  <a:srgbClr val="C00000"/>
                </a:solidFill>
                <a:latin typeface="Open Sans"/>
              </a:rPr>
              <a:t>P(</a:t>
            </a:r>
            <a:r>
              <a:rPr lang="en-US" i="1" dirty="0" err="1" smtClean="0">
                <a:solidFill>
                  <a:srgbClr val="C00000"/>
                </a:solidFill>
                <a:latin typeface="Open Sans"/>
              </a:rPr>
              <a:t>x|y</a:t>
            </a:r>
            <a:r>
              <a:rPr lang="en-US" i="1" dirty="0" smtClean="0">
                <a:solidFill>
                  <a:srgbClr val="C00000"/>
                </a:solidFill>
                <a:latin typeface="Open Sans"/>
              </a:rPr>
              <a:t>) </a:t>
            </a:r>
            <a:r>
              <a:rPr lang="en-US" i="1" dirty="0">
                <a:solidFill>
                  <a:srgbClr val="C00000"/>
                </a:solidFill>
                <a:latin typeface="Open Sans"/>
              </a:rPr>
              <a:t>* </a:t>
            </a:r>
            <a:r>
              <a:rPr lang="en-US" i="1" dirty="0" smtClean="0">
                <a:solidFill>
                  <a:srgbClr val="C00000"/>
                </a:solidFill>
                <a:latin typeface="Open Sans"/>
              </a:rPr>
              <a:t>P(y)) </a:t>
            </a:r>
            <a:r>
              <a:rPr lang="en-US" i="1" dirty="0">
                <a:solidFill>
                  <a:srgbClr val="C00000"/>
                </a:solidFill>
                <a:latin typeface="Open Sans"/>
              </a:rPr>
              <a:t>/ </a:t>
            </a:r>
            <a:r>
              <a:rPr lang="en-US" i="1" dirty="0" smtClean="0">
                <a:solidFill>
                  <a:srgbClr val="C00000"/>
                </a:solidFill>
                <a:latin typeface="Open Sans"/>
              </a:rPr>
              <a:t>P(x)</a:t>
            </a:r>
            <a:endParaRPr lang="en-US" dirty="0">
              <a:solidFill>
                <a:srgbClr val="C00000"/>
              </a:solidFill>
              <a:latin typeface="Open Sans"/>
            </a:endParaRPr>
          </a:p>
          <a:p>
            <a:pPr marL="0" indent="0">
              <a:buNone/>
              <a:defRPr/>
            </a:pPr>
            <a:r>
              <a:rPr lang="en-US" sz="1575" dirty="0">
                <a:solidFill>
                  <a:srgbClr val="111111"/>
                </a:solidFill>
                <a:latin typeface="Open Sans"/>
              </a:rPr>
              <a:t>where</a:t>
            </a:r>
          </a:p>
          <a:p>
            <a:pPr>
              <a:defRPr/>
            </a:pPr>
            <a:r>
              <a:rPr lang="en-US" sz="1575" dirty="0" smtClean="0">
                <a:solidFill>
                  <a:srgbClr val="111111"/>
                </a:solidFill>
                <a:latin typeface="Open Sans"/>
              </a:rPr>
              <a:t>P(</a:t>
            </a:r>
            <a:r>
              <a:rPr lang="en-US" sz="1575" dirty="0" err="1" smtClean="0">
                <a:solidFill>
                  <a:srgbClr val="111111"/>
                </a:solidFill>
                <a:latin typeface="Open Sans"/>
              </a:rPr>
              <a:t>y|x</a:t>
            </a:r>
            <a:r>
              <a:rPr lang="en-US" sz="1575" dirty="0" smtClean="0">
                <a:solidFill>
                  <a:srgbClr val="111111"/>
                </a:solidFill>
                <a:latin typeface="Open Sans"/>
              </a:rPr>
              <a:t>) </a:t>
            </a:r>
            <a:r>
              <a:rPr lang="en-US" sz="1575" dirty="0">
                <a:solidFill>
                  <a:srgbClr val="111111"/>
                </a:solidFill>
                <a:latin typeface="Open Sans"/>
              </a:rPr>
              <a:t>= Posterior probability. The probability of hypothesis </a:t>
            </a:r>
            <a:r>
              <a:rPr lang="en-US" sz="1575" dirty="0" smtClean="0">
                <a:solidFill>
                  <a:srgbClr val="111111"/>
                </a:solidFill>
                <a:latin typeface="Open Sans"/>
              </a:rPr>
              <a:t>y </a:t>
            </a:r>
            <a:r>
              <a:rPr lang="en-US" sz="1575" dirty="0">
                <a:solidFill>
                  <a:srgbClr val="111111"/>
                </a:solidFill>
                <a:latin typeface="Open Sans"/>
              </a:rPr>
              <a:t>being true, given </a:t>
            </a:r>
            <a:r>
              <a:rPr lang="en-US" sz="1575" dirty="0" smtClean="0">
                <a:solidFill>
                  <a:srgbClr val="111111"/>
                </a:solidFill>
                <a:latin typeface="Open Sans"/>
              </a:rPr>
              <a:t>the data x,</a:t>
            </a:r>
            <a:r>
              <a:rPr lang="en-US" sz="1575" dirty="0">
                <a:solidFill>
                  <a:srgbClr val="111111"/>
                </a:solidFill>
                <a:latin typeface="Open Sans"/>
              </a:rPr>
              <a:t> where P(</a:t>
            </a:r>
            <a:r>
              <a:rPr lang="en-US" sz="1575" dirty="0" err="1">
                <a:solidFill>
                  <a:srgbClr val="111111"/>
                </a:solidFill>
                <a:latin typeface="Open Sans"/>
              </a:rPr>
              <a:t>h|d</a:t>
            </a:r>
            <a:r>
              <a:rPr lang="en-US" sz="1575" dirty="0">
                <a:solidFill>
                  <a:srgbClr val="111111"/>
                </a:solidFill>
                <a:latin typeface="Open Sans"/>
              </a:rPr>
              <a:t>)= P(d1| h)* P(d2| h)*....*P(</a:t>
            </a:r>
            <a:r>
              <a:rPr lang="en-US" sz="1575" dirty="0" err="1">
                <a:solidFill>
                  <a:srgbClr val="111111"/>
                </a:solidFill>
                <a:latin typeface="Open Sans"/>
              </a:rPr>
              <a:t>dn</a:t>
            </a:r>
            <a:r>
              <a:rPr lang="en-US" sz="1575" dirty="0">
                <a:solidFill>
                  <a:srgbClr val="111111"/>
                </a:solidFill>
                <a:latin typeface="Open Sans"/>
              </a:rPr>
              <a:t>| h)* P(d</a:t>
            </a:r>
            <a:r>
              <a:rPr lang="en-US" sz="1575" dirty="0" smtClean="0">
                <a:solidFill>
                  <a:srgbClr val="111111"/>
                </a:solidFill>
                <a:latin typeface="Open Sans"/>
              </a:rPr>
              <a:t>).</a:t>
            </a:r>
            <a:endParaRPr lang="en-US" sz="1575" dirty="0">
              <a:solidFill>
                <a:srgbClr val="111111"/>
              </a:solidFill>
              <a:latin typeface="Open Sans"/>
            </a:endParaRPr>
          </a:p>
          <a:p>
            <a:pPr>
              <a:defRPr/>
            </a:pPr>
            <a:r>
              <a:rPr lang="en-US" sz="1575" dirty="0" smtClean="0">
                <a:solidFill>
                  <a:srgbClr val="111111"/>
                </a:solidFill>
                <a:latin typeface="Open Sans"/>
              </a:rPr>
              <a:t>P(</a:t>
            </a:r>
            <a:r>
              <a:rPr lang="en-US" sz="1575" dirty="0" err="1" smtClean="0">
                <a:solidFill>
                  <a:srgbClr val="111111"/>
                </a:solidFill>
                <a:latin typeface="Open Sans"/>
              </a:rPr>
              <a:t>x|y</a:t>
            </a:r>
            <a:r>
              <a:rPr lang="en-US" sz="1575" dirty="0" smtClean="0">
                <a:solidFill>
                  <a:srgbClr val="111111"/>
                </a:solidFill>
                <a:latin typeface="Open Sans"/>
              </a:rPr>
              <a:t>) </a:t>
            </a:r>
            <a:r>
              <a:rPr lang="en-US" sz="1575" dirty="0">
                <a:solidFill>
                  <a:srgbClr val="111111"/>
                </a:solidFill>
                <a:latin typeface="Open Sans"/>
              </a:rPr>
              <a:t>= </a:t>
            </a:r>
            <a:r>
              <a:rPr lang="en-US" sz="1575" dirty="0" smtClean="0">
                <a:solidFill>
                  <a:srgbClr val="111111"/>
                </a:solidFill>
                <a:latin typeface="Open Sans"/>
              </a:rPr>
              <a:t>Likelihood. Conditional Probability of the given data sample.</a:t>
            </a:r>
          </a:p>
          <a:p>
            <a:pPr>
              <a:defRPr/>
            </a:pPr>
            <a:r>
              <a:rPr lang="en-US" sz="1575" dirty="0" smtClean="0">
                <a:solidFill>
                  <a:srgbClr val="111111"/>
                </a:solidFill>
                <a:latin typeface="Open Sans"/>
              </a:rPr>
              <a:t>P(y) </a:t>
            </a:r>
            <a:r>
              <a:rPr lang="en-US" sz="1575" dirty="0">
                <a:solidFill>
                  <a:srgbClr val="111111"/>
                </a:solidFill>
                <a:latin typeface="Open Sans"/>
              </a:rPr>
              <a:t>= </a:t>
            </a:r>
            <a:r>
              <a:rPr lang="en-US" sz="1575" dirty="0" smtClean="0">
                <a:solidFill>
                  <a:srgbClr val="111111"/>
                </a:solidFill>
                <a:latin typeface="Open Sans"/>
              </a:rPr>
              <a:t>Target Class </a:t>
            </a:r>
            <a:r>
              <a:rPr lang="en-US" sz="1575" dirty="0">
                <a:solidFill>
                  <a:srgbClr val="111111"/>
                </a:solidFill>
                <a:latin typeface="Open Sans"/>
              </a:rPr>
              <a:t>prior probability. The probability of hypothesis h being true (irrespective of the data</a:t>
            </a:r>
            <a:r>
              <a:rPr lang="en-US" sz="1575" dirty="0" smtClean="0">
                <a:solidFill>
                  <a:srgbClr val="111111"/>
                </a:solidFill>
                <a:latin typeface="Open Sans"/>
              </a:rPr>
              <a:t>).</a:t>
            </a:r>
            <a:endParaRPr lang="en-US" sz="1575" dirty="0">
              <a:solidFill>
                <a:srgbClr val="111111"/>
              </a:solidFill>
              <a:latin typeface="Open Sans"/>
            </a:endParaRPr>
          </a:p>
          <a:p>
            <a:pPr>
              <a:defRPr/>
            </a:pPr>
            <a:r>
              <a:rPr lang="en-US" sz="1575" dirty="0" smtClean="0">
                <a:solidFill>
                  <a:srgbClr val="111111"/>
                </a:solidFill>
                <a:latin typeface="Open Sans"/>
              </a:rPr>
              <a:t>P(x) </a:t>
            </a:r>
            <a:r>
              <a:rPr lang="en-US" sz="1575" dirty="0">
                <a:solidFill>
                  <a:srgbClr val="111111"/>
                </a:solidFill>
                <a:latin typeface="Open Sans"/>
              </a:rPr>
              <a:t>= Predictor prior probability. Probability of the data (irrespective of the hypothesis</a:t>
            </a:r>
            <a:r>
              <a:rPr lang="en-US" sz="1575" dirty="0" smtClean="0">
                <a:solidFill>
                  <a:srgbClr val="111111"/>
                </a:solidFill>
                <a:latin typeface="Open Sans"/>
              </a:rPr>
              <a:t>).</a:t>
            </a:r>
            <a:endParaRPr lang="en-US" sz="1575" dirty="0">
              <a:solidFill>
                <a:srgbClr val="111111"/>
              </a:solidFill>
              <a:latin typeface="Open Sans"/>
            </a:endParaRPr>
          </a:p>
          <a:p>
            <a:pPr>
              <a:defRPr/>
            </a:pPr>
            <a:endParaRPr lang="en-US" dirty="0"/>
          </a:p>
        </p:txBody>
      </p:sp>
    </p:spTree>
    <p:extLst>
      <p:ext uri="{BB962C8B-B14F-4D97-AF65-F5344CB8AC3E}">
        <p14:creationId xmlns:p14="http://schemas.microsoft.com/office/powerpoint/2010/main" val="368735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3801" y="565944"/>
            <a:ext cx="7886700" cy="4381500"/>
          </a:xfrm>
        </p:spPr>
        <p:txBody>
          <a:bodyPr rtlCol="0">
            <a:normAutofit/>
          </a:bodyPr>
          <a:lstStyle/>
          <a:p>
            <a:pPr>
              <a:defRPr/>
            </a:pPr>
            <a:endParaRPr lang="en-US" sz="1800" dirty="0">
              <a:solidFill>
                <a:schemeClr val="bg1"/>
              </a:solidFill>
            </a:endParaRPr>
          </a:p>
          <a:p>
            <a:pPr>
              <a:defRPr/>
            </a:pPr>
            <a:endParaRPr lang="en-US" sz="1800" dirty="0" smtClean="0">
              <a:solidFill>
                <a:schemeClr val="bg1"/>
              </a:solidFill>
            </a:endParaRPr>
          </a:p>
          <a:p>
            <a:pPr>
              <a:defRPr/>
            </a:pPr>
            <a:endParaRPr lang="en-US" sz="1800" dirty="0">
              <a:solidFill>
                <a:schemeClr val="bg1"/>
              </a:solidFill>
            </a:endParaRPr>
          </a:p>
          <a:p>
            <a:pPr>
              <a:defRPr/>
            </a:pPr>
            <a:endParaRPr lang="en-US" sz="1800" dirty="0">
              <a:solidFill>
                <a:schemeClr val="bg1"/>
              </a:solidFill>
            </a:endParaRPr>
          </a:p>
        </p:txBody>
      </p:sp>
      <p:pic>
        <p:nvPicPr>
          <p:cNvPr id="4608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02564" y="1358900"/>
            <a:ext cx="2327275" cy="40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7715250" y="5489575"/>
            <a:ext cx="2667000" cy="369888"/>
          </a:xfrm>
          <a:prstGeom prst="rect">
            <a:avLst/>
          </a:prstGeom>
        </p:spPr>
        <p:txBody>
          <a:bodyPr>
            <a:spAutoFit/>
          </a:bodyPr>
          <a:lstStyle/>
          <a:p>
            <a:pPr>
              <a:defRPr/>
            </a:pPr>
            <a:r>
              <a:rPr lang="en-US" sz="900" dirty="0">
                <a:solidFill>
                  <a:srgbClr val="111111"/>
                </a:solidFill>
                <a:latin typeface="Calibri" panose="020F0502020204030204"/>
              </a:rPr>
              <a:t>Figure 4: Using Naive Bayes to predict the status of ‘play’ using the variable ‘weather’.</a:t>
            </a:r>
            <a:endParaRPr lang="en-US" sz="900" dirty="0">
              <a:solidFill>
                <a:prstClr val="black"/>
              </a:solidFill>
              <a:latin typeface="Calibri" panose="020F0502020204030204"/>
            </a:endParaRPr>
          </a:p>
        </p:txBody>
      </p:sp>
      <p:sp>
        <p:nvSpPr>
          <p:cNvPr id="6" name="Rectangle 5"/>
          <p:cNvSpPr/>
          <p:nvPr/>
        </p:nvSpPr>
        <p:spPr>
          <a:xfrm>
            <a:off x="1193801" y="934859"/>
            <a:ext cx="5630576" cy="4862870"/>
          </a:xfrm>
          <a:prstGeom prst="rect">
            <a:avLst/>
          </a:prstGeom>
        </p:spPr>
        <p:txBody>
          <a:bodyPr wrap="square">
            <a:spAutoFit/>
          </a:bodyPr>
          <a:lstStyle/>
          <a:p>
            <a:pPr>
              <a:defRPr/>
            </a:pPr>
            <a:r>
              <a:rPr lang="en-US" sz="1600" b="1" dirty="0">
                <a:solidFill>
                  <a:srgbClr val="111111"/>
                </a:solidFill>
                <a:latin typeface="Open Sans"/>
              </a:rPr>
              <a:t>Using Figure 4 as an example, what is the outcome if weather=’sunny’?</a:t>
            </a:r>
          </a:p>
          <a:p>
            <a:pPr>
              <a:defRPr/>
            </a:pPr>
            <a:endParaRPr lang="en-US" sz="1600" dirty="0">
              <a:solidFill>
                <a:srgbClr val="111111"/>
              </a:solidFill>
              <a:latin typeface="Open Sans"/>
            </a:endParaRPr>
          </a:p>
          <a:p>
            <a:pPr>
              <a:defRPr/>
            </a:pPr>
            <a:r>
              <a:rPr lang="en-US" sz="1600" dirty="0">
                <a:solidFill>
                  <a:srgbClr val="111111"/>
                </a:solidFill>
                <a:latin typeface="Open Sans"/>
              </a:rPr>
              <a:t>To determine the outcome play= ‘yes’ or ‘no’ given the value of variable weather=</a:t>
            </a:r>
            <a:r>
              <a:rPr lang="en-US" sz="1600" dirty="0" smtClean="0">
                <a:solidFill>
                  <a:srgbClr val="111111"/>
                </a:solidFill>
                <a:latin typeface="Open Sans"/>
              </a:rPr>
              <a:t>’sunny’.</a:t>
            </a:r>
          </a:p>
          <a:p>
            <a:pPr>
              <a:defRPr/>
            </a:pPr>
            <a:r>
              <a:rPr lang="en-US" sz="1600" dirty="0">
                <a:solidFill>
                  <a:srgbClr val="111111"/>
                </a:solidFill>
                <a:latin typeface="Open Sans"/>
              </a:rPr>
              <a:t>C</a:t>
            </a:r>
            <a:r>
              <a:rPr lang="en-US" sz="1600" dirty="0" smtClean="0">
                <a:solidFill>
                  <a:srgbClr val="111111"/>
                </a:solidFill>
                <a:latin typeface="Open Sans"/>
              </a:rPr>
              <a:t>alculate </a:t>
            </a:r>
            <a:r>
              <a:rPr lang="en-US" sz="1600" dirty="0">
                <a:solidFill>
                  <a:srgbClr val="111111"/>
                </a:solidFill>
                <a:latin typeface="Open Sans"/>
              </a:rPr>
              <a:t>P(</a:t>
            </a:r>
            <a:r>
              <a:rPr lang="en-US" sz="1600" dirty="0" err="1">
                <a:solidFill>
                  <a:srgbClr val="111111"/>
                </a:solidFill>
                <a:latin typeface="Open Sans"/>
              </a:rPr>
              <a:t>yes|sunny</a:t>
            </a:r>
            <a:r>
              <a:rPr lang="en-US" sz="1600" dirty="0">
                <a:solidFill>
                  <a:srgbClr val="111111"/>
                </a:solidFill>
                <a:latin typeface="Open Sans"/>
              </a:rPr>
              <a:t>) and P(</a:t>
            </a:r>
            <a:r>
              <a:rPr lang="en-US" sz="1600" dirty="0" err="1">
                <a:solidFill>
                  <a:srgbClr val="111111"/>
                </a:solidFill>
                <a:latin typeface="Open Sans"/>
              </a:rPr>
              <a:t>no|sunny</a:t>
            </a:r>
            <a:r>
              <a:rPr lang="en-US" sz="1600" dirty="0">
                <a:solidFill>
                  <a:srgbClr val="111111"/>
                </a:solidFill>
                <a:latin typeface="Open Sans"/>
              </a:rPr>
              <a:t>) and choose the outcome with higher probability.</a:t>
            </a:r>
          </a:p>
          <a:p>
            <a:pPr>
              <a:defRPr/>
            </a:pPr>
            <a:endParaRPr lang="en-US" dirty="0">
              <a:solidFill>
                <a:srgbClr val="111111"/>
              </a:solidFill>
              <a:latin typeface="Open Sans"/>
            </a:endParaRPr>
          </a:p>
          <a:p>
            <a:pPr>
              <a:defRPr/>
            </a:pPr>
            <a:r>
              <a:rPr lang="en-US" dirty="0">
                <a:solidFill>
                  <a:srgbClr val="111111"/>
                </a:solidFill>
                <a:latin typeface="Open Sans"/>
              </a:rPr>
              <a:t>-&gt;P(</a:t>
            </a:r>
            <a:r>
              <a:rPr lang="en-US" dirty="0" err="1">
                <a:solidFill>
                  <a:srgbClr val="111111"/>
                </a:solidFill>
                <a:latin typeface="Open Sans"/>
              </a:rPr>
              <a:t>yes|sunny</a:t>
            </a:r>
            <a:r>
              <a:rPr lang="en-US" dirty="0">
                <a:solidFill>
                  <a:srgbClr val="111111"/>
                </a:solidFill>
                <a:latin typeface="Open Sans"/>
              </a:rPr>
              <a:t>)= (P(</a:t>
            </a:r>
            <a:r>
              <a:rPr lang="en-US" dirty="0" err="1">
                <a:solidFill>
                  <a:srgbClr val="111111"/>
                </a:solidFill>
                <a:latin typeface="Open Sans"/>
              </a:rPr>
              <a:t>sunny|yes</a:t>
            </a:r>
            <a:r>
              <a:rPr lang="en-US" dirty="0">
                <a:solidFill>
                  <a:srgbClr val="111111"/>
                </a:solidFill>
                <a:latin typeface="Open Sans"/>
              </a:rPr>
              <a:t>) * P(yes)) /  P(sunny)</a:t>
            </a:r>
          </a:p>
          <a:p>
            <a:pPr>
              <a:defRPr/>
            </a:pPr>
            <a:r>
              <a:rPr lang="en-US" dirty="0">
                <a:solidFill>
                  <a:srgbClr val="111111"/>
                </a:solidFill>
                <a:latin typeface="Open Sans"/>
              </a:rPr>
              <a:t> = (3/9  * 9/14 ) / (5/14)</a:t>
            </a:r>
          </a:p>
          <a:p>
            <a:pPr>
              <a:defRPr/>
            </a:pPr>
            <a:r>
              <a:rPr lang="en-US" dirty="0">
                <a:solidFill>
                  <a:srgbClr val="111111"/>
                </a:solidFill>
                <a:latin typeface="Open Sans"/>
              </a:rPr>
              <a:t> = 0.60</a:t>
            </a:r>
          </a:p>
          <a:p>
            <a:pPr>
              <a:defRPr/>
            </a:pPr>
            <a:r>
              <a:rPr lang="en-US" dirty="0">
                <a:solidFill>
                  <a:srgbClr val="111111"/>
                </a:solidFill>
                <a:latin typeface="Open Sans"/>
              </a:rPr>
              <a:t> </a:t>
            </a:r>
          </a:p>
          <a:p>
            <a:pPr>
              <a:defRPr/>
            </a:pPr>
            <a:r>
              <a:rPr lang="en-US" dirty="0">
                <a:solidFill>
                  <a:srgbClr val="111111"/>
                </a:solidFill>
                <a:latin typeface="Open Sans"/>
              </a:rPr>
              <a:t>-&gt; P(</a:t>
            </a:r>
            <a:r>
              <a:rPr lang="en-US" dirty="0" err="1">
                <a:solidFill>
                  <a:srgbClr val="111111"/>
                </a:solidFill>
                <a:latin typeface="Open Sans"/>
              </a:rPr>
              <a:t>no|sunny</a:t>
            </a:r>
            <a:r>
              <a:rPr lang="en-US" dirty="0">
                <a:solidFill>
                  <a:srgbClr val="111111"/>
                </a:solidFill>
                <a:latin typeface="Open Sans"/>
              </a:rPr>
              <a:t>)=  (P(</a:t>
            </a:r>
            <a:r>
              <a:rPr lang="en-US" dirty="0" err="1">
                <a:solidFill>
                  <a:srgbClr val="111111"/>
                </a:solidFill>
                <a:latin typeface="Open Sans"/>
              </a:rPr>
              <a:t>sunny|no</a:t>
            </a:r>
            <a:r>
              <a:rPr lang="en-US" dirty="0">
                <a:solidFill>
                  <a:srgbClr val="111111"/>
                </a:solidFill>
                <a:latin typeface="Open Sans"/>
              </a:rPr>
              <a:t>) * P(no)) /  P(sunny)</a:t>
            </a:r>
          </a:p>
          <a:p>
            <a:pPr>
              <a:defRPr/>
            </a:pPr>
            <a:r>
              <a:rPr lang="en-US" dirty="0">
                <a:solidFill>
                  <a:srgbClr val="111111"/>
                </a:solidFill>
                <a:latin typeface="Open Sans"/>
              </a:rPr>
              <a:t> = (2/5  * 5/14 ) / (5/14)</a:t>
            </a:r>
          </a:p>
          <a:p>
            <a:pPr>
              <a:defRPr/>
            </a:pPr>
            <a:r>
              <a:rPr lang="en-US" dirty="0">
                <a:solidFill>
                  <a:srgbClr val="111111"/>
                </a:solidFill>
                <a:latin typeface="Open Sans"/>
              </a:rPr>
              <a:t> = 0.40</a:t>
            </a:r>
          </a:p>
          <a:p>
            <a:pPr>
              <a:defRPr/>
            </a:pPr>
            <a:endParaRPr lang="en-US" dirty="0">
              <a:solidFill>
                <a:srgbClr val="111111"/>
              </a:solidFill>
              <a:latin typeface="Open Sans"/>
            </a:endParaRPr>
          </a:p>
          <a:p>
            <a:pPr>
              <a:defRPr/>
            </a:pPr>
            <a:r>
              <a:rPr lang="en-US" dirty="0">
                <a:solidFill>
                  <a:srgbClr val="111111"/>
                </a:solidFill>
                <a:latin typeface="Open Sans"/>
              </a:rPr>
              <a:t>Thus, if the weather =’sunny’, the outcome is play= ‘yes’.</a:t>
            </a:r>
          </a:p>
        </p:txBody>
      </p:sp>
    </p:spTree>
    <p:extLst>
      <p:ext uri="{BB962C8B-B14F-4D97-AF65-F5344CB8AC3E}">
        <p14:creationId xmlns:p14="http://schemas.microsoft.com/office/powerpoint/2010/main" val="3046694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F495A3B-9A58-4176-8889-90AEC6EDA926}" type="slidenum">
              <a:rPr lang="en-US" altLang="en-US" sz="1400"/>
              <a:pPr>
                <a:spcBef>
                  <a:spcPct val="0"/>
                </a:spcBef>
                <a:buFontTx/>
                <a:buNone/>
              </a:pPr>
              <a:t>5</a:t>
            </a:fld>
            <a:endParaRPr lang="en-US" altLang="en-US" sz="1400"/>
          </a:p>
        </p:txBody>
      </p:sp>
      <p:sp>
        <p:nvSpPr>
          <p:cNvPr id="19459" name="Rectangle 2"/>
          <p:cNvSpPr>
            <a:spLocks noGrp="1" noChangeArrowheads="1"/>
          </p:cNvSpPr>
          <p:nvPr>
            <p:ph type="title"/>
          </p:nvPr>
        </p:nvSpPr>
        <p:spPr>
          <a:xfrm>
            <a:off x="1357074" y="144066"/>
            <a:ext cx="9905998" cy="744456"/>
          </a:xfrm>
        </p:spPr>
        <p:txBody>
          <a:bodyPr>
            <a:normAutofit fontScale="90000"/>
          </a:bodyPr>
          <a:lstStyle/>
          <a:p>
            <a:pPr algn="ctr"/>
            <a:r>
              <a:rPr lang="en-US" sz="2400" b="1" u="sng" dirty="0"/>
              <a:t>Naïve Bayesian</a:t>
            </a:r>
            <a:r>
              <a:rPr lang="en-US" sz="2400" dirty="0"/>
              <a:t/>
            </a:r>
            <a:br>
              <a:rPr lang="en-US" sz="2400" dirty="0"/>
            </a:br>
            <a:endParaRPr lang="en-US" altLang="en-US" sz="2400" dirty="0"/>
          </a:p>
        </p:txBody>
      </p:sp>
      <p:sp>
        <p:nvSpPr>
          <p:cNvPr id="19460" name="Rectangle 3"/>
          <p:cNvSpPr>
            <a:spLocks noGrp="1" noChangeArrowheads="1"/>
          </p:cNvSpPr>
          <p:nvPr>
            <p:ph type="body" idx="1"/>
          </p:nvPr>
        </p:nvSpPr>
        <p:spPr>
          <a:xfrm>
            <a:off x="621102" y="1719532"/>
            <a:ext cx="10075653" cy="4953000"/>
          </a:xfrm>
        </p:spPr>
        <p:txBody>
          <a:bodyPr/>
          <a:lstStyle/>
          <a:p>
            <a:pPr marL="0" indent="0" eaLnBrk="1" hangingPunct="1">
              <a:lnSpc>
                <a:spcPct val="90000"/>
              </a:lnSpc>
              <a:buNone/>
            </a:pPr>
            <a:endParaRPr lang="en-US" altLang="en-US" dirty="0"/>
          </a:p>
        </p:txBody>
      </p:sp>
      <p:graphicFrame>
        <p:nvGraphicFramePr>
          <p:cNvPr id="2" name="Table 1"/>
          <p:cNvGraphicFramePr>
            <a:graphicFrameLocks noGrp="1"/>
          </p:cNvGraphicFramePr>
          <p:nvPr>
            <p:extLst>
              <p:ext uri="{D42A27DB-BD31-4B8C-83A1-F6EECF244321}">
                <p14:modId xmlns:p14="http://schemas.microsoft.com/office/powerpoint/2010/main" val="2283951584"/>
              </p:ext>
            </p:extLst>
          </p:nvPr>
        </p:nvGraphicFramePr>
        <p:xfrm>
          <a:off x="2139352" y="888522"/>
          <a:ext cx="7720642" cy="4347712"/>
        </p:xfrm>
        <a:graphic>
          <a:graphicData uri="http://schemas.openxmlformats.org/drawingml/2006/table">
            <a:tbl>
              <a:tblPr firstRow="1" firstCol="1" bandRow="1">
                <a:tableStyleId>{5C22544A-7EE6-4342-B048-85BDC9FD1C3A}</a:tableStyleId>
              </a:tblPr>
              <a:tblGrid>
                <a:gridCol w="523988"/>
                <a:gridCol w="1528366"/>
                <a:gridCol w="986773"/>
                <a:gridCol w="951562"/>
                <a:gridCol w="1828507"/>
                <a:gridCol w="1901446"/>
              </a:tblGrid>
              <a:tr h="543464">
                <a:tc>
                  <a:txBody>
                    <a:bodyPr/>
                    <a:lstStyle/>
                    <a:p>
                      <a:pPr>
                        <a:lnSpc>
                          <a:spcPct val="115000"/>
                        </a:lnSpc>
                        <a:spcAft>
                          <a:spcPts val="0"/>
                        </a:spcAft>
                      </a:pPr>
                      <a:r>
                        <a:rPr lang="en-US" sz="1300" dirty="0">
                          <a:effectLst/>
                        </a:rPr>
                        <a:t>RID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Age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Income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Student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Credit Rating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Class: Buys-Computer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r>
              <a:tr h="271732">
                <a:tc>
                  <a:txBody>
                    <a:bodyPr/>
                    <a:lstStyle/>
                    <a:p>
                      <a:pPr>
                        <a:lnSpc>
                          <a:spcPct val="115000"/>
                        </a:lnSpc>
                        <a:spcAft>
                          <a:spcPts val="0"/>
                        </a:spcAft>
                      </a:pPr>
                      <a:r>
                        <a:rPr lang="en-US" sz="13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Youth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High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No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Fair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No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r>
              <a:tr h="271732">
                <a:tc>
                  <a:txBody>
                    <a:bodyPr/>
                    <a:lstStyle/>
                    <a:p>
                      <a:pPr>
                        <a:lnSpc>
                          <a:spcPct val="115000"/>
                        </a:lnSpc>
                        <a:spcAft>
                          <a:spcPts val="0"/>
                        </a:spcAft>
                      </a:pPr>
                      <a:r>
                        <a:rPr lang="en-US" sz="13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Youth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High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No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Excellent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No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r>
              <a:tr h="271732">
                <a:tc>
                  <a:txBody>
                    <a:bodyPr/>
                    <a:lstStyle/>
                    <a:p>
                      <a:pPr>
                        <a:lnSpc>
                          <a:spcPct val="115000"/>
                        </a:lnSpc>
                        <a:spcAft>
                          <a:spcPts val="0"/>
                        </a:spcAft>
                      </a:pPr>
                      <a:r>
                        <a:rPr lang="en-US" sz="13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dirty="0">
                          <a:effectLst/>
                        </a:rPr>
                        <a:t>Middle-aged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High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No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Fair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Yes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r>
              <a:tr h="271732">
                <a:tc>
                  <a:txBody>
                    <a:bodyPr/>
                    <a:lstStyle/>
                    <a:p>
                      <a:pPr>
                        <a:lnSpc>
                          <a:spcPct val="115000"/>
                        </a:lnSpc>
                        <a:spcAft>
                          <a:spcPts val="0"/>
                        </a:spcAft>
                      </a:pPr>
                      <a:r>
                        <a:rPr lang="en-US" sz="13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Senior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Medium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No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Fair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Yes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r>
              <a:tr h="271732">
                <a:tc>
                  <a:txBody>
                    <a:bodyPr/>
                    <a:lstStyle/>
                    <a:p>
                      <a:pPr>
                        <a:lnSpc>
                          <a:spcPct val="115000"/>
                        </a:lnSpc>
                        <a:spcAft>
                          <a:spcPts val="0"/>
                        </a:spcAft>
                      </a:pPr>
                      <a:r>
                        <a:rPr lang="en-US" sz="13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Senior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Low</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Yes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Fair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Yes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r>
              <a:tr h="271732">
                <a:tc>
                  <a:txBody>
                    <a:bodyPr/>
                    <a:lstStyle/>
                    <a:p>
                      <a:pPr>
                        <a:lnSpc>
                          <a:spcPct val="115000"/>
                        </a:lnSpc>
                        <a:spcAft>
                          <a:spcPts val="0"/>
                        </a:spcAft>
                      </a:pPr>
                      <a:r>
                        <a:rPr lang="en-US" sz="1300">
                          <a:effectLst/>
                        </a:rPr>
                        <a:t>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Senior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Low</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Yes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Excellent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No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r>
              <a:tr h="271732">
                <a:tc>
                  <a:txBody>
                    <a:bodyPr/>
                    <a:lstStyle/>
                    <a:p>
                      <a:pPr>
                        <a:lnSpc>
                          <a:spcPct val="115000"/>
                        </a:lnSpc>
                        <a:spcAft>
                          <a:spcPts val="0"/>
                        </a:spcAft>
                      </a:pPr>
                      <a:r>
                        <a:rPr lang="en-US" sz="1300">
                          <a:effectLst/>
                        </a:rPr>
                        <a:t>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Middle-Aged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Low</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Yes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Excellent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Yes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r>
              <a:tr h="271732">
                <a:tc>
                  <a:txBody>
                    <a:bodyPr/>
                    <a:lstStyle/>
                    <a:p>
                      <a:pPr>
                        <a:lnSpc>
                          <a:spcPct val="115000"/>
                        </a:lnSpc>
                        <a:spcAft>
                          <a:spcPts val="0"/>
                        </a:spcAft>
                      </a:pPr>
                      <a:r>
                        <a:rPr lang="en-US" sz="1300">
                          <a:effectLst/>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Youth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Medium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No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Fair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No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r>
              <a:tr h="271732">
                <a:tc>
                  <a:txBody>
                    <a:bodyPr/>
                    <a:lstStyle/>
                    <a:p>
                      <a:pPr>
                        <a:lnSpc>
                          <a:spcPct val="115000"/>
                        </a:lnSpc>
                        <a:spcAft>
                          <a:spcPts val="0"/>
                        </a:spcAft>
                      </a:pPr>
                      <a:r>
                        <a:rPr lang="en-US" sz="1300">
                          <a:effectLst/>
                        </a:rPr>
                        <a:t>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Youth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Low</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Yes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Fair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Yes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r>
              <a:tr h="271732">
                <a:tc>
                  <a:txBody>
                    <a:bodyPr/>
                    <a:lstStyle/>
                    <a:p>
                      <a:pPr>
                        <a:lnSpc>
                          <a:spcPct val="115000"/>
                        </a:lnSpc>
                        <a:spcAft>
                          <a:spcPts val="0"/>
                        </a:spcAft>
                      </a:pPr>
                      <a:r>
                        <a:rPr lang="en-US" sz="1300">
                          <a:effectLst/>
                        </a:rPr>
                        <a:t>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Senior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Medium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Yes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dirty="0">
                          <a:effectLst/>
                        </a:rPr>
                        <a:t>Fair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Yes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r>
              <a:tr h="271732">
                <a:tc>
                  <a:txBody>
                    <a:bodyPr/>
                    <a:lstStyle/>
                    <a:p>
                      <a:pPr>
                        <a:lnSpc>
                          <a:spcPct val="115000"/>
                        </a:lnSpc>
                        <a:spcAft>
                          <a:spcPts val="0"/>
                        </a:spcAft>
                      </a:pPr>
                      <a:r>
                        <a:rPr lang="en-US" sz="1300">
                          <a:effectLst/>
                        </a:rPr>
                        <a:t>11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dirty="0">
                          <a:effectLst/>
                        </a:rPr>
                        <a:t>Youth</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Medium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Yes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dirty="0">
                          <a:effectLst/>
                        </a:rPr>
                        <a:t>Excellent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Yes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r>
              <a:tr h="271732">
                <a:tc>
                  <a:txBody>
                    <a:bodyPr/>
                    <a:lstStyle/>
                    <a:p>
                      <a:pPr>
                        <a:lnSpc>
                          <a:spcPct val="115000"/>
                        </a:lnSpc>
                        <a:spcAft>
                          <a:spcPts val="0"/>
                        </a:spcAft>
                      </a:pPr>
                      <a:r>
                        <a:rPr lang="en-US" sz="1300">
                          <a:effectLst/>
                        </a:rPr>
                        <a:t>12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Middle-aged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Medium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No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Excellent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Yes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r>
              <a:tr h="271732">
                <a:tc>
                  <a:txBody>
                    <a:bodyPr/>
                    <a:lstStyle/>
                    <a:p>
                      <a:pPr>
                        <a:lnSpc>
                          <a:spcPct val="115000"/>
                        </a:lnSpc>
                        <a:spcAft>
                          <a:spcPts val="0"/>
                        </a:spcAft>
                      </a:pPr>
                      <a:r>
                        <a:rPr lang="en-US" sz="1300">
                          <a:effectLst/>
                        </a:rPr>
                        <a:t>13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Middle-aged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High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Yes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Fair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Yes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r>
              <a:tr h="271732">
                <a:tc>
                  <a:txBody>
                    <a:bodyPr/>
                    <a:lstStyle/>
                    <a:p>
                      <a:pPr>
                        <a:lnSpc>
                          <a:spcPct val="115000"/>
                        </a:lnSpc>
                        <a:spcAft>
                          <a:spcPts val="0"/>
                        </a:spcAft>
                      </a:pPr>
                      <a:r>
                        <a:rPr lang="en-US" sz="1300">
                          <a:effectLst/>
                        </a:rPr>
                        <a:t>14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Senior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Medium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a:effectLst/>
                        </a:rPr>
                        <a:t>No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nSpc>
                          <a:spcPct val="115000"/>
                        </a:lnSpc>
                        <a:spcAft>
                          <a:spcPts val="0"/>
                        </a:spcAft>
                      </a:pPr>
                      <a:r>
                        <a:rPr lang="en-US" sz="1300">
                          <a:effectLst/>
                        </a:rPr>
                        <a:t>Excellent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c>
                  <a:txBody>
                    <a:bodyPr/>
                    <a:lstStyle/>
                    <a:p>
                      <a:pPr algn="ctr">
                        <a:lnSpc>
                          <a:spcPct val="115000"/>
                        </a:lnSpc>
                        <a:spcAft>
                          <a:spcPts val="0"/>
                        </a:spcAft>
                      </a:pPr>
                      <a:r>
                        <a:rPr lang="en-US" sz="1300" dirty="0">
                          <a:effectLst/>
                        </a:rPr>
                        <a:t>No</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70" marR="61870" marT="0" marB="0"/>
                </a:tc>
              </a:tr>
            </a:tbl>
          </a:graphicData>
        </a:graphic>
      </p:graphicFrame>
      <p:cxnSp>
        <p:nvCxnSpPr>
          <p:cNvPr id="7" name="Straight Connector 6"/>
          <p:cNvCxnSpPr/>
          <p:nvPr/>
        </p:nvCxnSpPr>
        <p:spPr>
          <a:xfrm flipV="1">
            <a:off x="-976510" y="7495922"/>
            <a:ext cx="1043940" cy="7620"/>
          </a:xfrm>
          <a:prstGeom prst="line">
            <a:avLst/>
          </a:prstGeom>
        </p:spPr>
        <p:style>
          <a:lnRef idx="3">
            <a:schemeClr val="dk1"/>
          </a:lnRef>
          <a:fillRef idx="0">
            <a:schemeClr val="dk1"/>
          </a:fillRef>
          <a:effectRef idx="2">
            <a:schemeClr val="dk1"/>
          </a:effectRef>
          <a:fontRef idx="minor">
            <a:schemeClr val="tx1"/>
          </a:fontRef>
        </p:style>
      </p:cxnSp>
      <p:pic>
        <p:nvPicPr>
          <p:cNvPr id="4" name="Picture 3"/>
          <p:cNvPicPr>
            <a:picLocks noChangeAspect="1"/>
          </p:cNvPicPr>
          <p:nvPr/>
        </p:nvPicPr>
        <p:blipFill>
          <a:blip r:embed="rId2"/>
          <a:stretch>
            <a:fillRect/>
          </a:stretch>
        </p:blipFill>
        <p:spPr>
          <a:xfrm>
            <a:off x="2104846" y="5689598"/>
            <a:ext cx="3619500" cy="752475"/>
          </a:xfrm>
          <a:prstGeom prst="rect">
            <a:avLst/>
          </a:prstGeom>
        </p:spPr>
      </p:pic>
    </p:spTree>
    <p:extLst>
      <p:ext uri="{BB962C8B-B14F-4D97-AF65-F5344CB8AC3E}">
        <p14:creationId xmlns:p14="http://schemas.microsoft.com/office/powerpoint/2010/main" val="165925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FC36301-2156-427E-81DB-F4644B2AEBFB}" type="slidenum">
              <a:rPr lang="en-US" altLang="en-US" sz="1400"/>
              <a:pPr>
                <a:spcBef>
                  <a:spcPct val="0"/>
                </a:spcBef>
                <a:buFontTx/>
                <a:buNone/>
              </a:pPr>
              <a:t>6</a:t>
            </a:fld>
            <a:endParaRPr lang="en-US" altLang="en-US" sz="1400"/>
          </a:p>
        </p:txBody>
      </p:sp>
      <p:pic>
        <p:nvPicPr>
          <p:cNvPr id="3" name="Picture 2"/>
          <p:cNvPicPr>
            <a:picLocks noChangeAspect="1"/>
          </p:cNvPicPr>
          <p:nvPr/>
        </p:nvPicPr>
        <p:blipFill>
          <a:blip r:embed="rId2"/>
          <a:stretch>
            <a:fillRect/>
          </a:stretch>
        </p:blipFill>
        <p:spPr>
          <a:xfrm>
            <a:off x="1250830" y="1397479"/>
            <a:ext cx="9109495" cy="3812876"/>
          </a:xfrm>
          <a:prstGeom prst="rect">
            <a:avLst/>
          </a:prstGeom>
        </p:spPr>
      </p:pic>
      <p:sp>
        <p:nvSpPr>
          <p:cNvPr id="7" name="Rectangle 2"/>
          <p:cNvSpPr>
            <a:spLocks noGrp="1" noChangeArrowheads="1"/>
          </p:cNvSpPr>
          <p:nvPr>
            <p:ph type="title"/>
          </p:nvPr>
        </p:nvSpPr>
        <p:spPr>
          <a:xfrm>
            <a:off x="1141413" y="618518"/>
            <a:ext cx="9905998" cy="778961"/>
          </a:xfrm>
        </p:spPr>
        <p:txBody>
          <a:bodyPr>
            <a:normAutofit/>
          </a:bodyPr>
          <a:lstStyle/>
          <a:p>
            <a:pPr algn="ctr"/>
            <a:r>
              <a:rPr lang="en-US" sz="2400" b="1" u="sng" dirty="0"/>
              <a:t>Naïve Bayesian</a:t>
            </a:r>
            <a:r>
              <a:rPr lang="en-US" sz="2400" dirty="0"/>
              <a:t/>
            </a:r>
            <a:br>
              <a:rPr lang="en-US" sz="2400" dirty="0"/>
            </a:br>
            <a:endParaRPr lang="en-US" altLang="en-US" sz="2400" dirty="0"/>
          </a:p>
        </p:txBody>
      </p:sp>
    </p:spTree>
    <p:extLst>
      <p:ext uri="{BB962C8B-B14F-4D97-AF65-F5344CB8AC3E}">
        <p14:creationId xmlns:p14="http://schemas.microsoft.com/office/powerpoint/2010/main" val="200088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pic>
        <p:nvPicPr>
          <p:cNvPr id="5" name="Picture 4"/>
          <p:cNvPicPr>
            <a:picLocks noChangeAspect="1"/>
          </p:cNvPicPr>
          <p:nvPr/>
        </p:nvPicPr>
        <p:blipFill>
          <a:blip r:embed="rId2"/>
          <a:stretch>
            <a:fillRect/>
          </a:stretch>
        </p:blipFill>
        <p:spPr>
          <a:xfrm>
            <a:off x="1551946" y="593714"/>
            <a:ext cx="7077075" cy="400050"/>
          </a:xfrm>
          <a:prstGeom prst="rect">
            <a:avLst/>
          </a:prstGeom>
        </p:spPr>
      </p:pic>
      <p:pic>
        <p:nvPicPr>
          <p:cNvPr id="7" name="Picture 6"/>
          <p:cNvPicPr>
            <a:picLocks noChangeAspect="1"/>
          </p:cNvPicPr>
          <p:nvPr/>
        </p:nvPicPr>
        <p:blipFill>
          <a:blip r:embed="rId3"/>
          <a:stretch>
            <a:fillRect/>
          </a:stretch>
        </p:blipFill>
        <p:spPr>
          <a:xfrm>
            <a:off x="1694821" y="2604659"/>
            <a:ext cx="6962775" cy="657225"/>
          </a:xfrm>
          <a:prstGeom prst="rect">
            <a:avLst/>
          </a:prstGeom>
        </p:spPr>
      </p:pic>
      <p:pic>
        <p:nvPicPr>
          <p:cNvPr id="8" name="Picture 7"/>
          <p:cNvPicPr>
            <a:picLocks noChangeAspect="1"/>
          </p:cNvPicPr>
          <p:nvPr/>
        </p:nvPicPr>
        <p:blipFill>
          <a:blip r:embed="rId4"/>
          <a:stretch>
            <a:fillRect/>
          </a:stretch>
        </p:blipFill>
        <p:spPr>
          <a:xfrm>
            <a:off x="1694821" y="3509091"/>
            <a:ext cx="6915150" cy="685800"/>
          </a:xfrm>
          <a:prstGeom prst="rect">
            <a:avLst/>
          </a:prstGeom>
        </p:spPr>
      </p:pic>
      <p:pic>
        <p:nvPicPr>
          <p:cNvPr id="9" name="Picture 8"/>
          <p:cNvPicPr>
            <a:picLocks noChangeAspect="1"/>
          </p:cNvPicPr>
          <p:nvPr/>
        </p:nvPicPr>
        <p:blipFill>
          <a:blip r:embed="rId5"/>
          <a:stretch>
            <a:fillRect/>
          </a:stretch>
        </p:blipFill>
        <p:spPr>
          <a:xfrm>
            <a:off x="1694821" y="4410010"/>
            <a:ext cx="6896100" cy="647700"/>
          </a:xfrm>
          <a:prstGeom prst="rect">
            <a:avLst/>
          </a:prstGeom>
        </p:spPr>
      </p:pic>
      <p:pic>
        <p:nvPicPr>
          <p:cNvPr id="10" name="Picture 9"/>
          <p:cNvPicPr>
            <a:picLocks noChangeAspect="1"/>
          </p:cNvPicPr>
          <p:nvPr/>
        </p:nvPicPr>
        <p:blipFill>
          <a:blip r:embed="rId6"/>
          <a:stretch>
            <a:fillRect/>
          </a:stretch>
        </p:blipFill>
        <p:spPr>
          <a:xfrm>
            <a:off x="1694821" y="5272829"/>
            <a:ext cx="6934200" cy="685800"/>
          </a:xfrm>
          <a:prstGeom prst="rect">
            <a:avLst/>
          </a:prstGeom>
        </p:spPr>
      </p:pic>
      <p:pic>
        <p:nvPicPr>
          <p:cNvPr id="12" name="Picture 11"/>
          <p:cNvPicPr>
            <a:picLocks noChangeAspect="1"/>
          </p:cNvPicPr>
          <p:nvPr/>
        </p:nvPicPr>
        <p:blipFill>
          <a:blip r:embed="rId7"/>
          <a:stretch>
            <a:fillRect/>
          </a:stretch>
        </p:blipFill>
        <p:spPr>
          <a:xfrm>
            <a:off x="1685296" y="1480931"/>
            <a:ext cx="6905625" cy="666750"/>
          </a:xfrm>
          <a:prstGeom prst="rect">
            <a:avLst/>
          </a:prstGeom>
        </p:spPr>
      </p:pic>
    </p:spTree>
    <p:extLst>
      <p:ext uri="{BB962C8B-B14F-4D97-AF65-F5344CB8AC3E}">
        <p14:creationId xmlns:p14="http://schemas.microsoft.com/office/powerpoint/2010/main" val="10975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pic>
        <p:nvPicPr>
          <p:cNvPr id="6" name="Picture 5"/>
          <p:cNvPicPr>
            <a:picLocks noChangeAspect="1"/>
          </p:cNvPicPr>
          <p:nvPr/>
        </p:nvPicPr>
        <p:blipFill>
          <a:blip r:embed="rId2"/>
          <a:stretch>
            <a:fillRect/>
          </a:stretch>
        </p:blipFill>
        <p:spPr>
          <a:xfrm>
            <a:off x="1789351" y="315943"/>
            <a:ext cx="8181975" cy="3086100"/>
          </a:xfrm>
          <a:prstGeom prst="rect">
            <a:avLst/>
          </a:prstGeom>
        </p:spPr>
      </p:pic>
      <p:pic>
        <p:nvPicPr>
          <p:cNvPr id="7" name="Picture 6"/>
          <p:cNvPicPr>
            <a:picLocks noChangeAspect="1"/>
          </p:cNvPicPr>
          <p:nvPr/>
        </p:nvPicPr>
        <p:blipFill>
          <a:blip r:embed="rId3"/>
          <a:stretch>
            <a:fillRect/>
          </a:stretch>
        </p:blipFill>
        <p:spPr>
          <a:xfrm>
            <a:off x="1789351" y="3548153"/>
            <a:ext cx="7962900" cy="3143250"/>
          </a:xfrm>
          <a:prstGeom prst="rect">
            <a:avLst/>
          </a:prstGeom>
        </p:spPr>
      </p:pic>
    </p:spTree>
    <p:extLst>
      <p:ext uri="{BB962C8B-B14F-4D97-AF65-F5344CB8AC3E}">
        <p14:creationId xmlns:p14="http://schemas.microsoft.com/office/powerpoint/2010/main" val="390876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pic>
        <p:nvPicPr>
          <p:cNvPr id="5" name="Picture 4"/>
          <p:cNvPicPr>
            <a:picLocks noChangeAspect="1"/>
          </p:cNvPicPr>
          <p:nvPr/>
        </p:nvPicPr>
        <p:blipFill>
          <a:blip r:embed="rId2"/>
          <a:stretch>
            <a:fillRect/>
          </a:stretch>
        </p:blipFill>
        <p:spPr>
          <a:xfrm>
            <a:off x="2166488" y="586057"/>
            <a:ext cx="7210425" cy="5772150"/>
          </a:xfrm>
          <a:prstGeom prst="rect">
            <a:avLst/>
          </a:prstGeom>
        </p:spPr>
      </p:pic>
      <p:sp>
        <p:nvSpPr>
          <p:cNvPr id="2" name="Rectangle 1"/>
          <p:cNvSpPr/>
          <p:nvPr/>
        </p:nvSpPr>
        <p:spPr>
          <a:xfrm>
            <a:off x="2823714" y="6248399"/>
            <a:ext cx="6096000" cy="729430"/>
          </a:xfrm>
          <a:prstGeom prst="rect">
            <a:avLst/>
          </a:prstGeom>
        </p:spPr>
        <p:txBody>
          <a:bodyPr>
            <a:spAutoFit/>
          </a:bodyPr>
          <a:lstStyle/>
          <a:p>
            <a:pPr>
              <a:lnSpc>
                <a:spcPct val="115000"/>
              </a:lnSpc>
              <a:spcAft>
                <a:spcPts val="1000"/>
              </a:spcAft>
            </a:pPr>
            <a:r>
              <a:rPr lang="en-US"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3"/>
              </a:rPr>
              <a:t>https://www.saedsayad.com/naive_bayesian.htm</a:t>
            </a:r>
            <a:r>
              <a:rPr lang="en-US" u="sng" dirty="0">
                <a:solidFill>
                  <a:srgbClr val="0000FF"/>
                </a:solidFill>
                <a:latin typeface="Calibri" panose="020F0502020204030204" pitchFamily="34" charset="0"/>
                <a:ea typeface="Calibri" panose="020F0502020204030204" pitchFamily="34" charset="0"/>
                <a:cs typeface="Times New Roman" panose="02020603050405020304" pitchFamily="18" charset="0"/>
              </a:rPr>
              <a:t/>
            </a:r>
            <a:br>
              <a:rPr lang="en-US" u="sng" dirty="0">
                <a:solidFill>
                  <a:srgbClr val="0000FF"/>
                </a:solidFill>
                <a:latin typeface="Calibri" panose="020F0502020204030204" pitchFamily="34" charset="0"/>
                <a:ea typeface="Calibri" panose="020F0502020204030204" pitchFamily="34" charset="0"/>
                <a:cs typeface="Times New Roman" panose="02020603050405020304" pitchFamily="18" charset="0"/>
              </a:rPr>
            </a:b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2544792" y="103517"/>
            <a:ext cx="7134046" cy="738664"/>
          </a:xfrm>
          <a:prstGeom prst="rect">
            <a:avLst/>
          </a:prstGeom>
          <a:noFill/>
        </p:spPr>
        <p:txBody>
          <a:bodyPr wrap="square" rtlCol="0">
            <a:spAutoFit/>
          </a:bodyPr>
          <a:lstStyle/>
          <a:p>
            <a:pPr algn="ctr"/>
            <a:r>
              <a:rPr lang="en-US" sz="2400" dirty="0">
                <a:solidFill>
                  <a:srgbClr val="FF0000"/>
                </a:solidFill>
              </a:rPr>
              <a:t>Do it yourself now</a:t>
            </a:r>
          </a:p>
          <a:p>
            <a:endParaRPr lang="en-US" dirty="0"/>
          </a:p>
        </p:txBody>
      </p:sp>
    </p:spTree>
    <p:extLst>
      <p:ext uri="{BB962C8B-B14F-4D97-AF65-F5344CB8AC3E}">
        <p14:creationId xmlns:p14="http://schemas.microsoft.com/office/powerpoint/2010/main" val="9003986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2364</TotalTime>
  <Words>606</Words>
  <Application>Microsoft Office PowerPoint</Application>
  <PresentationFormat>Widescreen</PresentationFormat>
  <Paragraphs>147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Open Sans</vt:lpstr>
      <vt:lpstr>Times New Roman</vt:lpstr>
      <vt:lpstr>Trebuchet MS</vt:lpstr>
      <vt:lpstr>Tw Cen MT</vt:lpstr>
      <vt:lpstr>Circuit</vt:lpstr>
      <vt:lpstr>Naïve Bayesian</vt:lpstr>
      <vt:lpstr> </vt:lpstr>
      <vt:lpstr>Naïve Bayes</vt:lpstr>
      <vt:lpstr>PowerPoint Presentation</vt:lpstr>
      <vt:lpstr>Naïve Bayesian </vt:lpstr>
      <vt:lpstr>Naïve Bayesian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dc:title>
  <dc:creator>Shardha Nand</dc:creator>
  <cp:lastModifiedBy>gulraiz</cp:lastModifiedBy>
  <cp:revision>138</cp:revision>
  <dcterms:created xsi:type="dcterms:W3CDTF">2023-10-16T04:35:12Z</dcterms:created>
  <dcterms:modified xsi:type="dcterms:W3CDTF">2023-11-22T06:39:08Z</dcterms:modified>
</cp:coreProperties>
</file>