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313" r:id="rId2"/>
    <p:sldId id="318" r:id="rId3"/>
    <p:sldId id="319" r:id="rId4"/>
    <p:sldId id="320" r:id="rId5"/>
    <p:sldId id="321" r:id="rId6"/>
    <p:sldId id="322" r:id="rId7"/>
    <p:sldId id="314" r:id="rId8"/>
    <p:sldId id="315" r:id="rId9"/>
    <p:sldId id="316" r:id="rId10"/>
    <p:sldId id="31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39" autoAdjust="0"/>
    <p:restoredTop sz="94660"/>
  </p:normalViewPr>
  <p:slideViewPr>
    <p:cSldViewPr snapToGrid="0">
      <p:cViewPr varScale="1">
        <p:scale>
          <a:sx n="79" d="100"/>
          <a:sy n="79" d="100"/>
        </p:scale>
        <p:origin x="96" y="7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03625-972F-435B-AE43-DEFF362B29AE}" type="datetimeFigureOut">
              <a:rPr lang="en-US" smtClean="0"/>
              <a:t>11/23/2023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EA1015-7E9B-4E40-BFCB-FDE8A44C6C59}" type="slidenum">
              <a:rPr lang="en-US" smtClean="0"/>
              <a:t>‹#›</a:t>
            </a:fld>
            <a:endParaRPr lang="en-US"/>
          </a:p>
        </p:txBody>
      </p:sp>
    </p:spTree>
    <p:extLst>
      <p:ext uri="{BB962C8B-B14F-4D97-AF65-F5344CB8AC3E}">
        <p14:creationId xmlns:p14="http://schemas.microsoft.com/office/powerpoint/2010/main" val="364653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170950D-1E0D-452C-8387-18DDD3872079}" type="datetime1">
              <a:rPr lang="en-US" smtClean="0"/>
              <a:t>11/23/2023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EAA09C-6450-4D25-96DE-8A8310008DC6}" type="datetime1">
              <a:rPr lang="en-US" smtClean="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6FAA95-8B78-4D63-9FE3-AD8DD4393DAE}" type="datetime1">
              <a:rPr lang="en-US" smtClean="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C24CCA-547B-46FF-A978-B89F5AC17EDF}" type="datetime1">
              <a:rPr lang="en-US" smtClean="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3618BA-676E-480A-9AE3-7B26A40C3E7D}" type="datetime1">
              <a:rPr lang="en-US" smtClean="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283F421-4F88-4598-B624-E07C9CF94B4F}" type="datetime1">
              <a:rPr lang="en-US" smtClean="0"/>
              <a:t>11/23/2023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97661A3-A6FA-4184-8257-FED2BB680CB1}" type="datetime1">
              <a:rPr lang="en-US" smtClean="0"/>
              <a:t>11/23/2023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D2C50B-6F2E-47E4-B52D-6473A263422A}" type="datetime1">
              <a:rPr lang="en-US" smtClean="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2AFBE3-4FE2-433A-9F7F-8B38FE37BCAB}" type="datetime1">
              <a:rPr lang="en-US" smtClean="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D5D693-63D1-4A25-9085-00F0FE772BE3}" type="datetime1">
              <a:rPr lang="en-US" smtClean="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C2A286-D17D-427B-B584-272358D214B8}" type="datetime1">
              <a:rPr lang="en-US" smtClean="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BED77A-8B6A-4D70-B23C-46E81D7C4A50}" type="datetime1">
              <a:rPr lang="en-US" smtClean="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197F90-2A3C-4D1C-9BCC-1C09C436F171}" type="datetime1">
              <a:rPr lang="en-US" smtClean="0"/>
              <a:t>11/23/2023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216A56-A585-412B-9703-D4115662C268}" type="datetime1">
              <a:rPr lang="en-US" smtClean="0"/>
              <a:t>11/23/2023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AB30FE-09EB-4879-AF02-AE7C4EDCD415}" type="datetime1">
              <a:rPr lang="en-US" smtClean="0"/>
              <a:t>11/23/2023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18D531-8451-48D0-BDA1-BFBC7C7F5659}" type="datetime1">
              <a:rPr lang="en-US" smtClean="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77CF3A-4B9A-4F28-B925-4ECCC32211EE}" type="datetime1">
              <a:rPr lang="en-US" smtClean="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3F0E438-E1E8-4989-BC52-FE5EDDD567CA}" type="datetime1">
              <a:rPr lang="en-US" smtClean="0"/>
              <a:t>11/23/2023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hyperlink" Target="https://www.saedsayad.com/naive_bayesian.htm"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458129"/>
            <a:ext cx="8791575" cy="689184"/>
          </a:xfrm>
        </p:spPr>
        <p:txBody>
          <a:bodyPr>
            <a:normAutofit fontScale="90000"/>
          </a:bodyPr>
          <a:lstStyle/>
          <a:p>
            <a:pPr algn="ctr"/>
            <a:r>
              <a:rPr lang="en-US" b="1" dirty="0" smtClean="0">
                <a:solidFill>
                  <a:srgbClr val="FF0000"/>
                </a:solidFill>
              </a:rPr>
              <a:t>KNN Classifier</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a:t>
            </a:fld>
            <a:endParaRPr lang="en-US" dirty="0"/>
          </a:p>
        </p:txBody>
      </p:sp>
      <p:sp>
        <p:nvSpPr>
          <p:cNvPr id="8" name="TextBox 7"/>
          <p:cNvSpPr txBox="1"/>
          <p:nvPr/>
        </p:nvSpPr>
        <p:spPr>
          <a:xfrm>
            <a:off x="1876424" y="1354347"/>
            <a:ext cx="8962845" cy="3046988"/>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chemeClr val="accent3"/>
                </a:solidFill>
              </a:rPr>
              <a:t>K-Nearest Neighbors </a:t>
            </a:r>
            <a:r>
              <a:rPr lang="en-US" sz="2400" dirty="0"/>
              <a:t>(KNN) </a:t>
            </a:r>
            <a:r>
              <a:rPr lang="en-US" sz="2400" dirty="0">
                <a:solidFill>
                  <a:schemeClr val="accent3"/>
                </a:solidFill>
              </a:rPr>
              <a:t>classifies</a:t>
            </a:r>
            <a:r>
              <a:rPr lang="en-US" sz="2400" dirty="0"/>
              <a:t> new data points </a:t>
            </a:r>
            <a:r>
              <a:rPr lang="en-US" sz="2400" dirty="0">
                <a:solidFill>
                  <a:schemeClr val="accent3"/>
                </a:solidFill>
              </a:rPr>
              <a:t>based on the majority clas</a:t>
            </a:r>
            <a:r>
              <a:rPr lang="en-US" sz="2400" dirty="0"/>
              <a:t>s among their </a:t>
            </a:r>
            <a:r>
              <a:rPr lang="en-US" sz="2400" dirty="0">
                <a:solidFill>
                  <a:schemeClr val="accent3"/>
                </a:solidFill>
              </a:rPr>
              <a:t>k-nearest neighbors</a:t>
            </a:r>
            <a:r>
              <a:rPr lang="en-US" sz="2400" dirty="0"/>
              <a:t>, using distance metrics like </a:t>
            </a:r>
            <a:r>
              <a:rPr lang="en-US" sz="2400" dirty="0">
                <a:solidFill>
                  <a:schemeClr val="accent3"/>
                </a:solidFill>
              </a:rPr>
              <a:t>Euclidean distance</a:t>
            </a:r>
            <a:r>
              <a:rPr lang="en-US" sz="2400" dirty="0"/>
              <a:t>. </a:t>
            </a:r>
          </a:p>
          <a:p>
            <a:pPr marL="285750" indent="-285750" algn="just">
              <a:buFont typeface="Arial" panose="020B0604020202020204" pitchFamily="34" charset="0"/>
              <a:buChar char="•"/>
            </a:pPr>
            <a:r>
              <a:rPr lang="en-US" sz="2400" dirty="0" smtClean="0"/>
              <a:t>Its </a:t>
            </a:r>
            <a:r>
              <a:rPr lang="en-US" sz="2400" dirty="0"/>
              <a:t>effectiveness depends on </a:t>
            </a:r>
            <a:r>
              <a:rPr lang="en-US" sz="2400" dirty="0">
                <a:solidFill>
                  <a:schemeClr val="accent3"/>
                </a:solidFill>
              </a:rPr>
              <a:t>'k'</a:t>
            </a:r>
            <a:r>
              <a:rPr lang="en-US" sz="2400" dirty="0"/>
              <a:t> and is suitable for specific datasets, but </a:t>
            </a:r>
            <a:r>
              <a:rPr lang="en-US" sz="2400" dirty="0">
                <a:solidFill>
                  <a:schemeClr val="accent3"/>
                </a:solidFill>
              </a:rPr>
              <a:t>computationally demanding for larger ones</a:t>
            </a:r>
            <a:r>
              <a:rPr lang="en-US" sz="2400" dirty="0" smtClean="0"/>
              <a:t>.</a:t>
            </a:r>
          </a:p>
          <a:p>
            <a:pPr marL="285750" indent="-285750" algn="just">
              <a:buFont typeface="Arial" panose="020B0604020202020204" pitchFamily="34" charset="0"/>
              <a:buChar char="•"/>
            </a:pPr>
            <a:r>
              <a:rPr lang="en-US" sz="2400" dirty="0" smtClean="0"/>
              <a:t> </a:t>
            </a:r>
            <a:r>
              <a:rPr lang="en-US" sz="2400" dirty="0"/>
              <a:t>It finds applications in recommendation systems and medical diagnosis, being a non-parametric, lazy algorithm that defers model building until prediction.</a:t>
            </a:r>
          </a:p>
        </p:txBody>
      </p:sp>
      <p:sp>
        <p:nvSpPr>
          <p:cNvPr id="11" name="Rectangle 10"/>
          <p:cNvSpPr/>
          <p:nvPr/>
        </p:nvSpPr>
        <p:spPr>
          <a:xfrm>
            <a:off x="3611441" y="6157200"/>
            <a:ext cx="4969117" cy="369332"/>
          </a:xfrm>
          <a:prstGeom prst="rect">
            <a:avLst/>
          </a:prstGeom>
        </p:spPr>
        <p:txBody>
          <a:bodyPr wrap="none">
            <a:spAutoFit/>
          </a:bodyPr>
          <a:lstStyle/>
          <a:p>
            <a:r>
              <a:rPr lang="en-US" dirty="0"/>
              <a:t>https://www.youtube.com/watch?v=Vk9lGGODaJA</a:t>
            </a:r>
          </a:p>
        </p:txBody>
      </p:sp>
    </p:spTree>
    <p:extLst>
      <p:ext uri="{BB962C8B-B14F-4D97-AF65-F5344CB8AC3E}">
        <p14:creationId xmlns:p14="http://schemas.microsoft.com/office/powerpoint/2010/main" val="3452822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pic>
        <p:nvPicPr>
          <p:cNvPr id="5" name="Picture 4"/>
          <p:cNvPicPr>
            <a:picLocks noChangeAspect="1"/>
          </p:cNvPicPr>
          <p:nvPr/>
        </p:nvPicPr>
        <p:blipFill>
          <a:blip r:embed="rId2"/>
          <a:stretch>
            <a:fillRect/>
          </a:stretch>
        </p:blipFill>
        <p:spPr>
          <a:xfrm>
            <a:off x="3377330" y="1031126"/>
            <a:ext cx="4143375" cy="3743325"/>
          </a:xfrm>
          <a:prstGeom prst="rect">
            <a:avLst/>
          </a:prstGeom>
        </p:spPr>
      </p:pic>
      <p:sp>
        <p:nvSpPr>
          <p:cNvPr id="6" name="TextBox 5"/>
          <p:cNvSpPr txBox="1"/>
          <p:nvPr/>
        </p:nvSpPr>
        <p:spPr>
          <a:xfrm>
            <a:off x="4326692" y="143234"/>
            <a:ext cx="2484408" cy="369332"/>
          </a:xfrm>
          <a:prstGeom prst="rect">
            <a:avLst/>
          </a:prstGeom>
          <a:noFill/>
        </p:spPr>
        <p:txBody>
          <a:bodyPr wrap="square" rtlCol="0">
            <a:spAutoFit/>
          </a:bodyPr>
          <a:lstStyle/>
          <a:p>
            <a:r>
              <a:rPr lang="en-US" b="1" smtClean="0">
                <a:solidFill>
                  <a:srgbClr val="FFFF00"/>
                </a:solidFill>
              </a:rPr>
              <a:t>DO IT YOURSELF NOW</a:t>
            </a:r>
            <a:endParaRPr lang="en-US" b="1" dirty="0">
              <a:solidFill>
                <a:srgbClr val="FFFF00"/>
              </a:solidFill>
            </a:endParaRPr>
          </a:p>
        </p:txBody>
      </p:sp>
      <p:sp>
        <p:nvSpPr>
          <p:cNvPr id="7" name="Rectangle 6"/>
          <p:cNvSpPr/>
          <p:nvPr/>
        </p:nvSpPr>
        <p:spPr>
          <a:xfrm>
            <a:off x="3255230" y="5943600"/>
            <a:ext cx="4767139" cy="369332"/>
          </a:xfrm>
          <a:prstGeom prst="rect">
            <a:avLst/>
          </a:prstGeom>
        </p:spPr>
        <p:txBody>
          <a:bodyPr wrap="none">
            <a:spAutoFit/>
          </a:bodyPr>
          <a:lstStyle/>
          <a:p>
            <a:r>
              <a:rPr lang="en-US" dirty="0"/>
              <a:t>https://www.youtube.com/watch?v=HZT0lxD5h6k</a:t>
            </a:r>
          </a:p>
        </p:txBody>
      </p:sp>
    </p:spTree>
    <p:extLst>
      <p:ext uri="{BB962C8B-B14F-4D97-AF65-F5344CB8AC3E}">
        <p14:creationId xmlns:p14="http://schemas.microsoft.com/office/powerpoint/2010/main" val="146394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84" y="297884"/>
            <a:ext cx="9503619" cy="972776"/>
          </a:xfrm>
        </p:spPr>
        <p:txBody>
          <a:bodyPr/>
          <a:lstStyle/>
          <a:p>
            <a:r>
              <a:rPr lang="en-US" dirty="0" smtClean="0"/>
              <a:t>Example</a:t>
            </a:r>
            <a:endParaRPr lang="en-US" dirty="0"/>
          </a:p>
        </p:txBody>
      </p:sp>
      <p:pic>
        <p:nvPicPr>
          <p:cNvPr id="5" name="Content Placeholder 4"/>
          <p:cNvPicPr>
            <a:picLocks noGrp="1" noChangeAspect="1"/>
          </p:cNvPicPr>
          <p:nvPr>
            <p:ph idx="1"/>
          </p:nvPr>
        </p:nvPicPr>
        <p:blipFill>
          <a:blip r:embed="rId2"/>
          <a:stretch>
            <a:fillRect/>
          </a:stretch>
        </p:blipFill>
        <p:spPr>
          <a:xfrm>
            <a:off x="2790701" y="1142082"/>
            <a:ext cx="5925787" cy="5106317"/>
          </a:xfrm>
          <a:prstGeom prst="rect">
            <a:avLst/>
          </a:prstGeom>
        </p:spPr>
      </p:pic>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95555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2731325" y="141147"/>
            <a:ext cx="5902036" cy="6358968"/>
          </a:xfrm>
          <a:prstGeom prst="rect">
            <a:avLst/>
          </a:prstGeom>
        </p:spPr>
      </p:pic>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885134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6463" y="618518"/>
            <a:ext cx="9620947" cy="137386"/>
          </a:xfrm>
        </p:spPr>
        <p:txBody>
          <a:bodyPr>
            <a:normAutofit fontScale="90000"/>
          </a:bodyPr>
          <a:lstStyle/>
          <a:p>
            <a:endParaRPr lang="en-US" dirty="0"/>
          </a:p>
        </p:txBody>
      </p:sp>
      <p:pic>
        <p:nvPicPr>
          <p:cNvPr id="5" name="Content Placeholder 4"/>
          <p:cNvPicPr>
            <a:picLocks noGrp="1" noChangeAspect="1"/>
          </p:cNvPicPr>
          <p:nvPr>
            <p:ph idx="1"/>
          </p:nvPr>
        </p:nvPicPr>
        <p:blipFill>
          <a:blip r:embed="rId2"/>
          <a:stretch>
            <a:fillRect/>
          </a:stretch>
        </p:blipFill>
        <p:spPr>
          <a:xfrm>
            <a:off x="2523745" y="106378"/>
            <a:ext cx="6047232" cy="6445326"/>
          </a:xfrm>
          <a:prstGeom prst="rect">
            <a:avLst/>
          </a:prstGeom>
        </p:spPr>
      </p:pic>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3334558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79" y="618518"/>
            <a:ext cx="9645331" cy="283690"/>
          </a:xfrm>
        </p:spPr>
        <p:txBody>
          <a:bodyPr>
            <a:normAutofit fontScale="90000"/>
          </a:bodyPr>
          <a:lstStyle/>
          <a:p>
            <a:endParaRPr lang="en-US" dirty="0"/>
          </a:p>
        </p:txBody>
      </p:sp>
      <p:pic>
        <p:nvPicPr>
          <p:cNvPr id="5" name="Content Placeholder 4"/>
          <p:cNvPicPr>
            <a:picLocks noGrp="1" noChangeAspect="1"/>
          </p:cNvPicPr>
          <p:nvPr>
            <p:ph idx="1"/>
          </p:nvPr>
        </p:nvPicPr>
        <p:blipFill>
          <a:blip r:embed="rId2"/>
          <a:stretch>
            <a:fillRect/>
          </a:stretch>
        </p:blipFill>
        <p:spPr>
          <a:xfrm>
            <a:off x="2831314" y="338949"/>
            <a:ext cx="6068846" cy="5909450"/>
          </a:xfrm>
          <a:prstGeom prst="rect">
            <a:avLst/>
          </a:prstGeom>
        </p:spPr>
      </p:pic>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00891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472" y="1133856"/>
            <a:ext cx="9937938" cy="463296"/>
          </a:xfrm>
        </p:spPr>
        <p:txBody>
          <a:bodyPr>
            <a:noAutofit/>
          </a:bodyPr>
          <a:lstStyle/>
          <a:p>
            <a:pPr algn="just"/>
            <a:r>
              <a:rPr lang="en-US" sz="2400" cap="none" dirty="0" smtClean="0">
                <a:solidFill>
                  <a:schemeClr val="bg1"/>
                </a:solidFill>
              </a:rPr>
              <a:t>Suppose there are two categories, i.e., Category A and category B, and we have a new data point </a:t>
            </a:r>
            <a:r>
              <a:rPr lang="en-US" sz="2400" b="1" cap="none" dirty="0" smtClean="0">
                <a:solidFill>
                  <a:schemeClr val="bg1"/>
                </a:solidFill>
              </a:rPr>
              <a:t>x1</a:t>
            </a:r>
            <a:r>
              <a:rPr lang="en-US" sz="2400" cap="none" dirty="0" smtClean="0">
                <a:solidFill>
                  <a:schemeClr val="bg1"/>
                </a:solidFill>
              </a:rPr>
              <a:t>, so this data point will lie in which of these categories. To solve this type of problem, we need a K-NN algorithm. With the help of K-NN, we can easily identify the category or class of a particular dataset. Consider the below diagram:</a:t>
            </a:r>
            <a:endParaRPr lang="en-US" sz="2400" cap="none" dirty="0">
              <a:solidFill>
                <a:schemeClr val="bg1"/>
              </a:solidFill>
            </a:endParaRPr>
          </a:p>
        </p:txBody>
      </p:sp>
      <p:pic>
        <p:nvPicPr>
          <p:cNvPr id="5" name="Content Placeholder 4"/>
          <p:cNvPicPr>
            <a:picLocks noGrp="1" noChangeAspect="1"/>
          </p:cNvPicPr>
          <p:nvPr>
            <p:ph idx="1"/>
          </p:nvPr>
        </p:nvPicPr>
        <p:blipFill>
          <a:blip r:embed="rId2"/>
          <a:stretch>
            <a:fillRect/>
          </a:stretch>
        </p:blipFill>
        <p:spPr>
          <a:xfrm>
            <a:off x="1630735" y="2365341"/>
            <a:ext cx="8645586" cy="4321970"/>
          </a:xfrm>
          <a:prstGeom prst="rect">
            <a:avLst/>
          </a:prstGeom>
        </p:spPr>
      </p:pic>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035193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pic>
        <p:nvPicPr>
          <p:cNvPr id="5" name="Picture 4"/>
          <p:cNvPicPr>
            <a:picLocks noChangeAspect="1"/>
          </p:cNvPicPr>
          <p:nvPr/>
        </p:nvPicPr>
        <p:blipFill>
          <a:blip r:embed="rId2"/>
          <a:stretch>
            <a:fillRect/>
          </a:stretch>
        </p:blipFill>
        <p:spPr>
          <a:xfrm>
            <a:off x="163183" y="252771"/>
            <a:ext cx="6172200" cy="5630503"/>
          </a:xfrm>
          <a:prstGeom prst="rect">
            <a:avLst/>
          </a:prstGeom>
        </p:spPr>
      </p:pic>
      <p:pic>
        <p:nvPicPr>
          <p:cNvPr id="6" name="Picture 5"/>
          <p:cNvPicPr>
            <a:picLocks noChangeAspect="1"/>
          </p:cNvPicPr>
          <p:nvPr/>
        </p:nvPicPr>
        <p:blipFill>
          <a:blip r:embed="rId3"/>
          <a:stretch>
            <a:fillRect/>
          </a:stretch>
        </p:blipFill>
        <p:spPr>
          <a:xfrm>
            <a:off x="163183" y="6065836"/>
            <a:ext cx="6237617" cy="552450"/>
          </a:xfrm>
          <a:prstGeom prst="rect">
            <a:avLst/>
          </a:prstGeom>
        </p:spPr>
      </p:pic>
      <p:pic>
        <p:nvPicPr>
          <p:cNvPr id="8" name="Picture 7"/>
          <p:cNvPicPr>
            <a:picLocks noChangeAspect="1"/>
          </p:cNvPicPr>
          <p:nvPr/>
        </p:nvPicPr>
        <p:blipFill>
          <a:blip r:embed="rId4"/>
          <a:stretch>
            <a:fillRect/>
          </a:stretch>
        </p:blipFill>
        <p:spPr>
          <a:xfrm>
            <a:off x="7765211" y="168664"/>
            <a:ext cx="3200400" cy="447675"/>
          </a:xfrm>
          <a:prstGeom prst="rect">
            <a:avLst/>
          </a:prstGeom>
        </p:spPr>
      </p:pic>
      <p:pic>
        <p:nvPicPr>
          <p:cNvPr id="9" name="Picture 8"/>
          <p:cNvPicPr>
            <a:picLocks noChangeAspect="1"/>
          </p:cNvPicPr>
          <p:nvPr/>
        </p:nvPicPr>
        <p:blipFill>
          <a:blip r:embed="rId5"/>
          <a:stretch>
            <a:fillRect/>
          </a:stretch>
        </p:blipFill>
        <p:spPr>
          <a:xfrm>
            <a:off x="6805971" y="727494"/>
            <a:ext cx="4791075" cy="762000"/>
          </a:xfrm>
          <a:prstGeom prst="rect">
            <a:avLst/>
          </a:prstGeom>
        </p:spPr>
      </p:pic>
      <p:pic>
        <p:nvPicPr>
          <p:cNvPr id="10" name="Picture 9"/>
          <p:cNvPicPr>
            <a:picLocks noChangeAspect="1"/>
          </p:cNvPicPr>
          <p:nvPr/>
        </p:nvPicPr>
        <p:blipFill>
          <a:blip r:embed="rId6"/>
          <a:stretch>
            <a:fillRect/>
          </a:stretch>
        </p:blipFill>
        <p:spPr>
          <a:xfrm>
            <a:off x="6805971" y="1776831"/>
            <a:ext cx="4981575" cy="666750"/>
          </a:xfrm>
          <a:prstGeom prst="rect">
            <a:avLst/>
          </a:prstGeom>
        </p:spPr>
      </p:pic>
      <p:pic>
        <p:nvPicPr>
          <p:cNvPr id="11" name="Picture 10"/>
          <p:cNvPicPr>
            <a:picLocks noChangeAspect="1"/>
          </p:cNvPicPr>
          <p:nvPr/>
        </p:nvPicPr>
        <p:blipFill>
          <a:blip r:embed="rId7"/>
          <a:stretch>
            <a:fillRect/>
          </a:stretch>
        </p:blipFill>
        <p:spPr>
          <a:xfrm>
            <a:off x="6805971" y="2730918"/>
            <a:ext cx="3190875" cy="504825"/>
          </a:xfrm>
          <a:prstGeom prst="rect">
            <a:avLst/>
          </a:prstGeom>
        </p:spPr>
      </p:pic>
      <p:pic>
        <p:nvPicPr>
          <p:cNvPr id="12" name="Picture 11"/>
          <p:cNvPicPr>
            <a:picLocks noChangeAspect="1"/>
          </p:cNvPicPr>
          <p:nvPr/>
        </p:nvPicPr>
        <p:blipFill>
          <a:blip r:embed="rId8"/>
          <a:stretch>
            <a:fillRect/>
          </a:stretch>
        </p:blipFill>
        <p:spPr>
          <a:xfrm>
            <a:off x="6492647" y="3477627"/>
            <a:ext cx="5608221" cy="685800"/>
          </a:xfrm>
          <a:prstGeom prst="rect">
            <a:avLst/>
          </a:prstGeom>
        </p:spPr>
      </p:pic>
    </p:spTree>
    <p:extLst>
      <p:ext uri="{BB962C8B-B14F-4D97-AF65-F5344CB8AC3E}">
        <p14:creationId xmlns:p14="http://schemas.microsoft.com/office/powerpoint/2010/main" val="1490787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pic>
        <p:nvPicPr>
          <p:cNvPr id="5" name="Picture 4"/>
          <p:cNvPicPr>
            <a:picLocks noChangeAspect="1"/>
          </p:cNvPicPr>
          <p:nvPr/>
        </p:nvPicPr>
        <p:blipFill>
          <a:blip r:embed="rId2"/>
          <a:stretch>
            <a:fillRect/>
          </a:stretch>
        </p:blipFill>
        <p:spPr>
          <a:xfrm>
            <a:off x="69191" y="454024"/>
            <a:ext cx="6253972" cy="5429250"/>
          </a:xfrm>
          <a:prstGeom prst="rect">
            <a:avLst/>
          </a:prstGeom>
        </p:spPr>
      </p:pic>
      <p:pic>
        <p:nvPicPr>
          <p:cNvPr id="6" name="Picture 5"/>
          <p:cNvPicPr>
            <a:picLocks noChangeAspect="1"/>
          </p:cNvPicPr>
          <p:nvPr/>
        </p:nvPicPr>
        <p:blipFill>
          <a:blip r:embed="rId3"/>
          <a:stretch>
            <a:fillRect/>
          </a:stretch>
        </p:blipFill>
        <p:spPr>
          <a:xfrm>
            <a:off x="8933296" y="32888"/>
            <a:ext cx="2686050" cy="419100"/>
          </a:xfrm>
          <a:prstGeom prst="rect">
            <a:avLst/>
          </a:prstGeom>
        </p:spPr>
      </p:pic>
      <p:pic>
        <p:nvPicPr>
          <p:cNvPr id="7" name="Picture 6"/>
          <p:cNvPicPr>
            <a:picLocks noChangeAspect="1"/>
          </p:cNvPicPr>
          <p:nvPr/>
        </p:nvPicPr>
        <p:blipFill>
          <a:blip r:embed="rId4"/>
          <a:stretch>
            <a:fillRect/>
          </a:stretch>
        </p:blipFill>
        <p:spPr>
          <a:xfrm>
            <a:off x="8933296" y="991858"/>
            <a:ext cx="2733675" cy="1009650"/>
          </a:xfrm>
          <a:prstGeom prst="rect">
            <a:avLst/>
          </a:prstGeom>
        </p:spPr>
      </p:pic>
      <p:pic>
        <p:nvPicPr>
          <p:cNvPr id="8" name="Picture 7"/>
          <p:cNvPicPr>
            <a:picLocks noChangeAspect="1"/>
          </p:cNvPicPr>
          <p:nvPr/>
        </p:nvPicPr>
        <p:blipFill>
          <a:blip r:embed="rId5"/>
          <a:stretch>
            <a:fillRect/>
          </a:stretch>
        </p:blipFill>
        <p:spPr>
          <a:xfrm>
            <a:off x="6471159" y="454024"/>
            <a:ext cx="1647825" cy="5391150"/>
          </a:xfrm>
          <a:prstGeom prst="rect">
            <a:avLst/>
          </a:prstGeom>
        </p:spPr>
      </p:pic>
      <p:pic>
        <p:nvPicPr>
          <p:cNvPr id="9" name="Picture 8"/>
          <p:cNvPicPr>
            <a:picLocks noChangeAspect="1"/>
          </p:cNvPicPr>
          <p:nvPr/>
        </p:nvPicPr>
        <p:blipFill>
          <a:blip r:embed="rId6"/>
          <a:stretch>
            <a:fillRect/>
          </a:stretch>
        </p:blipFill>
        <p:spPr>
          <a:xfrm>
            <a:off x="8933296" y="2372264"/>
            <a:ext cx="2419350" cy="457200"/>
          </a:xfrm>
          <a:prstGeom prst="rect">
            <a:avLst/>
          </a:prstGeom>
        </p:spPr>
      </p:pic>
      <p:pic>
        <p:nvPicPr>
          <p:cNvPr id="10" name="Picture 9"/>
          <p:cNvPicPr>
            <a:picLocks noChangeAspect="1"/>
          </p:cNvPicPr>
          <p:nvPr/>
        </p:nvPicPr>
        <p:blipFill>
          <a:blip r:embed="rId7"/>
          <a:stretch>
            <a:fillRect/>
          </a:stretch>
        </p:blipFill>
        <p:spPr>
          <a:xfrm>
            <a:off x="8957108" y="3168649"/>
            <a:ext cx="2371725" cy="457200"/>
          </a:xfrm>
          <a:prstGeom prst="rect">
            <a:avLst/>
          </a:prstGeom>
        </p:spPr>
      </p:pic>
      <p:pic>
        <p:nvPicPr>
          <p:cNvPr id="11" name="Picture 10"/>
          <p:cNvPicPr>
            <a:picLocks noChangeAspect="1"/>
          </p:cNvPicPr>
          <p:nvPr/>
        </p:nvPicPr>
        <p:blipFill>
          <a:blip r:embed="rId8"/>
          <a:stretch>
            <a:fillRect/>
          </a:stretch>
        </p:blipFill>
        <p:spPr>
          <a:xfrm>
            <a:off x="8930510" y="4049383"/>
            <a:ext cx="2371725" cy="419100"/>
          </a:xfrm>
          <a:prstGeom prst="rect">
            <a:avLst/>
          </a:prstGeom>
        </p:spPr>
      </p:pic>
    </p:spTree>
    <p:extLst>
      <p:ext uri="{BB962C8B-B14F-4D97-AF65-F5344CB8AC3E}">
        <p14:creationId xmlns:p14="http://schemas.microsoft.com/office/powerpoint/2010/main" val="2822739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pic>
        <p:nvPicPr>
          <p:cNvPr id="6" name="Picture 5"/>
          <p:cNvPicPr>
            <a:picLocks noChangeAspect="1"/>
          </p:cNvPicPr>
          <p:nvPr/>
        </p:nvPicPr>
        <p:blipFill>
          <a:blip r:embed="rId2"/>
          <a:stretch>
            <a:fillRect/>
          </a:stretch>
        </p:blipFill>
        <p:spPr>
          <a:xfrm>
            <a:off x="1833448" y="716321"/>
            <a:ext cx="7810500" cy="3985075"/>
          </a:xfrm>
          <a:prstGeom prst="rect">
            <a:avLst/>
          </a:prstGeom>
        </p:spPr>
      </p:pic>
      <p:sp>
        <p:nvSpPr>
          <p:cNvPr id="7" name="TextBox 6"/>
          <p:cNvSpPr txBox="1"/>
          <p:nvPr/>
        </p:nvSpPr>
        <p:spPr>
          <a:xfrm>
            <a:off x="1141413" y="5283109"/>
            <a:ext cx="9676112" cy="1200329"/>
          </a:xfrm>
          <a:prstGeom prst="rect">
            <a:avLst/>
          </a:prstGeom>
          <a:noFill/>
        </p:spPr>
        <p:txBody>
          <a:bodyPr wrap="square" rtlCol="0">
            <a:spAutoFit/>
          </a:bodyPr>
          <a:lstStyle/>
          <a:p>
            <a:pPr algn="just"/>
            <a:r>
              <a:rPr lang="en-US" sz="2400" dirty="0" smtClean="0"/>
              <a:t>Mr. </a:t>
            </a:r>
            <a:r>
              <a:rPr lang="en-US" sz="2400" dirty="0" err="1" smtClean="0"/>
              <a:t>Javed</a:t>
            </a:r>
            <a:r>
              <a:rPr lang="en-US" sz="2400" dirty="0" smtClean="0"/>
              <a:t> Ahmed has applied for loan. His age is 34 and income is 45 K. Being an analyst you are required to asses this case for loan whether he may be sanctioned loan or not.</a:t>
            </a:r>
            <a:endParaRPr lang="en-US" sz="2400" dirty="0"/>
          </a:p>
        </p:txBody>
      </p:sp>
      <p:sp>
        <p:nvSpPr>
          <p:cNvPr id="8" name="TextBox 7"/>
          <p:cNvSpPr txBox="1"/>
          <p:nvPr/>
        </p:nvSpPr>
        <p:spPr>
          <a:xfrm>
            <a:off x="4326692" y="143234"/>
            <a:ext cx="2484408" cy="369332"/>
          </a:xfrm>
          <a:prstGeom prst="rect">
            <a:avLst/>
          </a:prstGeom>
          <a:noFill/>
        </p:spPr>
        <p:txBody>
          <a:bodyPr wrap="square" rtlCol="0">
            <a:spAutoFit/>
          </a:bodyPr>
          <a:lstStyle/>
          <a:p>
            <a:r>
              <a:rPr lang="en-US" b="1" dirty="0" smtClean="0">
                <a:solidFill>
                  <a:srgbClr val="FFFF00"/>
                </a:solidFill>
              </a:rPr>
              <a:t>DO IT YOURSELF NOW</a:t>
            </a:r>
            <a:endParaRPr lang="en-US" b="1" dirty="0">
              <a:solidFill>
                <a:srgbClr val="FFFF00"/>
              </a:solidFill>
            </a:endParaRPr>
          </a:p>
        </p:txBody>
      </p:sp>
      <p:sp>
        <p:nvSpPr>
          <p:cNvPr id="9" name="Rectangle 8"/>
          <p:cNvSpPr/>
          <p:nvPr/>
        </p:nvSpPr>
        <p:spPr>
          <a:xfrm>
            <a:off x="6595948" y="6335721"/>
            <a:ext cx="6096000" cy="729430"/>
          </a:xfrm>
          <a:prstGeom prst="rect">
            <a:avLst/>
          </a:prstGeom>
        </p:spPr>
        <p:txBody>
          <a:bodyPr>
            <a:spAutoFit/>
          </a:bodyPr>
          <a:lstStyle/>
          <a:p>
            <a:pPr>
              <a:lnSpc>
                <a:spcPct val="115000"/>
              </a:lnSpc>
              <a:spcAft>
                <a:spcPts val="1000"/>
              </a:spcAft>
            </a:pPr>
            <a:r>
              <a:rPr lang="en-US"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3"/>
              </a:rPr>
              <a:t>https://www.saedsayad.com/naive_bayesian.htm</a:t>
            </a:r>
            <a:r>
              <a:rPr lang="en-US" u="sng" dirty="0">
                <a:solidFill>
                  <a:srgbClr val="0000FF"/>
                </a:solidFill>
                <a:latin typeface="Calibri" panose="020F0502020204030204" pitchFamily="34" charset="0"/>
                <a:ea typeface="Calibri" panose="020F0502020204030204" pitchFamily="34" charset="0"/>
                <a:cs typeface="Times New Roman" panose="02020603050405020304" pitchFamily="18" charset="0"/>
              </a:rPr>
              <a:t/>
            </a:r>
            <a:br>
              <a:rPr lang="en-US" u="sng" dirty="0">
                <a:solidFill>
                  <a:srgbClr val="0000FF"/>
                </a:solidFill>
                <a:latin typeface="Calibri" panose="020F0502020204030204" pitchFamily="34" charset="0"/>
                <a:ea typeface="Calibri" panose="020F0502020204030204" pitchFamily="34" charset="0"/>
                <a:cs typeface="Times New Roman" panose="02020603050405020304" pitchFamily="18" charset="0"/>
              </a:rPr>
            </a:b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30119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1118</TotalTime>
  <Words>212</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Trebuchet MS</vt:lpstr>
      <vt:lpstr>Tw Cen MT</vt:lpstr>
      <vt:lpstr>Circuit</vt:lpstr>
      <vt:lpstr>KNN Classifier</vt:lpstr>
      <vt:lpstr>Example</vt:lpstr>
      <vt:lpstr>PowerPoint Presentation</vt:lpstr>
      <vt:lpstr>PowerPoint Presentation</vt:lpstr>
      <vt:lpstr>PowerPoint Presentation</vt:lpstr>
      <vt:lpstr>Suppose there are two categories, i.e., Category A and category B, and we have a new data point x1, so this data point will lie in which of these categories. To solve this type of problem, we need a K-NN algorithm. With the help of K-NN, we can easily identify the category or class of a particular dataset. Consider the below diagram: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dc:title>
  <dc:creator>Shardha Nand</dc:creator>
  <cp:lastModifiedBy>gulraiz</cp:lastModifiedBy>
  <cp:revision>136</cp:revision>
  <dcterms:created xsi:type="dcterms:W3CDTF">2023-10-16T04:35:12Z</dcterms:created>
  <dcterms:modified xsi:type="dcterms:W3CDTF">2023-11-23T10:25:10Z</dcterms:modified>
</cp:coreProperties>
</file>