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18" r:id="rId2"/>
    <p:sldId id="327" r:id="rId3"/>
    <p:sldId id="319" r:id="rId4"/>
    <p:sldId id="322" r:id="rId5"/>
    <p:sldId id="323" r:id="rId6"/>
    <p:sldId id="321" r:id="rId7"/>
    <p:sldId id="315" r:id="rId8"/>
    <p:sldId id="326" r:id="rId9"/>
    <p:sldId id="325" r:id="rId10"/>
    <p:sldId id="324" r:id="rId11"/>
    <p:sldId id="320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03625-972F-435B-AE43-DEFF362B29A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1015-7E9B-4E40-BFCB-FDE8A44C6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70950D-1E0D-452C-8387-18DDD387207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A09C-6450-4D25-96DE-8A8310008DC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AA95-8B78-4D63-9FE3-AD8DD4393DA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4CCA-547B-46FF-A978-B89F5AC17ED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8BA-676E-480A-9AE3-7B26A40C3E7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F421-4F88-4598-B624-E07C9CF94B4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61A3-A6FA-4184-8257-FED2BB680CB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C50B-6F2E-47E4-B52D-6473A263422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FBE3-4FE2-433A-9F7F-8B38FE37BCA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D693-63D1-4A25-9085-00F0FE772BE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A286-D17D-427B-B584-272358D214B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77A-8B6A-4D70-B23C-46E81D7C4A5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7F90-2A3C-4D1C-9BCC-1C09C436F17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6A56-A585-412B-9703-D4115662C26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0FE-09EB-4879-AF02-AE7C4EDCD41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531-8451-48D0-BDA1-BFBC7C7F565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F3A-4B9A-4F28-B925-4ECCC32211E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2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E438-E1E8-4989-BC52-FE5EDDD567C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42951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A Support Vector Machine (SVM) is a supervised machine learning algorithm that can be used for classification or regression tasks. 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It's </a:t>
            </a:r>
            <a:r>
              <a:rPr lang="en-US" sz="3200" dirty="0">
                <a:solidFill>
                  <a:schemeClr val="bg1"/>
                </a:solidFill>
              </a:rPr>
              <a:t>a type of discriminative classifier that works by finding the hyperplane that best divides a dataset into different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Kernel Trick:</a:t>
            </a:r>
            <a:r>
              <a:rPr lang="en-US" dirty="0">
                <a:solidFill>
                  <a:schemeClr val="bg1"/>
                </a:solidFill>
              </a:rPr>
              <a:t> SVM can handle non-linear decision boundaries through the use of the kernel trick. Kernels allow SVM to implicitly map the input data into higher-dimensional feature spaces, making it possible to find a linear decision boundary in that space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6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7967"/>
            <a:ext cx="9905998" cy="74445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Types of SVM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18664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Linear </a:t>
            </a:r>
            <a:r>
              <a:rPr lang="en-US" b="1" dirty="0">
                <a:solidFill>
                  <a:schemeClr val="bg1"/>
                </a:solidFill>
              </a:rPr>
              <a:t>SVM:</a:t>
            </a:r>
            <a:r>
              <a:rPr lang="en-US" dirty="0">
                <a:solidFill>
                  <a:schemeClr val="bg1"/>
                </a:solidFill>
              </a:rPr>
              <a:t> Works well when the data is linearly separable.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Non-linear SVM:</a:t>
            </a:r>
            <a:r>
              <a:rPr lang="en-US" dirty="0">
                <a:solidFill>
                  <a:schemeClr val="bg1"/>
                </a:solidFill>
              </a:rPr>
              <a:t> Utilizes the kernel trick to handle non-linear decision boundaries.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94" y="171449"/>
            <a:ext cx="9010650" cy="607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7197" y="6326136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https://www.youtube.com/watch?v=0MJTaPoHv-g</a:t>
            </a:r>
          </a:p>
        </p:txBody>
      </p:sp>
    </p:spTree>
    <p:extLst>
      <p:ext uri="{BB962C8B-B14F-4D97-AF65-F5344CB8AC3E}">
        <p14:creationId xmlns:p14="http://schemas.microsoft.com/office/powerpoint/2010/main" val="42834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70" y="495299"/>
            <a:ext cx="7820025" cy="575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5541" y="6371618"/>
            <a:ext cx="477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https://www.youtube.com/watch?v=owsAQ_fiwIw</a:t>
            </a:r>
          </a:p>
        </p:txBody>
      </p:sp>
    </p:spTree>
    <p:extLst>
      <p:ext uri="{BB962C8B-B14F-4D97-AF65-F5344CB8AC3E}">
        <p14:creationId xmlns:p14="http://schemas.microsoft.com/office/powerpoint/2010/main" val="197348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 concepts associated with 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Hyperplane.</a:t>
            </a:r>
          </a:p>
          <a:p>
            <a:r>
              <a:rPr lang="en-US" b="1" dirty="0">
                <a:solidFill>
                  <a:schemeClr val="bg1"/>
                </a:solidFill>
              </a:rPr>
              <a:t>Support </a:t>
            </a:r>
            <a:r>
              <a:rPr lang="en-US" b="1" dirty="0" smtClean="0">
                <a:solidFill>
                  <a:schemeClr val="bg1"/>
                </a:solidFill>
              </a:rPr>
              <a:t>Vectors.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Margin.</a:t>
            </a:r>
          </a:p>
          <a:p>
            <a:r>
              <a:rPr lang="en-US" b="1" dirty="0">
                <a:solidFill>
                  <a:schemeClr val="bg1"/>
                </a:solidFill>
              </a:rPr>
              <a:t>Kernel </a:t>
            </a:r>
            <a:r>
              <a:rPr lang="en-US" b="1" dirty="0" smtClean="0">
                <a:solidFill>
                  <a:schemeClr val="bg1"/>
                </a:solidFill>
              </a:rPr>
              <a:t>Trick.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82088"/>
            <a:ext cx="9905998" cy="7185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key concepts associated with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520" y="1155399"/>
            <a:ext cx="10000889" cy="49491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400" b="1" dirty="0" smtClean="0">
                <a:solidFill>
                  <a:schemeClr val="bg1"/>
                </a:solidFill>
              </a:rPr>
              <a:t>Hyperplane: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endParaRPr lang="en-US" sz="3400" dirty="0" smtClean="0">
              <a:solidFill>
                <a:schemeClr val="bg1"/>
              </a:solidFill>
            </a:endParaRPr>
          </a:p>
          <a:p>
            <a:pPr algn="just"/>
            <a:r>
              <a:rPr lang="en-US" sz="3400" dirty="0" smtClean="0">
                <a:solidFill>
                  <a:schemeClr val="bg1"/>
                </a:solidFill>
              </a:rPr>
              <a:t>A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1"/>
                </a:solidFill>
              </a:rPr>
              <a:t>hyperplane is a </a:t>
            </a:r>
            <a:r>
              <a:rPr lang="en-US" sz="3400" dirty="0" smtClean="0">
                <a:solidFill>
                  <a:schemeClr val="bg1"/>
                </a:solidFill>
              </a:rPr>
              <a:t>boundary </a:t>
            </a:r>
            <a:r>
              <a:rPr lang="en-US" sz="3400" dirty="0" smtClean="0">
                <a:solidFill>
                  <a:schemeClr val="bg1"/>
                </a:solidFill>
              </a:rPr>
              <a:t>that </a:t>
            </a:r>
            <a:r>
              <a:rPr lang="en-US" sz="3400" dirty="0">
                <a:solidFill>
                  <a:schemeClr val="bg1"/>
                </a:solidFill>
              </a:rPr>
              <a:t>separates the data </a:t>
            </a:r>
            <a:r>
              <a:rPr lang="en-US" sz="3400" dirty="0" smtClean="0">
                <a:solidFill>
                  <a:schemeClr val="bg1"/>
                </a:solidFill>
              </a:rPr>
              <a:t>from low dimension to </a:t>
            </a:r>
            <a:r>
              <a:rPr lang="en-US" sz="3400" dirty="0" smtClean="0">
                <a:solidFill>
                  <a:schemeClr val="bg1"/>
                </a:solidFill>
              </a:rPr>
              <a:t>high dimension i.e. from 2D to 3D </a:t>
            </a:r>
            <a:r>
              <a:rPr lang="en-US" sz="3400" dirty="0" smtClean="0">
                <a:solidFill>
                  <a:schemeClr val="bg1"/>
                </a:solidFill>
              </a:rPr>
              <a:t>into </a:t>
            </a:r>
            <a:r>
              <a:rPr lang="en-US" sz="3400" dirty="0">
                <a:solidFill>
                  <a:schemeClr val="bg1"/>
                </a:solidFill>
              </a:rPr>
              <a:t>two classes. </a:t>
            </a:r>
            <a:endParaRPr lang="en-US" sz="3400" dirty="0" smtClean="0">
              <a:solidFill>
                <a:schemeClr val="bg1"/>
              </a:solidFill>
            </a:endParaRPr>
          </a:p>
          <a:p>
            <a:pPr algn="just"/>
            <a:r>
              <a:rPr lang="en-US" sz="3400" dirty="0" smtClean="0">
                <a:solidFill>
                  <a:schemeClr val="bg1"/>
                </a:solidFill>
              </a:rPr>
              <a:t>In </a:t>
            </a:r>
            <a:r>
              <a:rPr lang="en-US" sz="3400" dirty="0">
                <a:solidFill>
                  <a:schemeClr val="bg1"/>
                </a:solidFill>
              </a:rPr>
              <a:t>a two-dimensional space </a:t>
            </a:r>
            <a:r>
              <a:rPr lang="en-US" sz="3400" dirty="0" smtClean="0">
                <a:solidFill>
                  <a:schemeClr val="bg1"/>
                </a:solidFill>
              </a:rPr>
              <a:t>it’s a line, in </a:t>
            </a:r>
            <a:r>
              <a:rPr lang="en-US" sz="3400" dirty="0">
                <a:solidFill>
                  <a:schemeClr val="bg1"/>
                </a:solidFill>
              </a:rPr>
              <a:t>three dimensions, it's a plane, and so on. </a:t>
            </a:r>
            <a:endParaRPr lang="en-US" sz="3400" dirty="0" smtClean="0">
              <a:solidFill>
                <a:schemeClr val="bg1"/>
              </a:solidFill>
            </a:endParaRPr>
          </a:p>
          <a:p>
            <a:pPr algn="just"/>
            <a:r>
              <a:rPr lang="en-US" sz="3400" dirty="0" smtClean="0">
                <a:solidFill>
                  <a:schemeClr val="bg1"/>
                </a:solidFill>
              </a:rPr>
              <a:t>The </a:t>
            </a:r>
            <a:r>
              <a:rPr lang="en-US" sz="3400" dirty="0">
                <a:solidFill>
                  <a:schemeClr val="bg1"/>
                </a:solidFill>
              </a:rPr>
              <a:t>goal of SVM is to find the hyperplane that best separates the data into different classes</a:t>
            </a:r>
            <a:r>
              <a:rPr lang="en-US" sz="3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5" y="618518"/>
            <a:ext cx="9862555" cy="84967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Hyperplane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4" t="11031" b="9333"/>
          <a:stretch/>
        </p:blipFill>
        <p:spPr>
          <a:xfrm>
            <a:off x="737680" y="1609860"/>
            <a:ext cx="9990421" cy="4522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4" t="12122" b="8970"/>
          <a:stretch/>
        </p:blipFill>
        <p:spPr>
          <a:xfrm>
            <a:off x="1227744" y="965917"/>
            <a:ext cx="10508553" cy="47136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2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7080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concepts associated with 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90" y="1764406"/>
            <a:ext cx="10238704" cy="448399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000" b="1" dirty="0">
                <a:solidFill>
                  <a:schemeClr val="bg1"/>
                </a:solidFill>
              </a:rPr>
              <a:t>Support Vectors:</a:t>
            </a:r>
            <a:r>
              <a:rPr lang="en-US" sz="3000" dirty="0">
                <a:solidFill>
                  <a:schemeClr val="bg1"/>
                </a:solidFill>
              </a:rPr>
              <a:t> Support vectors are the data points that are closest to the hyperplane and have the most influence on its position. These are the critical elements in determining the optimal hyperplane.</a:t>
            </a:r>
          </a:p>
          <a:p>
            <a:pPr algn="just"/>
            <a:r>
              <a:rPr lang="en-US" sz="3000" b="1" dirty="0">
                <a:solidFill>
                  <a:schemeClr val="bg1"/>
                </a:solidFill>
              </a:rPr>
              <a:t>Margin:</a:t>
            </a:r>
            <a:r>
              <a:rPr lang="en-US" sz="3000" dirty="0">
                <a:solidFill>
                  <a:schemeClr val="bg1"/>
                </a:solidFill>
              </a:rPr>
              <a:t> The margin is the distance between the hyperplane and the nearest data point from each class. SVM aims to maximize this margin because a larger margin generally leads to better generalization to unseen data.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7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9090" y="6125557"/>
            <a:ext cx="47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https://www.youtube.com/watch?v=eNyUfpGBLts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9884"/>
            <a:ext cx="8858250" cy="6353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3663" y="6433059"/>
            <a:ext cx="536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https://www.youtube.com/watch?v=xLkk6MUrvrw&amp;t=3s</a:t>
            </a:r>
          </a:p>
        </p:txBody>
      </p:sp>
    </p:spTree>
    <p:extLst>
      <p:ext uri="{BB962C8B-B14F-4D97-AF65-F5344CB8AC3E}">
        <p14:creationId xmlns:p14="http://schemas.microsoft.com/office/powerpoint/2010/main" val="31864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2" y="618518"/>
            <a:ext cx="9926949" cy="90118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9" t="11758" r="1385" b="8606"/>
          <a:stretch/>
        </p:blipFill>
        <p:spPr>
          <a:xfrm>
            <a:off x="821473" y="1519707"/>
            <a:ext cx="10862153" cy="4997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6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17" t="27031" r="41056" b="31071"/>
          <a:stretch/>
        </p:blipFill>
        <p:spPr>
          <a:xfrm>
            <a:off x="881225" y="965915"/>
            <a:ext cx="10426374" cy="4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321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Support Vector Machine (SVM)</vt:lpstr>
      <vt:lpstr>key concepts associated with Support Vector Machines</vt:lpstr>
      <vt:lpstr>key concepts associated with Support Vector Machines</vt:lpstr>
      <vt:lpstr>Hyperplane</vt:lpstr>
      <vt:lpstr>PowerPoint Presentation</vt:lpstr>
      <vt:lpstr>key concepts associated with Support Vector Machines</vt:lpstr>
      <vt:lpstr>PowerPoint Presentation</vt:lpstr>
      <vt:lpstr>Kernel</vt:lpstr>
      <vt:lpstr>PowerPoint Presentation</vt:lpstr>
      <vt:lpstr>Kernel Trick</vt:lpstr>
      <vt:lpstr>Types of SVM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Shardha Nand</dc:creator>
  <cp:lastModifiedBy>Samad</cp:lastModifiedBy>
  <cp:revision>191</cp:revision>
  <dcterms:created xsi:type="dcterms:W3CDTF">2023-10-16T04:35:12Z</dcterms:created>
  <dcterms:modified xsi:type="dcterms:W3CDTF">2023-11-29T08:01:15Z</dcterms:modified>
</cp:coreProperties>
</file>