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69" r:id="rId3"/>
    <p:sldId id="267" r:id="rId4"/>
    <p:sldId id="264" r:id="rId5"/>
    <p:sldId id="268" r:id="rId6"/>
    <p:sldId id="257" r:id="rId7"/>
    <p:sldId id="259" r:id="rId8"/>
    <p:sldId id="258" r:id="rId9"/>
    <p:sldId id="260" r:id="rId10"/>
    <p:sldId id="261" r:id="rId11"/>
    <p:sldId id="262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43" d="100"/>
          <a:sy n="43" d="100"/>
        </p:scale>
        <p:origin x="1791" y="14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646B24-C140-4864-981D-78442825BE1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9DE9EFF-8526-4623-917A-B898799FC43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Empowering employees working from home </a:t>
          </a:r>
        </a:p>
      </dgm:t>
    </dgm:pt>
    <dgm:pt modelId="{137CE98F-5A17-4B88-8EA9-4041B8CE10D9}" type="parTrans" cxnId="{4D1B69FB-4ED8-419E-8C34-1F66C3E7DA9C}">
      <dgm:prSet/>
      <dgm:spPr/>
      <dgm:t>
        <a:bodyPr/>
        <a:lstStyle/>
        <a:p>
          <a:endParaRPr lang="en-US"/>
        </a:p>
      </dgm:t>
    </dgm:pt>
    <dgm:pt modelId="{20EC48DF-F21D-4888-827A-64D078505B3C}" type="sibTrans" cxnId="{4D1B69FB-4ED8-419E-8C34-1F66C3E7DA9C}">
      <dgm:prSet/>
      <dgm:spPr/>
      <dgm:t>
        <a:bodyPr/>
        <a:lstStyle/>
        <a:p>
          <a:endParaRPr lang="en-US"/>
        </a:p>
      </dgm:t>
    </dgm:pt>
    <dgm:pt modelId="{FD70CB96-3F49-46F6-904F-D2AD311A7AD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Keeping production on track </a:t>
          </a:r>
        </a:p>
      </dgm:t>
    </dgm:pt>
    <dgm:pt modelId="{DE686B3D-9952-43EB-9148-B89CD26DDD2A}" type="parTrans" cxnId="{99AE9857-B33D-49D9-BC8E-1945D7BF6115}">
      <dgm:prSet/>
      <dgm:spPr/>
      <dgm:t>
        <a:bodyPr/>
        <a:lstStyle/>
        <a:p>
          <a:endParaRPr lang="en-US"/>
        </a:p>
      </dgm:t>
    </dgm:pt>
    <dgm:pt modelId="{34ED09ED-E164-43A8-8652-6C5477E5C1DE}" type="sibTrans" cxnId="{99AE9857-B33D-49D9-BC8E-1945D7BF6115}">
      <dgm:prSet/>
      <dgm:spPr/>
      <dgm:t>
        <a:bodyPr/>
        <a:lstStyle/>
        <a:p>
          <a:endParaRPr lang="en-US"/>
        </a:p>
      </dgm:t>
    </dgm:pt>
    <dgm:pt modelId="{6E3F0396-7C33-495F-8CBA-8552C59FA65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Managing demand fluctuations </a:t>
          </a:r>
        </a:p>
      </dgm:t>
    </dgm:pt>
    <dgm:pt modelId="{FE5B0D44-72C1-4878-8383-490FF13366E3}" type="parTrans" cxnId="{DE465176-3BE7-41F9-8950-E6C2638E3182}">
      <dgm:prSet/>
      <dgm:spPr/>
      <dgm:t>
        <a:bodyPr/>
        <a:lstStyle/>
        <a:p>
          <a:endParaRPr lang="en-US"/>
        </a:p>
      </dgm:t>
    </dgm:pt>
    <dgm:pt modelId="{5D5B43E5-74BF-4BAB-8BC6-D2F0E9D3C1D6}" type="sibTrans" cxnId="{DE465176-3BE7-41F9-8950-E6C2638E3182}">
      <dgm:prSet/>
      <dgm:spPr/>
      <dgm:t>
        <a:bodyPr/>
        <a:lstStyle/>
        <a:p>
          <a:endParaRPr lang="en-US"/>
        </a:p>
      </dgm:t>
    </dgm:pt>
    <dgm:pt modelId="{1BF91F1C-92A1-4F5C-999F-435DDEF30B32}" type="pres">
      <dgm:prSet presAssocID="{25646B24-C140-4864-981D-78442825BE1D}" presName="root" presStyleCnt="0">
        <dgm:presLayoutVars>
          <dgm:dir/>
          <dgm:resizeHandles val="exact"/>
        </dgm:presLayoutVars>
      </dgm:prSet>
      <dgm:spPr/>
    </dgm:pt>
    <dgm:pt modelId="{14D4D335-E100-49EC-ACBE-F0E7C402C0A1}" type="pres">
      <dgm:prSet presAssocID="{F9DE9EFF-8526-4623-917A-B898799FC43E}" presName="compNode" presStyleCnt="0"/>
      <dgm:spPr/>
    </dgm:pt>
    <dgm:pt modelId="{DEA7920D-F582-40E6-870E-DD5C56141003}" type="pres">
      <dgm:prSet presAssocID="{F9DE9EFF-8526-4623-917A-B898799FC43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8B70927-76F0-4D52-BFC7-87C2CAE97834}" type="pres">
      <dgm:prSet presAssocID="{F9DE9EFF-8526-4623-917A-B898799FC43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00D87A61-3B19-499F-8ECF-AAAAC73F7601}" type="pres">
      <dgm:prSet presAssocID="{F9DE9EFF-8526-4623-917A-B898799FC43E}" presName="spaceRect" presStyleCnt="0"/>
      <dgm:spPr/>
    </dgm:pt>
    <dgm:pt modelId="{E87EFF06-C188-4B87-AFC8-B9D93CDDD47A}" type="pres">
      <dgm:prSet presAssocID="{F9DE9EFF-8526-4623-917A-B898799FC43E}" presName="textRect" presStyleLbl="revTx" presStyleIdx="0" presStyleCnt="3">
        <dgm:presLayoutVars>
          <dgm:chMax val="1"/>
          <dgm:chPref val="1"/>
        </dgm:presLayoutVars>
      </dgm:prSet>
      <dgm:spPr/>
    </dgm:pt>
    <dgm:pt modelId="{BCE371DA-17DB-4D60-84CD-3C04F7EF56AE}" type="pres">
      <dgm:prSet presAssocID="{20EC48DF-F21D-4888-827A-64D078505B3C}" presName="sibTrans" presStyleCnt="0"/>
      <dgm:spPr/>
    </dgm:pt>
    <dgm:pt modelId="{6D455195-A75B-4DB1-9809-5BB0363025FD}" type="pres">
      <dgm:prSet presAssocID="{FD70CB96-3F49-46F6-904F-D2AD311A7AD1}" presName="compNode" presStyleCnt="0"/>
      <dgm:spPr/>
    </dgm:pt>
    <dgm:pt modelId="{BB40B863-100C-4B46-8912-7942185A55A6}" type="pres">
      <dgm:prSet presAssocID="{FD70CB96-3F49-46F6-904F-D2AD311A7AD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E039ECC-326E-4A19-B4D2-0CE513DE1ABF}" type="pres">
      <dgm:prSet presAssocID="{FD70CB96-3F49-46F6-904F-D2AD311A7AD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1E54D8DA-8AB2-4E03-B8E6-35EF95EDB8C2}" type="pres">
      <dgm:prSet presAssocID="{FD70CB96-3F49-46F6-904F-D2AD311A7AD1}" presName="spaceRect" presStyleCnt="0"/>
      <dgm:spPr/>
    </dgm:pt>
    <dgm:pt modelId="{D4B31068-D2E4-41B3-9B88-B322B1256872}" type="pres">
      <dgm:prSet presAssocID="{FD70CB96-3F49-46F6-904F-D2AD311A7AD1}" presName="textRect" presStyleLbl="revTx" presStyleIdx="1" presStyleCnt="3">
        <dgm:presLayoutVars>
          <dgm:chMax val="1"/>
          <dgm:chPref val="1"/>
        </dgm:presLayoutVars>
      </dgm:prSet>
      <dgm:spPr/>
    </dgm:pt>
    <dgm:pt modelId="{A8E3C956-2E69-4398-9D70-12AF0142EF46}" type="pres">
      <dgm:prSet presAssocID="{34ED09ED-E164-43A8-8652-6C5477E5C1DE}" presName="sibTrans" presStyleCnt="0"/>
      <dgm:spPr/>
    </dgm:pt>
    <dgm:pt modelId="{95D28D61-9A88-44DF-A0B3-98417B284408}" type="pres">
      <dgm:prSet presAssocID="{6E3F0396-7C33-495F-8CBA-8552C59FA653}" presName="compNode" presStyleCnt="0"/>
      <dgm:spPr/>
    </dgm:pt>
    <dgm:pt modelId="{C1F63C49-D474-418E-8E0D-CBF3DCB9A490}" type="pres">
      <dgm:prSet presAssocID="{6E3F0396-7C33-495F-8CBA-8552C59FA653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85DE948-5F9E-4D64-B3E0-439CC4A94CBB}" type="pres">
      <dgm:prSet presAssocID="{6E3F0396-7C33-495F-8CBA-8552C59FA65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69D37F9-F770-48E3-AD3B-064A57CDD151}" type="pres">
      <dgm:prSet presAssocID="{6E3F0396-7C33-495F-8CBA-8552C59FA653}" presName="spaceRect" presStyleCnt="0"/>
      <dgm:spPr/>
    </dgm:pt>
    <dgm:pt modelId="{48C04B53-C31D-41B8-9206-7016D8AFD789}" type="pres">
      <dgm:prSet presAssocID="{6E3F0396-7C33-495F-8CBA-8552C59FA65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E972E09-7D33-402E-BBBF-990B4F14DDDE}" type="presOf" srcId="{F9DE9EFF-8526-4623-917A-B898799FC43E}" destId="{E87EFF06-C188-4B87-AFC8-B9D93CDDD47A}" srcOrd="0" destOrd="0" presId="urn:microsoft.com/office/officeart/2018/5/layout/IconLeafLabelList"/>
    <dgm:cxn modelId="{5257C81D-7987-4D60-9E17-83E8E15D820A}" type="presOf" srcId="{6E3F0396-7C33-495F-8CBA-8552C59FA653}" destId="{48C04B53-C31D-41B8-9206-7016D8AFD789}" srcOrd="0" destOrd="0" presId="urn:microsoft.com/office/officeart/2018/5/layout/IconLeafLabelList"/>
    <dgm:cxn modelId="{DAB63521-60AC-41BC-A3C0-12BBE4ADABF4}" type="presOf" srcId="{25646B24-C140-4864-981D-78442825BE1D}" destId="{1BF91F1C-92A1-4F5C-999F-435DDEF30B32}" srcOrd="0" destOrd="0" presId="urn:microsoft.com/office/officeart/2018/5/layout/IconLeafLabelList"/>
    <dgm:cxn modelId="{23C50572-7FCD-41E8-AE1F-A92C9890AC83}" type="presOf" srcId="{FD70CB96-3F49-46F6-904F-D2AD311A7AD1}" destId="{D4B31068-D2E4-41B3-9B88-B322B1256872}" srcOrd="0" destOrd="0" presId="urn:microsoft.com/office/officeart/2018/5/layout/IconLeafLabelList"/>
    <dgm:cxn modelId="{DE465176-3BE7-41F9-8950-E6C2638E3182}" srcId="{25646B24-C140-4864-981D-78442825BE1D}" destId="{6E3F0396-7C33-495F-8CBA-8552C59FA653}" srcOrd="2" destOrd="0" parTransId="{FE5B0D44-72C1-4878-8383-490FF13366E3}" sibTransId="{5D5B43E5-74BF-4BAB-8BC6-D2F0E9D3C1D6}"/>
    <dgm:cxn modelId="{99AE9857-B33D-49D9-BC8E-1945D7BF6115}" srcId="{25646B24-C140-4864-981D-78442825BE1D}" destId="{FD70CB96-3F49-46F6-904F-D2AD311A7AD1}" srcOrd="1" destOrd="0" parTransId="{DE686B3D-9952-43EB-9148-B89CD26DDD2A}" sibTransId="{34ED09ED-E164-43A8-8652-6C5477E5C1DE}"/>
    <dgm:cxn modelId="{4D1B69FB-4ED8-419E-8C34-1F66C3E7DA9C}" srcId="{25646B24-C140-4864-981D-78442825BE1D}" destId="{F9DE9EFF-8526-4623-917A-B898799FC43E}" srcOrd="0" destOrd="0" parTransId="{137CE98F-5A17-4B88-8EA9-4041B8CE10D9}" sibTransId="{20EC48DF-F21D-4888-827A-64D078505B3C}"/>
    <dgm:cxn modelId="{BF7507C2-F759-4275-B8D4-CA65CCCD1679}" type="presParOf" srcId="{1BF91F1C-92A1-4F5C-999F-435DDEF30B32}" destId="{14D4D335-E100-49EC-ACBE-F0E7C402C0A1}" srcOrd="0" destOrd="0" presId="urn:microsoft.com/office/officeart/2018/5/layout/IconLeafLabelList"/>
    <dgm:cxn modelId="{A9D5BA00-D585-4EC8-8804-2136A95D85D3}" type="presParOf" srcId="{14D4D335-E100-49EC-ACBE-F0E7C402C0A1}" destId="{DEA7920D-F582-40E6-870E-DD5C56141003}" srcOrd="0" destOrd="0" presId="urn:microsoft.com/office/officeart/2018/5/layout/IconLeafLabelList"/>
    <dgm:cxn modelId="{DD980CBE-9E29-4BD1-ABC1-66F2CA9A1E97}" type="presParOf" srcId="{14D4D335-E100-49EC-ACBE-F0E7C402C0A1}" destId="{F8B70927-76F0-4D52-BFC7-87C2CAE97834}" srcOrd="1" destOrd="0" presId="urn:microsoft.com/office/officeart/2018/5/layout/IconLeafLabelList"/>
    <dgm:cxn modelId="{6F7D0634-7E0B-4FC6-A339-71D46CF4CA41}" type="presParOf" srcId="{14D4D335-E100-49EC-ACBE-F0E7C402C0A1}" destId="{00D87A61-3B19-499F-8ECF-AAAAC73F7601}" srcOrd="2" destOrd="0" presId="urn:microsoft.com/office/officeart/2018/5/layout/IconLeafLabelList"/>
    <dgm:cxn modelId="{F638BFD3-434A-4D22-A107-88DD2770610C}" type="presParOf" srcId="{14D4D335-E100-49EC-ACBE-F0E7C402C0A1}" destId="{E87EFF06-C188-4B87-AFC8-B9D93CDDD47A}" srcOrd="3" destOrd="0" presId="urn:microsoft.com/office/officeart/2018/5/layout/IconLeafLabelList"/>
    <dgm:cxn modelId="{BE52033C-EB73-493A-A3E6-7A7C77CE83F2}" type="presParOf" srcId="{1BF91F1C-92A1-4F5C-999F-435DDEF30B32}" destId="{BCE371DA-17DB-4D60-84CD-3C04F7EF56AE}" srcOrd="1" destOrd="0" presId="urn:microsoft.com/office/officeart/2018/5/layout/IconLeafLabelList"/>
    <dgm:cxn modelId="{36AE3327-4080-4D1F-ABB0-65ECCD196638}" type="presParOf" srcId="{1BF91F1C-92A1-4F5C-999F-435DDEF30B32}" destId="{6D455195-A75B-4DB1-9809-5BB0363025FD}" srcOrd="2" destOrd="0" presId="urn:microsoft.com/office/officeart/2018/5/layout/IconLeafLabelList"/>
    <dgm:cxn modelId="{47A90561-B01B-4B5B-B1F4-7D8EF045335E}" type="presParOf" srcId="{6D455195-A75B-4DB1-9809-5BB0363025FD}" destId="{BB40B863-100C-4B46-8912-7942185A55A6}" srcOrd="0" destOrd="0" presId="urn:microsoft.com/office/officeart/2018/5/layout/IconLeafLabelList"/>
    <dgm:cxn modelId="{54B3E920-D1D8-4929-9997-7FF2F9F4B24D}" type="presParOf" srcId="{6D455195-A75B-4DB1-9809-5BB0363025FD}" destId="{DE039ECC-326E-4A19-B4D2-0CE513DE1ABF}" srcOrd="1" destOrd="0" presId="urn:microsoft.com/office/officeart/2018/5/layout/IconLeafLabelList"/>
    <dgm:cxn modelId="{A3FA1EB1-67A2-41A0-B8E8-ACA593AAF017}" type="presParOf" srcId="{6D455195-A75B-4DB1-9809-5BB0363025FD}" destId="{1E54D8DA-8AB2-4E03-B8E6-35EF95EDB8C2}" srcOrd="2" destOrd="0" presId="urn:microsoft.com/office/officeart/2018/5/layout/IconLeafLabelList"/>
    <dgm:cxn modelId="{74D58644-64F3-4A72-A93D-2D22B60479B9}" type="presParOf" srcId="{6D455195-A75B-4DB1-9809-5BB0363025FD}" destId="{D4B31068-D2E4-41B3-9B88-B322B1256872}" srcOrd="3" destOrd="0" presId="urn:microsoft.com/office/officeart/2018/5/layout/IconLeafLabelList"/>
    <dgm:cxn modelId="{1BA52EC6-A300-4D93-BA94-9698FA708AA7}" type="presParOf" srcId="{1BF91F1C-92A1-4F5C-999F-435DDEF30B32}" destId="{A8E3C956-2E69-4398-9D70-12AF0142EF46}" srcOrd="3" destOrd="0" presId="urn:microsoft.com/office/officeart/2018/5/layout/IconLeafLabelList"/>
    <dgm:cxn modelId="{63BFEDF4-231C-468C-8CA4-27DF9DCC1D95}" type="presParOf" srcId="{1BF91F1C-92A1-4F5C-999F-435DDEF30B32}" destId="{95D28D61-9A88-44DF-A0B3-98417B284408}" srcOrd="4" destOrd="0" presId="urn:microsoft.com/office/officeart/2018/5/layout/IconLeafLabelList"/>
    <dgm:cxn modelId="{53CE0EFC-2D02-47C2-80E4-A7FD16F0D086}" type="presParOf" srcId="{95D28D61-9A88-44DF-A0B3-98417B284408}" destId="{C1F63C49-D474-418E-8E0D-CBF3DCB9A490}" srcOrd="0" destOrd="0" presId="urn:microsoft.com/office/officeart/2018/5/layout/IconLeafLabelList"/>
    <dgm:cxn modelId="{5D0A3657-A3D8-459A-895F-ED8F5EB72E3E}" type="presParOf" srcId="{95D28D61-9A88-44DF-A0B3-98417B284408}" destId="{285DE948-5F9E-4D64-B3E0-439CC4A94CBB}" srcOrd="1" destOrd="0" presId="urn:microsoft.com/office/officeart/2018/5/layout/IconLeafLabelList"/>
    <dgm:cxn modelId="{0C8030E4-1136-41B4-904D-D7DBDC47580C}" type="presParOf" srcId="{95D28D61-9A88-44DF-A0B3-98417B284408}" destId="{369D37F9-F770-48E3-AD3B-064A57CDD151}" srcOrd="2" destOrd="0" presId="urn:microsoft.com/office/officeart/2018/5/layout/IconLeafLabelList"/>
    <dgm:cxn modelId="{B7E6A038-0362-4151-B929-114E29C820B8}" type="presParOf" srcId="{95D28D61-9A88-44DF-A0B3-98417B284408}" destId="{48C04B53-C31D-41B8-9206-7016D8AFD78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A7920D-F582-40E6-870E-DD5C56141003}">
      <dsp:nvSpPr>
        <dsp:cNvPr id="0" name=""/>
        <dsp:cNvSpPr/>
      </dsp:nvSpPr>
      <dsp:spPr>
        <a:xfrm>
          <a:off x="653462" y="13989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B70927-76F0-4D52-BFC7-87C2CAE97834}">
      <dsp:nvSpPr>
        <dsp:cNvPr id="0" name=""/>
        <dsp:cNvSpPr/>
      </dsp:nvSpPr>
      <dsp:spPr>
        <a:xfrm>
          <a:off x="1041025" y="527461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EFF06-C188-4B87-AFC8-B9D93CDDD47A}">
      <dsp:nvSpPr>
        <dsp:cNvPr id="0" name=""/>
        <dsp:cNvSpPr/>
      </dsp:nvSpPr>
      <dsp:spPr>
        <a:xfrm>
          <a:off x="72118" y="2524899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Empowering employees working from home </a:t>
          </a:r>
        </a:p>
      </dsp:txBody>
      <dsp:txXfrm>
        <a:off x="72118" y="2524899"/>
        <a:ext cx="2981250" cy="720000"/>
      </dsp:txXfrm>
    </dsp:sp>
    <dsp:sp modelId="{BB40B863-100C-4B46-8912-7942185A55A6}">
      <dsp:nvSpPr>
        <dsp:cNvPr id="0" name=""/>
        <dsp:cNvSpPr/>
      </dsp:nvSpPr>
      <dsp:spPr>
        <a:xfrm>
          <a:off x="4156431" y="13989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39ECC-326E-4A19-B4D2-0CE513DE1ABF}">
      <dsp:nvSpPr>
        <dsp:cNvPr id="0" name=""/>
        <dsp:cNvSpPr/>
      </dsp:nvSpPr>
      <dsp:spPr>
        <a:xfrm>
          <a:off x="4543993" y="527461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B31068-D2E4-41B3-9B88-B322B1256872}">
      <dsp:nvSpPr>
        <dsp:cNvPr id="0" name=""/>
        <dsp:cNvSpPr/>
      </dsp:nvSpPr>
      <dsp:spPr>
        <a:xfrm>
          <a:off x="3575087" y="2524899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Keeping production on track </a:t>
          </a:r>
        </a:p>
      </dsp:txBody>
      <dsp:txXfrm>
        <a:off x="3575087" y="2524899"/>
        <a:ext cx="2981250" cy="720000"/>
      </dsp:txXfrm>
    </dsp:sp>
    <dsp:sp modelId="{C1F63C49-D474-418E-8E0D-CBF3DCB9A490}">
      <dsp:nvSpPr>
        <dsp:cNvPr id="0" name=""/>
        <dsp:cNvSpPr/>
      </dsp:nvSpPr>
      <dsp:spPr>
        <a:xfrm>
          <a:off x="7659400" y="13989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5DE948-5F9E-4D64-B3E0-439CC4A94CBB}">
      <dsp:nvSpPr>
        <dsp:cNvPr id="0" name=""/>
        <dsp:cNvSpPr/>
      </dsp:nvSpPr>
      <dsp:spPr>
        <a:xfrm>
          <a:off x="8046962" y="527461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04B53-C31D-41B8-9206-7016D8AFD789}">
      <dsp:nvSpPr>
        <dsp:cNvPr id="0" name=""/>
        <dsp:cNvSpPr/>
      </dsp:nvSpPr>
      <dsp:spPr>
        <a:xfrm>
          <a:off x="7078056" y="2524899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Managing demand fluctuations </a:t>
          </a:r>
        </a:p>
      </dsp:txBody>
      <dsp:txXfrm>
        <a:off x="7078056" y="2524899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184DA70-C731-4C70-880D-CCD4705E623C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32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7521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9125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0874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39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623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63022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674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60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5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9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1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0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07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83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3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70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26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rketsandmarkets.com/Market-Reports/covid-19-impact-on-logistics-supply-chain-industry-market-244593137.html" TargetMode="External"/><Relationship Id="rId13" Type="http://schemas.openxmlformats.org/officeDocument/2006/relationships/hyperlink" Target="https://rsmus.com/what-we-do/services/risk-advisory/enterprise-strategy-risk/business-continuity.html" TargetMode="External"/><Relationship Id="rId18" Type="http://schemas.openxmlformats.org/officeDocument/2006/relationships/hyperlink" Target="https://www.subpng.com/png-aagnqh/download.html" TargetMode="External"/><Relationship Id="rId3" Type="http://schemas.openxmlformats.org/officeDocument/2006/relationships/hyperlink" Target="https://hbr.org/2020/03/coronavirus-is-a-wake-up-call-for-supply-chain-management" TargetMode="External"/><Relationship Id="rId7" Type="http://schemas.openxmlformats.org/officeDocument/2006/relationships/hyperlink" Target="http://www.supplychainmagazine.fr/TOUTE-INFO/Lecteurs/MAP-SC-PROCESSES.pdf" TargetMode="External"/><Relationship Id="rId12" Type="http://schemas.openxmlformats.org/officeDocument/2006/relationships/hyperlink" Target="https://oxfordbusinessgroup.com/news/impact-covid-19-global-supply-chains" TargetMode="External"/><Relationship Id="rId17" Type="http://schemas.openxmlformats.org/officeDocument/2006/relationships/hyperlink" Target="https://www.slideteam.net/procurement-and-supply-chain-management-process.html" TargetMode="External"/><Relationship Id="rId2" Type="http://schemas.openxmlformats.org/officeDocument/2006/relationships/hyperlink" Target="https://www.businesswire.com/news/home/20200506005546/en/COVID-19-Impact-Global-Supply-Chains-Quantzig-Brings" TargetMode="External"/><Relationship Id="rId16" Type="http://schemas.openxmlformats.org/officeDocument/2006/relationships/hyperlink" Target="https://iap.unido.org/articles/managing-covid-19-how-pandemic-disrupts-global-value-chai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br.org/2020/03/coronavirus-is-proving-that-we-need-more-resilient-supply-chains" TargetMode="External"/><Relationship Id="rId11" Type="http://schemas.openxmlformats.org/officeDocument/2006/relationships/hyperlink" Target="https://www.oracle.com/applications/erp/what-is-erp.html" TargetMode="External"/><Relationship Id="rId5" Type="http://schemas.openxmlformats.org/officeDocument/2006/relationships/hyperlink" Target="https://www.deskera.com/erp-for-supply-chain-management/#:~:text=An%20ERP%20meant%20for%20SCM,all%20elements%20of%20supply%20chain." TargetMode="External"/><Relationship Id="rId15" Type="http://schemas.openxmlformats.org/officeDocument/2006/relationships/hyperlink" Target="https://www.businessinsider.com/covid-19-disrupting-global-supply-chains-how-companies-can-react-2020-3" TargetMode="External"/><Relationship Id="rId10" Type="http://schemas.openxmlformats.org/officeDocument/2006/relationships/hyperlink" Target="https://www.mhlnews.com/global-supply-chain/article/21122993/impact-of-the-coronavirus-on-global-supply-chain" TargetMode="External"/><Relationship Id="rId19" Type="http://schemas.openxmlformats.org/officeDocument/2006/relationships/hyperlink" Target="https://en.wikipedia.org/wiki/Enterprise_resource_planning" TargetMode="External"/><Relationship Id="rId4" Type="http://schemas.openxmlformats.org/officeDocument/2006/relationships/hyperlink" Target="https://www.prnewswire.com/news-releases/comscores-monthly-new-vehicle-demand-index-analyzes-the-impact-of-covid-19-on-the-auto-industry-301027952.html" TargetMode="External"/><Relationship Id="rId9" Type="http://schemas.openxmlformats.org/officeDocument/2006/relationships/hyperlink" Target="https://www.mckinsey.com/industries/retail/our-insights/five-actions-retail-supply-chains-can-take-to-navigate-the-coronavirus-pandemic?cid=-soc-------&amp;sid=3246934262&amp;linkId=85769808" TargetMode="External"/><Relationship Id="rId14" Type="http://schemas.openxmlformats.org/officeDocument/2006/relationships/hyperlink" Target="https://www.sap.com/products/what-is-erp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4E53-4C3D-4283-9559-D529B05BE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BUSINESS CONTINUITY PLANNING AND ERP IN A PANDEMIC:  </a:t>
            </a:r>
            <a:br>
              <a:rPr lang="en-US" sz="4000" dirty="0"/>
            </a:br>
            <a:r>
              <a:rPr lang="en-US" sz="4000" dirty="0"/>
              <a:t>INSIGHTS AND LESSONS LEARNED FROM 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B931A-0E47-49B7-A1F7-2FA8C85AEF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SHOBITHA SIVAKUMAR</a:t>
            </a:r>
          </a:p>
          <a:p>
            <a:r>
              <a:rPr lang="en-US" sz="2000" dirty="0"/>
              <a:t>RABIA OTRY</a:t>
            </a:r>
          </a:p>
        </p:txBody>
      </p:sp>
    </p:spTree>
    <p:extLst>
      <p:ext uri="{BB962C8B-B14F-4D97-AF65-F5344CB8AC3E}">
        <p14:creationId xmlns:p14="http://schemas.microsoft.com/office/powerpoint/2010/main" val="1846210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B2445-86DD-4D7C-A805-45F46BCF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en-US"/>
              <a:t>Long term shift in global supply chains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6B33B1C-53AD-4582-8CE3-B315FC126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>
            <a:normAutofit/>
          </a:bodyPr>
          <a:lstStyle/>
          <a:p>
            <a:r>
              <a:rPr lang="en-US" sz="2400" dirty="0"/>
              <a:t>The pandemic has exposed the vulnerability of global supply chains and highlights the risks of relying on a single country’s manufacturing facilities. </a:t>
            </a:r>
          </a:p>
          <a:p>
            <a:r>
              <a:rPr lang="en-US" sz="2400" dirty="0"/>
              <a:t>Industries are considering reshoring part of their operations and shifting their operations near home country</a:t>
            </a:r>
            <a:r>
              <a:rPr lang="en-US" dirty="0"/>
              <a:t>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7ABF0E-6C8C-4E7A-9B71-C5512FC2E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54019" y="639097"/>
            <a:ext cx="4726744" cy="549441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1311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6384-F9E6-4A72-9B68-C4DBA7E5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358900"/>
            <a:ext cx="3771899" cy="1651000"/>
          </a:xfrm>
        </p:spPr>
        <p:txBody>
          <a:bodyPr anchor="b">
            <a:normAutofit/>
          </a:bodyPr>
          <a:lstStyle/>
          <a:p>
            <a:r>
              <a:rPr lang="en-US" sz="3200" b="1"/>
              <a:t>Consumer spending pattern</a:t>
            </a:r>
            <a:endParaRPr lang="en-US" sz="3200" b="1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2B4C44-F67D-4D14-B45F-FBD7C9870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263705"/>
            <a:ext cx="3771900" cy="2574387"/>
          </a:xfr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7B797B-653C-49B9-A67A-D2BB32DC29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878570"/>
            <a:ext cx="5978527" cy="472303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4899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3DBD3-F26B-4609-8505-8E9472563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Insights gained from lessons learned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4259C402-B69F-4CA6-8AB7-6DF9DEBEE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120" y="703276"/>
            <a:ext cx="7161013" cy="5451447"/>
          </a:xfrm>
        </p:spPr>
        <p:txBody>
          <a:bodyPr>
            <a:normAutofit/>
          </a:bodyPr>
          <a:lstStyle/>
          <a:p>
            <a:r>
              <a:rPr lang="en-US" sz="2400" dirty="0"/>
              <a:t>ERP systems can help map businesses’ supply networks, allowing them to be better prepared and informed in near real-time</a:t>
            </a:r>
          </a:p>
          <a:p>
            <a:r>
              <a:rPr lang="en-US" sz="2400" dirty="0"/>
              <a:t>Businesses should determine which products are their top revenue producers to focus on the tiers of suppliers needed to produce those products</a:t>
            </a:r>
          </a:p>
          <a:p>
            <a:r>
              <a:rPr lang="en-US" sz="2400" dirty="0"/>
              <a:t>Fully integrated ERP systems, with BCP, and supply network mapping enable businesses to avoid and respond to large scale supply chain disruptions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88A8F4-5BB4-4F8B-819B-A5119981246E}"/>
              </a:ext>
            </a:extLst>
          </p:cNvPr>
          <p:cNvCxnSpPr>
            <a:cxnSpLocks/>
          </p:cNvCxnSpPr>
          <p:nvPr/>
        </p:nvCxnSpPr>
        <p:spPr>
          <a:xfrm>
            <a:off x="4518032" y="1416205"/>
            <a:ext cx="0" cy="41705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884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94576-C6A9-415F-A636-1EF92E1E6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F5B59-8FF9-41DD-AF6E-D5A159E81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Business Wire. (2020, May 6). COVID-19 impact on global supply chains: </a:t>
            </a:r>
            <a:r>
              <a:rPr lang="en-US" dirty="0" err="1"/>
              <a:t>Quantzig</a:t>
            </a:r>
            <a:r>
              <a:rPr lang="en-US" dirty="0"/>
              <a:t> brings you three success stories from the front lines. </a:t>
            </a:r>
            <a:r>
              <a:rPr lang="en-US" u="sng" dirty="0">
                <a:hlinkClick r:id="rId2"/>
              </a:rPr>
              <a:t>https://www.businesswire.com/news/home/20200506005546/en/COVID-19-Impact-Global-Supply-Chains-Quantzig-Brings</a:t>
            </a:r>
            <a:endParaRPr lang="en-US" dirty="0"/>
          </a:p>
          <a:p>
            <a:r>
              <a:rPr lang="en-US" dirty="0"/>
              <a:t>Choi, T. Y., Rogers, D., and Vakil, B. (2020, March 27). Coronavirus is a wake-up call for supply chain management. </a:t>
            </a:r>
            <a:r>
              <a:rPr lang="en-US" i="1" dirty="0"/>
              <a:t>Harvard Business Review</a:t>
            </a:r>
            <a:r>
              <a:rPr lang="en-US" dirty="0"/>
              <a:t>. Retrieved from </a:t>
            </a:r>
            <a:r>
              <a:rPr lang="en-US" u="sng" dirty="0">
                <a:hlinkClick r:id="rId3"/>
              </a:rPr>
              <a:t>https://hbr.org/2020/03/coronavirus-is-a-wake-up-call-for-supply-chain-management</a:t>
            </a:r>
            <a:endParaRPr lang="en-US" dirty="0"/>
          </a:p>
          <a:p>
            <a:r>
              <a:rPr lang="en-US" dirty="0" err="1"/>
              <a:t>Comscore</a:t>
            </a:r>
            <a:r>
              <a:rPr lang="en-US" dirty="0"/>
              <a:t>. Figure 6. In market new vehicle shoppers. (2020, March 23). Retrieved from </a:t>
            </a:r>
            <a:r>
              <a:rPr lang="en-US" u="sng" dirty="0">
                <a:hlinkClick r:id="rId4"/>
              </a:rPr>
              <a:t>https://www.prnewswire.com/news-releases/comscores-monthly-new-vehicle-demand-index-analyzes-the-impact-of-covid-19-on-the-auto-industry-301027952.html</a:t>
            </a:r>
            <a:endParaRPr lang="en-US" dirty="0"/>
          </a:p>
          <a:p>
            <a:r>
              <a:rPr lang="en-US" dirty="0" err="1"/>
              <a:t>Deskera</a:t>
            </a:r>
            <a:r>
              <a:rPr lang="en-US" dirty="0"/>
              <a:t>. (n.d.) ERP for supply chain management. Retrieved from</a:t>
            </a:r>
            <a:br>
              <a:rPr lang="en-US" dirty="0"/>
            </a:br>
            <a:r>
              <a:rPr lang="en-US" u="sng" dirty="0">
                <a:hlinkClick r:id="rId5"/>
              </a:rPr>
              <a:t>https://www.deskera.com/erp-for-supply-chain-management/#:~:text=An%20ERP%20meant%20for%20SCM,all%20elements%20of%20supply%20chain.</a:t>
            </a:r>
            <a:endParaRPr lang="en-US" dirty="0"/>
          </a:p>
          <a:p>
            <a:r>
              <a:rPr lang="en-US" dirty="0"/>
              <a:t>Harvard Business Review. Figure 5. Dependence on Quarantined Areas. Coronavirus is proving we need more resilient supply chains. (2020, March 5). Retrieved from </a:t>
            </a:r>
            <a:r>
              <a:rPr lang="en-US" u="sng" dirty="0">
                <a:hlinkClick r:id="rId6"/>
              </a:rPr>
              <a:t>https://hbr.org/2020/03/coronavirus-is-proving-that-we-need-more-resilient-supply-chains</a:t>
            </a:r>
            <a:endParaRPr lang="en-US" dirty="0"/>
          </a:p>
          <a:p>
            <a:r>
              <a:rPr lang="en-US" dirty="0" err="1"/>
              <a:t>Lepercq</a:t>
            </a:r>
            <a:r>
              <a:rPr lang="en-US" dirty="0"/>
              <a:t>, P. (2007). Figure 9. Supply chain process and information system map. Retrieved from </a:t>
            </a:r>
            <a:r>
              <a:rPr lang="en-US" u="sng" dirty="0">
                <a:hlinkClick r:id="rId7"/>
              </a:rPr>
              <a:t>http://www.supplychainmagazine.fr/TOUTE-INFO/Lecteurs/MAP-SC-PROCESSES.pdf</a:t>
            </a:r>
            <a:endParaRPr lang="en-US" dirty="0"/>
          </a:p>
          <a:p>
            <a:r>
              <a:rPr lang="en-US" dirty="0" err="1"/>
              <a:t>Lepercq</a:t>
            </a:r>
            <a:r>
              <a:rPr lang="en-US" dirty="0"/>
              <a:t>, P. (2007). Mapping integrated supply chain systems and processes. </a:t>
            </a:r>
            <a:r>
              <a:rPr lang="en-US" i="1" dirty="0"/>
              <a:t>Supply Chain Magazine</a:t>
            </a:r>
            <a:r>
              <a:rPr lang="en-US" dirty="0"/>
              <a:t>. Retrieved from</a:t>
            </a:r>
            <a:br>
              <a:rPr lang="en-US" dirty="0"/>
            </a:br>
            <a:r>
              <a:rPr lang="en-US" u="sng" dirty="0">
                <a:hlinkClick r:id="rId7"/>
              </a:rPr>
              <a:t>http://www.supplychainmagazine.fr/TOUTE-INFO/Lecteurs/MAP-SC-PROCESSES.pdf</a:t>
            </a:r>
            <a:endParaRPr lang="en-US" dirty="0"/>
          </a:p>
          <a:p>
            <a:r>
              <a:rPr lang="en-US" dirty="0"/>
              <a:t>Markets and Markets. Figure 8. COVID-19 impact on logistics market. (2020, April). Retrieved from </a:t>
            </a:r>
            <a:r>
              <a:rPr lang="en-US" u="sng" dirty="0">
                <a:hlinkClick r:id="rId8"/>
              </a:rPr>
              <a:t>https://www.marketsandmarkets.com/Market-Reports/covid-19-impact-on-logistics-supply-chain-industry-market-244593137.html</a:t>
            </a:r>
            <a:endParaRPr lang="en-US" dirty="0"/>
          </a:p>
          <a:p>
            <a:r>
              <a:rPr lang="en-US" dirty="0"/>
              <a:t>McKinsey &amp; Company. Figure 7. Net intent to change spending over next 2 weeks, by country, by category. (2020, April 2). Retrieved from </a:t>
            </a:r>
            <a:r>
              <a:rPr lang="en-US" u="sng" dirty="0">
                <a:hlinkClick r:id="rId9"/>
              </a:rPr>
              <a:t>https://www.mckinsey.com/industries/retail/our-insights/five-actions-retail-supply-chains-can-take-to-navigate-the-coronavirus-pandemic?cid=-soc-------&amp;sid=3246934262&amp;linkId=85769808</a:t>
            </a:r>
            <a:endParaRPr lang="en-US" dirty="0"/>
          </a:p>
          <a:p>
            <a:r>
              <a:rPr lang="en-US" dirty="0"/>
              <a:t>MH&amp;L Staff. (2020, February 14). Material Handling &amp; Logistics. </a:t>
            </a:r>
            <a:r>
              <a:rPr lang="en-US" u="sng" dirty="0">
                <a:hlinkClick r:id="rId10"/>
              </a:rPr>
              <a:t>https://www.mhlnews.com/global-supply-chain/article/21122993/impact-of-the-coronavirus-on-global-supply-chain</a:t>
            </a:r>
            <a:endParaRPr lang="en-US" dirty="0"/>
          </a:p>
          <a:p>
            <a:r>
              <a:rPr lang="en-US" dirty="0"/>
              <a:t>Oracle. (2020). Figure 1. Benefits of ERP. Retrieved from </a:t>
            </a:r>
            <a:br>
              <a:rPr lang="en-US" dirty="0"/>
            </a:br>
            <a:r>
              <a:rPr lang="en-US" u="sng" dirty="0">
                <a:hlinkClick r:id="rId11"/>
              </a:rPr>
              <a:t>https://www.oracle.com/applications/erp/what-is-erp.html</a:t>
            </a:r>
            <a:endParaRPr lang="en-US" dirty="0"/>
          </a:p>
          <a:p>
            <a:r>
              <a:rPr lang="en-US" dirty="0"/>
              <a:t>Oracle. (2020). </a:t>
            </a:r>
            <a:r>
              <a:rPr lang="en-US" i="1" dirty="0"/>
              <a:t>What is ERP?</a:t>
            </a:r>
            <a:r>
              <a:rPr lang="en-US" dirty="0"/>
              <a:t> Oracle. </a:t>
            </a:r>
            <a:br>
              <a:rPr lang="en-US" dirty="0"/>
            </a:br>
            <a:r>
              <a:rPr lang="en-US" u="sng" dirty="0">
                <a:hlinkClick r:id="rId11"/>
              </a:rPr>
              <a:t>https://www.oracle.com/applications/erp/what-is-erp.html</a:t>
            </a:r>
            <a:endParaRPr lang="en-US" dirty="0"/>
          </a:p>
          <a:p>
            <a:r>
              <a:rPr lang="en-US" dirty="0"/>
              <a:t>Oxford Business Group. (2020, April 24). The impact of covid-19 on global supply chains. </a:t>
            </a:r>
            <a:r>
              <a:rPr lang="en-US" u="sng" dirty="0">
                <a:hlinkClick r:id="rId12"/>
              </a:rPr>
              <a:t>https://oxfordbusinessgroup.com/news/impact-covid-19-global-supply-chains</a:t>
            </a:r>
            <a:endParaRPr lang="en-US" dirty="0"/>
          </a:p>
          <a:p>
            <a:r>
              <a:rPr lang="en-US" dirty="0"/>
              <a:t>RSM. (2019). Figure 4. RSM’s business continuity planning methodology. Retrieved from </a:t>
            </a:r>
            <a:r>
              <a:rPr lang="en-US" u="sng" dirty="0">
                <a:hlinkClick r:id="rId13"/>
              </a:rPr>
              <a:t>https://rsmus.com/what-we-do/services/risk-advisory/enterprise-strategy-risk/business-continuity.html</a:t>
            </a:r>
            <a:r>
              <a:rPr lang="en-US" dirty="0"/>
              <a:t> </a:t>
            </a:r>
          </a:p>
          <a:p>
            <a:r>
              <a:rPr lang="en-US" dirty="0"/>
              <a:t>SAP. (n.d.). </a:t>
            </a:r>
            <a:r>
              <a:rPr lang="en-US" i="1" dirty="0"/>
              <a:t>Benefits of ERP</a:t>
            </a:r>
            <a:r>
              <a:rPr lang="en-US" dirty="0"/>
              <a:t>. SAP.</a:t>
            </a:r>
            <a:br>
              <a:rPr lang="en-US" dirty="0"/>
            </a:br>
            <a:r>
              <a:rPr lang="en-US" u="sng" dirty="0">
                <a:hlinkClick r:id="rId14"/>
              </a:rPr>
              <a:t>https://www.sap.com/products/what-is-erp.html</a:t>
            </a:r>
            <a:endParaRPr lang="en-US" dirty="0"/>
          </a:p>
          <a:p>
            <a:r>
              <a:rPr lang="en-US" dirty="0" err="1"/>
              <a:t>Schmalz</a:t>
            </a:r>
            <a:r>
              <a:rPr lang="en-US" dirty="0"/>
              <a:t>, F. (2020, March 26). The coronavirus outbreak is disrupting supply chains around the world – here’s how companies can adjust and prepare. </a:t>
            </a:r>
            <a:r>
              <a:rPr lang="en-US" u="sng" dirty="0">
                <a:hlinkClick r:id="rId15"/>
              </a:rPr>
              <a:t>https://www.businessinsider.com/covid-19-disrupting-global-supply-chains-how-companies-can-react-2020-3</a:t>
            </a:r>
            <a:endParaRPr lang="en-US" dirty="0"/>
          </a:p>
          <a:p>
            <a:r>
              <a:rPr lang="en-US" dirty="0"/>
              <a:t>Seric, A., </a:t>
            </a:r>
            <a:r>
              <a:rPr lang="en-US" dirty="0" err="1"/>
              <a:t>Gorg</a:t>
            </a:r>
            <a:r>
              <a:rPr lang="en-US" dirty="0"/>
              <a:t>, H., </a:t>
            </a:r>
            <a:r>
              <a:rPr lang="en-US" dirty="0" err="1"/>
              <a:t>Mosle</a:t>
            </a:r>
            <a:r>
              <a:rPr lang="en-US" dirty="0"/>
              <a:t>, S., and </a:t>
            </a:r>
            <a:r>
              <a:rPr lang="en-US" dirty="0" err="1"/>
              <a:t>Windisch</a:t>
            </a:r>
            <a:r>
              <a:rPr lang="en-US" dirty="0"/>
              <a:t>, M. (2020, April). Managing COVID-19: How the pandemic disrupts global value chains.</a:t>
            </a:r>
            <a:r>
              <a:rPr lang="en-US" i="1" dirty="0"/>
              <a:t> Industrial Analytics Platform. </a:t>
            </a:r>
            <a:r>
              <a:rPr lang="en-US" u="sng" dirty="0">
                <a:hlinkClick r:id="rId16"/>
              </a:rPr>
              <a:t>https://iap.unido.org/articles/managing-covid-19-how-pandemic-disrupts-global-value-chains</a:t>
            </a:r>
            <a:endParaRPr lang="en-US" dirty="0"/>
          </a:p>
          <a:p>
            <a:r>
              <a:rPr lang="en-US" dirty="0" err="1"/>
              <a:t>Slideteam</a:t>
            </a:r>
            <a:r>
              <a:rPr lang="en-US" dirty="0"/>
              <a:t>. Figure 3. Procurement and SCM process. Retrieved from</a:t>
            </a:r>
            <a:br>
              <a:rPr lang="en-US" dirty="0"/>
            </a:br>
            <a:r>
              <a:rPr lang="en-US" u="sng" dirty="0">
                <a:hlinkClick r:id="rId17"/>
              </a:rPr>
              <a:t>https://www.slideteam.net/procurement-and-supply-chain-management-process.html</a:t>
            </a:r>
            <a:endParaRPr lang="en-US" dirty="0"/>
          </a:p>
          <a:p>
            <a:r>
              <a:rPr lang="en-US" dirty="0" err="1"/>
              <a:t>Subpng</a:t>
            </a:r>
            <a:r>
              <a:rPr lang="en-US" dirty="0"/>
              <a:t>. (n.d.). Figure 2. ERP business areas. Retrieved from </a:t>
            </a:r>
            <a:br>
              <a:rPr lang="en-US" dirty="0"/>
            </a:br>
            <a:r>
              <a:rPr lang="en-US" u="sng" dirty="0">
                <a:hlinkClick r:id="rId18"/>
              </a:rPr>
              <a:t>https://www.subpng.com/png-aagnqh/download.html</a:t>
            </a:r>
            <a:endParaRPr lang="en-US" dirty="0"/>
          </a:p>
          <a:p>
            <a:r>
              <a:rPr lang="en-US" dirty="0"/>
              <a:t>Wikipedia. (2020, June 9). Wikipedia. </a:t>
            </a:r>
            <a:r>
              <a:rPr lang="en-US" u="sng" dirty="0">
                <a:hlinkClick r:id="rId19"/>
              </a:rPr>
              <a:t>https://en.wikipedia.org/wiki/Enterprise_resource_planning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5E2834-E60C-49EB-9ECC-071E4929F7B9}"/>
              </a:ext>
            </a:extLst>
          </p:cNvPr>
          <p:cNvCxnSpPr>
            <a:cxnSpLocks/>
          </p:cNvCxnSpPr>
          <p:nvPr/>
        </p:nvCxnSpPr>
        <p:spPr>
          <a:xfrm>
            <a:off x="4518032" y="1416205"/>
            <a:ext cx="0" cy="41705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54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4584-D475-461A-AE9B-4E4D94BD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Introduction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BB8324E6-45C2-45B8-A45B-D6A0F2D9E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0876" y="390292"/>
            <a:ext cx="7040207" cy="607741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It is critical for supply chains to be resilient, otherwise businesses can experience devastating losses of revenue and customers due to halts in productivity and/or unreliable fulfillment. 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Topics we will cover are: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Enterprise resource planning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Business continuity planning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Supply chain management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COVID-19’s impact on supply chains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Insights and lessons learned from COVID-19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7EE649-9E9D-43CE-B4DE-4A1F7187E764}"/>
              </a:ext>
            </a:extLst>
          </p:cNvPr>
          <p:cNvCxnSpPr>
            <a:cxnSpLocks/>
          </p:cNvCxnSpPr>
          <p:nvPr/>
        </p:nvCxnSpPr>
        <p:spPr>
          <a:xfrm>
            <a:off x="4518032" y="1416205"/>
            <a:ext cx="0" cy="41705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50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4584-D475-461A-AE9B-4E4D94BD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Enterprise Resource planning (ERP)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BB8324E6-45C2-45B8-A45B-D6A0F2D9E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0876" y="390292"/>
            <a:ext cx="7040207" cy="607741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Enterprise Resource Planning (ERP) is a category of software used by businesses to manage day-to-day activities across numerous departments all integrated into a single system.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Typically, ERP systems consists of multiple modules corresponding to each business area: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Financial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Management accounting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Human resources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Manufacturing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Order processing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Supply chain management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Project management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Customer relationship management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Data services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7EE649-9E9D-43CE-B4DE-4A1F7187E764}"/>
              </a:ext>
            </a:extLst>
          </p:cNvPr>
          <p:cNvCxnSpPr>
            <a:cxnSpLocks/>
          </p:cNvCxnSpPr>
          <p:nvPr/>
        </p:nvCxnSpPr>
        <p:spPr>
          <a:xfrm>
            <a:off x="4518032" y="1416205"/>
            <a:ext cx="0" cy="41705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E5D8924-A72C-463D-9C82-501AFE23333A}"/>
              </a:ext>
            </a:extLst>
          </p:cNvPr>
          <p:cNvGrpSpPr/>
          <p:nvPr/>
        </p:nvGrpSpPr>
        <p:grpSpPr>
          <a:xfrm>
            <a:off x="8173844" y="2129884"/>
            <a:ext cx="3813717" cy="4104008"/>
            <a:chOff x="0" y="0"/>
            <a:chExt cx="2377440" cy="2610873"/>
          </a:xfrm>
        </p:grpSpPr>
        <p:pic>
          <p:nvPicPr>
            <p:cNvPr id="6" name="Google Shape;104;p15">
              <a:extLst>
                <a:ext uri="{FF2B5EF4-FFF2-40B4-BE49-F238E27FC236}">
                  <a16:creationId xmlns:a16="http://schemas.microsoft.com/office/drawing/2014/main" id="{A6C41F5E-8698-465D-91E2-9DEC4C66858A}"/>
                </a:ext>
              </a:extLst>
            </p:cNvPr>
            <p:cNvPicPr/>
            <p:nvPr/>
          </p:nvPicPr>
          <p:blipFill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" y="0"/>
              <a:ext cx="2375535" cy="23317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51F3BD24-31A3-40A1-B77A-E3A9B8D52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361953"/>
              <a:ext cx="2377440" cy="2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rmAutofit/>
            </a:bodyPr>
            <a:lstStyle/>
            <a:p>
              <a:pPr marL="0" marR="0">
                <a:lnSpc>
                  <a:spcPct val="9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1358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4584-D475-461A-AE9B-4E4D94BD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Role of ERP in Supply Chain Management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BB8324E6-45C2-45B8-A45B-D6A0F2D9E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0876" y="390293"/>
            <a:ext cx="7040207" cy="2665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SCM consists of multiple processes across different roles that are interconnected.</a:t>
            </a:r>
          </a:p>
          <a:p>
            <a:pPr marL="0" indent="0">
              <a:buNone/>
            </a:pPr>
            <a:r>
              <a:rPr lang="en-US" sz="2000" dirty="0"/>
              <a:t>ERP in SCM allows for real-time communication between suppliers, procurement, production, retail/distribution, and customer business areas to enabling a smooth and efficient workflow from start to finish.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7EE649-9E9D-43CE-B4DE-4A1F7187E764}"/>
              </a:ext>
            </a:extLst>
          </p:cNvPr>
          <p:cNvCxnSpPr>
            <a:cxnSpLocks/>
          </p:cNvCxnSpPr>
          <p:nvPr/>
        </p:nvCxnSpPr>
        <p:spPr>
          <a:xfrm>
            <a:off x="4518032" y="1416205"/>
            <a:ext cx="0" cy="41705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AC774196-E86D-4D28-8242-A20BF211C513}"/>
              </a:ext>
            </a:extLst>
          </p:cNvPr>
          <p:cNvGrpSpPr/>
          <p:nvPr/>
        </p:nvGrpSpPr>
        <p:grpSpPr>
          <a:xfrm>
            <a:off x="4690876" y="2832410"/>
            <a:ext cx="6510524" cy="4025590"/>
            <a:chOff x="0" y="0"/>
            <a:chExt cx="4646138" cy="2777589"/>
          </a:xfrm>
        </p:grpSpPr>
        <p:sp>
          <p:nvSpPr>
            <p:cNvPr id="10" name="Text Box 2">
              <a:extLst>
                <a:ext uri="{FF2B5EF4-FFF2-40B4-BE49-F238E27FC236}">
                  <a16:creationId xmlns:a16="http://schemas.microsoft.com/office/drawing/2014/main" id="{59CA11E1-4ED8-429F-88D9-B7E4007FC2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534145"/>
              <a:ext cx="4560125" cy="243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AC337D0-5AAE-48B3-82E7-2D7512B50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8" y="0"/>
              <a:ext cx="4597400" cy="25158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99296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4584-D475-461A-AE9B-4E4D94BD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Role of ERP in Supply Chain Management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BB8324E6-45C2-45B8-A45B-D6A0F2D9E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0876" y="390292"/>
            <a:ext cx="7040207" cy="6077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Benefits of ERP in SCM:</a:t>
            </a:r>
          </a:p>
          <a:p>
            <a:r>
              <a:rPr lang="en-US" sz="2000" dirty="0"/>
              <a:t>Provides tools for demand and planning, procurement, production, and shipment</a:t>
            </a:r>
          </a:p>
          <a:p>
            <a:r>
              <a:rPr lang="en-US" sz="2000" dirty="0"/>
              <a:t>Integrates the financial expenses of the SCM process into the modules for finance and accounting roles</a:t>
            </a:r>
          </a:p>
          <a:p>
            <a:r>
              <a:rPr lang="en-US" sz="2000" dirty="0"/>
              <a:t>Allows for a competitive advantage by having a lean inventory with effective forecasting, mitigate bottlenecks in production</a:t>
            </a:r>
          </a:p>
          <a:p>
            <a:r>
              <a:rPr lang="en-US" sz="2000" dirty="0"/>
              <a:t>Creates transparency across the business aiding in decision-making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7EE649-9E9D-43CE-B4DE-4A1F7187E764}"/>
              </a:ext>
            </a:extLst>
          </p:cNvPr>
          <p:cNvCxnSpPr>
            <a:cxnSpLocks/>
          </p:cNvCxnSpPr>
          <p:nvPr/>
        </p:nvCxnSpPr>
        <p:spPr>
          <a:xfrm>
            <a:off x="4518032" y="1416205"/>
            <a:ext cx="0" cy="41705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05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5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404584-D475-461A-AE9B-4E4D94BD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Business continuity planning</a:t>
            </a:r>
            <a:br>
              <a:rPr lang="en-US" dirty="0"/>
            </a:br>
            <a:r>
              <a:rPr lang="en-US" dirty="0"/>
              <a:t>(BCP)</a:t>
            </a:r>
          </a:p>
        </p:txBody>
      </p:sp>
      <p:cxnSp>
        <p:nvCxnSpPr>
          <p:cNvPr id="28" name="Straight Connector 17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BB8324E6-45C2-45B8-A45B-D6A0F2D9E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Maintaining business operations or resuming them soon after a major disruption.</a:t>
            </a:r>
          </a:p>
          <a:p>
            <a:pPr marL="0" indent="0">
              <a:buNone/>
            </a:pPr>
            <a:r>
              <a:rPr lang="en-US" sz="2000" dirty="0"/>
              <a:t>Typically consists of the procedures and instructions to be followed by the company, in the event of such disasters.</a:t>
            </a:r>
          </a:p>
          <a:p>
            <a:pPr marL="0" indent="0">
              <a:buNone/>
            </a:pPr>
            <a:r>
              <a:rPr lang="en-US" sz="2000" dirty="0"/>
              <a:t>The BCP generally has the following steps: </a:t>
            </a:r>
          </a:p>
          <a:p>
            <a:r>
              <a:rPr lang="en-US" sz="2000" dirty="0"/>
              <a:t>Identify the scope of the plan. </a:t>
            </a:r>
          </a:p>
          <a:p>
            <a:r>
              <a:rPr lang="en-US" sz="2000" dirty="0"/>
              <a:t>Identify key business areas. </a:t>
            </a:r>
          </a:p>
          <a:p>
            <a:r>
              <a:rPr lang="en-US" sz="2000" dirty="0"/>
              <a:t>Identify critical processes. </a:t>
            </a:r>
          </a:p>
          <a:p>
            <a:r>
              <a:rPr lang="en-US" sz="2000" dirty="0"/>
              <a:t>Identify how the business areas are associated. </a:t>
            </a:r>
          </a:p>
          <a:p>
            <a:r>
              <a:rPr lang="en-US" sz="2000" dirty="0"/>
              <a:t>Determine manageable downtime for each critical process. </a:t>
            </a:r>
          </a:p>
          <a:p>
            <a:r>
              <a:rPr lang="en-US" sz="2000" dirty="0"/>
              <a:t>Create a plan to maintain operations. </a:t>
            </a:r>
          </a:p>
        </p:txBody>
      </p:sp>
    </p:spTree>
    <p:extLst>
      <p:ext uri="{BB962C8B-B14F-4D97-AF65-F5344CB8AC3E}">
        <p14:creationId xmlns:p14="http://schemas.microsoft.com/office/powerpoint/2010/main" val="156202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03DBD3-F26B-4609-8505-8E9472563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/>
              <a:t>ROLE OF ERP SYSTEMS IN BUSINESS CONTINUITY PLANNING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4259C402-B69F-4CA6-8AB7-6DF9DEBEE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ERP systems possess the ability to mitigate rapid business changes due to unforeseen circumstances.</a:t>
            </a:r>
          </a:p>
          <a:p>
            <a:pPr marL="0" indent="0">
              <a:buNone/>
            </a:pPr>
            <a:r>
              <a:rPr lang="en-US" sz="2400" dirty="0"/>
              <a:t>ERP systems can maintain the business operations through</a:t>
            </a:r>
          </a:p>
          <a:p>
            <a:r>
              <a:rPr lang="en-US" sz="2400" dirty="0"/>
              <a:t>Remote access</a:t>
            </a:r>
          </a:p>
          <a:p>
            <a:r>
              <a:rPr lang="en-US" sz="2400" dirty="0"/>
              <a:t>Automated reporting capability</a:t>
            </a:r>
          </a:p>
          <a:p>
            <a:r>
              <a:rPr lang="en-US" sz="2400" dirty="0"/>
              <a:t>Electronic data exchange</a:t>
            </a:r>
          </a:p>
          <a:p>
            <a:r>
              <a:rPr lang="en-US" sz="2400" dirty="0"/>
              <a:t>Real-time remote facility controls. </a:t>
            </a:r>
          </a:p>
        </p:txBody>
      </p:sp>
    </p:spTree>
    <p:extLst>
      <p:ext uri="{BB962C8B-B14F-4D97-AF65-F5344CB8AC3E}">
        <p14:creationId xmlns:p14="http://schemas.microsoft.com/office/powerpoint/2010/main" val="734783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B746-4024-4BE3-881C-FF6A1CCB1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ROLE OF ERP SYSTEMS - Manufacturing environment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FC7A419-053A-4B1F-A0CC-3269AB73C6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405798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4534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94576-C6A9-415F-A636-1EF92E1E6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SUPPLY CHAIN MANAGEMENT DURING COVID-19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F5B59-8FF9-41DD-AF6E-D5A159E81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COVID-19 outbreak has led to various events from nationwide lockdowns to closed air and ocean transport, which brought about an unprecedented disruption in the supply chains of most economies. </a:t>
            </a:r>
          </a:p>
          <a:p>
            <a:r>
              <a:rPr lang="en-US" sz="2000" dirty="0"/>
              <a:t>Supply shock </a:t>
            </a:r>
          </a:p>
          <a:p>
            <a:r>
              <a:rPr lang="en-US" sz="2000" dirty="0"/>
              <a:t>Demand shock </a:t>
            </a:r>
          </a:p>
        </p:txBody>
      </p:sp>
    </p:spTree>
    <p:extLst>
      <p:ext uri="{BB962C8B-B14F-4D97-AF65-F5344CB8AC3E}">
        <p14:creationId xmlns:p14="http://schemas.microsoft.com/office/powerpoint/2010/main" val="262326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1291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BUSINESS CONTINUITY PLANNING AND ERP IN A PANDEMIC:   INSIGHTS AND LESSONS LEARNED FROM COVID-19</vt:lpstr>
      <vt:lpstr>Introduction</vt:lpstr>
      <vt:lpstr>Enterprise Resource planning (ERP)</vt:lpstr>
      <vt:lpstr>Role of ERP in Supply Chain Management</vt:lpstr>
      <vt:lpstr>Role of ERP in Supply Chain Management</vt:lpstr>
      <vt:lpstr>Business continuity planning (BCP)</vt:lpstr>
      <vt:lpstr>ROLE OF ERP SYSTEMS IN BUSINESS CONTINUITY PLANNING</vt:lpstr>
      <vt:lpstr>ROLE OF ERP SYSTEMS - Manufacturing environment</vt:lpstr>
      <vt:lpstr>SUPPLY CHAIN MANAGEMENT DURING COVID-19 </vt:lpstr>
      <vt:lpstr>Long term shift in global supply chains </vt:lpstr>
      <vt:lpstr>Consumer spending pattern</vt:lpstr>
      <vt:lpstr>Insights gained from lessons learned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CONTINUITY PLANNING AND ERP IN A PANDEMIC:   INSIGHTS AND LESSONS LEARNED FROM COVID-19</dc:title>
  <dc:creator>Rabia Otry</dc:creator>
  <cp:lastModifiedBy>Rabia Otry</cp:lastModifiedBy>
  <cp:revision>3</cp:revision>
  <dcterms:created xsi:type="dcterms:W3CDTF">2020-06-15T15:01:26Z</dcterms:created>
  <dcterms:modified xsi:type="dcterms:W3CDTF">2020-06-15T15:48:49Z</dcterms:modified>
</cp:coreProperties>
</file>