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2291B-D4B1-5941-810B-2099B375D7C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97AB2-A21B-A348-91A5-82C80A24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98EF-1A09-714C-84BE-93F9C94DC2D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ELMv1-BeTR-</a:t>
            </a:r>
            <a:r>
              <a:rPr lang="en-US" dirty="0" smtClean="0"/>
              <a:t>ReSOM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" y="1268818"/>
            <a:ext cx="5865566" cy="260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Replaces </a:t>
            </a:r>
            <a:r>
              <a:rPr lang="en-US" dirty="0" smtClean="0"/>
              <a:t>Century with </a:t>
            </a:r>
            <a:r>
              <a:rPr lang="en-US" dirty="0" err="1" smtClean="0"/>
              <a:t>ReSOM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6544" y="4171693"/>
            <a:ext cx="2680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take inputs from litter and mineralize C:N:P that exit via plant uptake, efflux, or leaching</a:t>
            </a:r>
            <a:endParaRPr lang="en-US" dirty="0"/>
          </a:p>
        </p:txBody>
      </p:sp>
      <p:pic>
        <p:nvPicPr>
          <p:cNvPr id="5" name="Picture 4" descr="Fig21_MicrobePhys_Tang-Riley2015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46" y="3570597"/>
            <a:ext cx="4186035" cy="31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Overv</a:t>
            </a:r>
            <a:r>
              <a:rPr spc="-10" dirty="0"/>
              <a:t>ie</a:t>
            </a:r>
            <a:r>
              <a:rPr spc="-25" dirty="0"/>
              <a:t>w</a:t>
            </a:r>
            <a:r>
              <a:rPr spc="-5" dirty="0"/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rec</a:t>
            </a:r>
            <a:r>
              <a:rPr spc="-10" dirty="0"/>
              <a:t>t</a:t>
            </a:r>
            <a:r>
              <a:rPr spc="-25" dirty="0"/>
              <a:t>o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76200" y="2728754"/>
            <a:ext cx="990600" cy="246379"/>
          </a:xfrm>
          <a:custGeom>
            <a:avLst/>
            <a:gdLst/>
            <a:ahLst/>
            <a:cxnLst/>
            <a:rect l="l" t="t" r="r" b="b"/>
            <a:pathLst>
              <a:path w="688975" h="246380">
                <a:moveTo>
                  <a:pt x="0" y="0"/>
                </a:moveTo>
                <a:lnTo>
                  <a:pt x="688974" y="0"/>
                </a:lnTo>
                <a:lnTo>
                  <a:pt x="688974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2728755"/>
            <a:ext cx="990600" cy="246379"/>
          </a:xfrm>
          <a:custGeom>
            <a:avLst/>
            <a:gdLst/>
            <a:ahLst/>
            <a:cxnLst/>
            <a:rect l="l" t="t" r="r" b="b"/>
            <a:pathLst>
              <a:path w="688975" h="246380">
                <a:moveTo>
                  <a:pt x="0" y="0"/>
                </a:moveTo>
                <a:lnTo>
                  <a:pt x="688974" y="0"/>
                </a:lnTo>
                <a:lnTo>
                  <a:pt x="688974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2785865"/>
            <a:ext cx="838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15" dirty="0" smtClean="0">
                <a:latin typeface="Arial"/>
                <a:cs typeface="Arial"/>
              </a:rPr>
              <a:t>components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3983" y="2728754"/>
            <a:ext cx="1169035" cy="400685"/>
          </a:xfrm>
          <a:custGeom>
            <a:avLst/>
            <a:gdLst/>
            <a:ahLst/>
            <a:cxnLst/>
            <a:rect l="l" t="t" r="r" b="b"/>
            <a:pathLst>
              <a:path w="1169035" h="400685">
                <a:moveTo>
                  <a:pt x="0" y="0"/>
                </a:moveTo>
                <a:lnTo>
                  <a:pt x="1168571" y="0"/>
                </a:lnTo>
                <a:lnTo>
                  <a:pt x="1168571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3983" y="2728755"/>
            <a:ext cx="1169035" cy="400685"/>
          </a:xfrm>
          <a:custGeom>
            <a:avLst/>
            <a:gdLst/>
            <a:ahLst/>
            <a:cxnLst/>
            <a:rect l="l" t="t" r="r" b="b"/>
            <a:pathLst>
              <a:path w="1169035" h="400685">
                <a:moveTo>
                  <a:pt x="0" y="0"/>
                </a:moveTo>
                <a:lnTo>
                  <a:pt x="1168571" y="0"/>
                </a:lnTo>
                <a:lnTo>
                  <a:pt x="1168571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2785865"/>
            <a:ext cx="109947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c</a:t>
            </a:r>
            <a:r>
              <a:rPr lang="en-US" sz="1000" b="1" dirty="0" err="1" smtClean="0">
                <a:latin typeface="Arial"/>
                <a:cs typeface="Arial"/>
              </a:rPr>
              <a:t>ime</a:t>
            </a:r>
            <a:r>
              <a:rPr lang="en-US" sz="1000" b="1" dirty="0" smtClean="0">
                <a:latin typeface="Arial"/>
                <a:cs typeface="Arial"/>
              </a:rPr>
              <a:t>/</a:t>
            </a:r>
            <a:r>
              <a:rPr sz="1000" b="1" dirty="0" smtClean="0">
                <a:latin typeface="Arial"/>
                <a:cs typeface="Arial"/>
              </a:rPr>
              <a:t>scr</a:t>
            </a:r>
            <a:r>
              <a:rPr sz="1000" b="1" spc="-5" dirty="0" smtClean="0">
                <a:latin typeface="Arial"/>
                <a:cs typeface="Arial"/>
              </a:rPr>
              <a:t>ipts </a:t>
            </a:r>
            <a:r>
              <a:rPr sz="1000" b="1" spc="-5" dirty="0">
                <a:solidFill>
                  <a:srgbClr val="63891F"/>
                </a:solidFill>
                <a:latin typeface="Arial"/>
                <a:cs typeface="Arial"/>
              </a:rPr>
              <a:t>create_</a:t>
            </a:r>
            <a:r>
              <a:rPr sz="1000" b="1" spc="-10" dirty="0">
                <a:solidFill>
                  <a:srgbClr val="63891F"/>
                </a:solidFill>
                <a:latin typeface="Arial"/>
                <a:cs typeface="Arial"/>
              </a:rPr>
              <a:t>newcase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603" y="2384266"/>
            <a:ext cx="421005" cy="344805"/>
          </a:xfrm>
          <a:custGeom>
            <a:avLst/>
            <a:gdLst/>
            <a:ahLst/>
            <a:cxnLst/>
            <a:rect l="l" t="t" r="r" b="b"/>
            <a:pathLst>
              <a:path w="421005" h="344805">
                <a:moveTo>
                  <a:pt x="420589" y="0"/>
                </a:moveTo>
                <a:lnTo>
                  <a:pt x="420589" y="172229"/>
                </a:lnTo>
                <a:lnTo>
                  <a:pt x="0" y="172229"/>
                </a:lnTo>
                <a:lnTo>
                  <a:pt x="0" y="344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4368" y="2384266"/>
            <a:ext cx="723900" cy="344805"/>
          </a:xfrm>
          <a:custGeom>
            <a:avLst/>
            <a:gdLst/>
            <a:ahLst/>
            <a:cxnLst/>
            <a:rect l="l" t="t" r="r" b="b"/>
            <a:pathLst>
              <a:path w="723900" h="344805">
                <a:moveTo>
                  <a:pt x="0" y="0"/>
                </a:moveTo>
                <a:lnTo>
                  <a:pt x="0" y="172244"/>
                </a:lnTo>
                <a:lnTo>
                  <a:pt x="723900" y="172244"/>
                </a:lnTo>
                <a:lnTo>
                  <a:pt x="723900" y="3444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69" y="1984217"/>
            <a:ext cx="1219200" cy="400050"/>
          </a:xfrm>
          <a:custGeom>
            <a:avLst/>
            <a:gdLst/>
            <a:ahLst/>
            <a:cxnLst/>
            <a:rect l="l" t="t" r="r" b="b"/>
            <a:pathLst>
              <a:path w="1219200" h="400050">
                <a:moveTo>
                  <a:pt x="0" y="0"/>
                </a:moveTo>
                <a:lnTo>
                  <a:pt x="1219200" y="0"/>
                </a:lnTo>
                <a:lnTo>
                  <a:pt x="121920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769" y="1984217"/>
            <a:ext cx="1219200" cy="400050"/>
          </a:xfrm>
          <a:custGeom>
            <a:avLst/>
            <a:gdLst/>
            <a:ahLst/>
            <a:cxnLst/>
            <a:rect l="l" t="t" r="r" b="b"/>
            <a:pathLst>
              <a:path w="1219200" h="400050">
                <a:moveTo>
                  <a:pt x="0" y="0"/>
                </a:moveTo>
                <a:lnTo>
                  <a:pt x="1219199" y="0"/>
                </a:lnTo>
                <a:lnTo>
                  <a:pt x="1219199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8497" y="2041327"/>
            <a:ext cx="8369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~</a:t>
            </a:r>
            <a:r>
              <a:rPr sz="1000" b="1" spc="-5" dirty="0" smtClean="0">
                <a:latin typeface="Arial"/>
                <a:cs typeface="Arial"/>
              </a:rPr>
              <a:t>/</a:t>
            </a:r>
            <a:r>
              <a:rPr lang="en-US" sz="1000" b="1" spc="-5" dirty="0" smtClean="0">
                <a:latin typeface="Arial"/>
                <a:cs typeface="Arial"/>
              </a:rPr>
              <a:t>E3SM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dirty="0" smtClean="0">
                <a:solidFill>
                  <a:srgbClr val="63891F"/>
                </a:solidFill>
                <a:latin typeface="Arial"/>
                <a:cs typeface="Arial"/>
              </a:rPr>
              <a:t>$</a:t>
            </a:r>
            <a:r>
              <a:rPr lang="en-US" sz="1000" b="1" dirty="0" smtClean="0">
                <a:solidFill>
                  <a:srgbClr val="63891F"/>
                </a:solidFill>
                <a:latin typeface="Arial"/>
                <a:cs typeface="Arial"/>
              </a:rPr>
              <a:t>E3</a:t>
            </a:r>
            <a:r>
              <a:rPr sz="1000" b="1" dirty="0" smtClean="0">
                <a:solidFill>
                  <a:srgbClr val="63891F"/>
                </a:solidFill>
                <a:latin typeface="Arial"/>
                <a:cs typeface="Arial"/>
              </a:rPr>
              <a:t>SMR</a:t>
            </a:r>
            <a:r>
              <a:rPr sz="1000" b="1" spc="-10" dirty="0" smtClean="0">
                <a:solidFill>
                  <a:srgbClr val="63891F"/>
                </a:solidFill>
                <a:latin typeface="Arial"/>
                <a:cs typeface="Arial"/>
              </a:rPr>
              <a:t>OOT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769" y="339961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769" y="339961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284" y="3456727"/>
            <a:ext cx="2979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ca</a:t>
            </a:r>
            <a:r>
              <a:rPr sz="1000" b="1" dirty="0" smtClean="0">
                <a:latin typeface="Arial"/>
                <a:cs typeface="Arial"/>
              </a:rPr>
              <a:t>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769" y="372877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769" y="372877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1511" y="3785887"/>
            <a:ext cx="3166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cice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768" y="4691896"/>
            <a:ext cx="5558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768" y="4691896"/>
            <a:ext cx="5558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200" y="4724400"/>
            <a:ext cx="533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mosart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4768" y="5356697"/>
            <a:ext cx="8606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768" y="5356697"/>
            <a:ext cx="8606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200" y="5413807"/>
            <a:ext cx="762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m</a:t>
            </a:r>
            <a:r>
              <a:rPr lang="en-US" sz="1000" b="1" dirty="0" err="1" smtClean="0">
                <a:latin typeface="Arial"/>
                <a:cs typeface="Arial"/>
              </a:rPr>
              <a:t>pas</a:t>
            </a:r>
            <a:r>
              <a:rPr lang="en-US" sz="1000" b="1" dirty="0" smtClean="0">
                <a:latin typeface="Arial"/>
                <a:cs typeface="Arial"/>
              </a:rPr>
              <a:t>-ocean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768" y="5034017"/>
            <a:ext cx="86063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768" y="5034017"/>
            <a:ext cx="86063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200" y="5103912"/>
            <a:ext cx="838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m</a:t>
            </a:r>
            <a:r>
              <a:rPr lang="en-US" sz="1000" b="1" dirty="0" err="1" smtClean="0">
                <a:latin typeface="Arial"/>
                <a:cs typeface="Arial"/>
              </a:rPr>
              <a:t>pas-landice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6169" y="2974817"/>
            <a:ext cx="403431" cy="2816383"/>
          </a:xfrm>
          <a:custGeom>
            <a:avLst/>
            <a:gdLst/>
            <a:ahLst/>
            <a:cxnLst/>
            <a:rect l="l" t="t" r="r" b="b"/>
            <a:pathLst>
              <a:path w="417830" h="3458845">
                <a:moveTo>
                  <a:pt x="417512" y="0"/>
                </a:moveTo>
                <a:lnTo>
                  <a:pt x="417512" y="216187"/>
                </a:lnTo>
                <a:lnTo>
                  <a:pt x="0" y="216187"/>
                </a:lnTo>
                <a:lnTo>
                  <a:pt x="0" y="3458446"/>
                </a:lnTo>
                <a:lnTo>
                  <a:pt x="228598" y="34584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169" y="3508217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6169" y="3843857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169" y="417791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6169" y="448429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6169" y="482482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169" y="513454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6169" y="547019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100"/>
              </p:ext>
            </p:extLst>
          </p:nvPr>
        </p:nvGraphicFramePr>
        <p:xfrm>
          <a:off x="422069" y="4040735"/>
          <a:ext cx="457199" cy="246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clm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094181" y="384803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43400" y="46482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err="1">
                <a:latin typeface="Arial"/>
                <a:cs typeface="Arial"/>
              </a:rPr>
              <a:t>c</a:t>
            </a:r>
            <a:r>
              <a:rPr lang="en-US" sz="1000" b="1" spc="-10" dirty="0" err="1" smtClean="0">
                <a:latin typeface="Arial"/>
                <a:cs typeface="Arial"/>
              </a:rPr>
              <a:t>dom</a:t>
            </a:r>
            <a:r>
              <a:rPr lang="en-US" sz="1000" b="1" spc="-10" dirty="0" smtClean="0">
                <a:latin typeface="Arial"/>
                <a:cs typeface="Arial"/>
              </a:rPr>
              <a:t>-ECA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43400" y="5256312"/>
            <a:ext cx="1066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smtClean="0">
                <a:latin typeface="Arial"/>
                <a:cs typeface="Arial"/>
              </a:rPr>
              <a:t>Century-ECA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76425" y="42919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74517" y="3733800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b</a:t>
            </a:r>
            <a:r>
              <a:rPr lang="en-US" sz="1000" b="1" dirty="0" err="1" smtClean="0">
                <a:latin typeface="Arial"/>
                <a:cs typeface="Arial"/>
              </a:rPr>
              <a:t>gcfarm_util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43400" y="41910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err="1" smtClean="0">
                <a:latin typeface="Arial"/>
                <a:cs typeface="Arial"/>
              </a:rPr>
              <a:t>ReSOM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69021" y="47462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9786" y="536524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8147"/>
              </p:ext>
            </p:extLst>
          </p:nvPr>
        </p:nvGraphicFramePr>
        <p:xfrm>
          <a:off x="422068" y="5678165"/>
          <a:ext cx="873332" cy="24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332"/>
              </a:tblGrid>
              <a:tr h="24606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mpas-seaice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07" name="object 29"/>
          <p:cNvSpPr/>
          <p:nvPr/>
        </p:nvSpPr>
        <p:spPr>
          <a:xfrm>
            <a:off x="457200" y="43434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0"/>
          <p:cNvSpPr/>
          <p:nvPr/>
        </p:nvSpPr>
        <p:spPr>
          <a:xfrm>
            <a:off x="457200" y="43434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1"/>
          <p:cNvSpPr txBox="1"/>
          <p:nvPr/>
        </p:nvSpPr>
        <p:spPr>
          <a:xfrm>
            <a:off x="533400" y="4400510"/>
            <a:ext cx="3047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 smtClean="0">
                <a:latin typeface="Arial"/>
                <a:cs typeface="Arial"/>
              </a:rPr>
              <a:t>cice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1" name="object 16"/>
          <p:cNvSpPr/>
          <p:nvPr/>
        </p:nvSpPr>
        <p:spPr>
          <a:xfrm>
            <a:off x="1917700" y="347368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7"/>
          <p:cNvSpPr/>
          <p:nvPr/>
        </p:nvSpPr>
        <p:spPr>
          <a:xfrm>
            <a:off x="1917700" y="347368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8"/>
          <p:cNvSpPr txBox="1"/>
          <p:nvPr/>
        </p:nvSpPr>
        <p:spPr>
          <a:xfrm>
            <a:off x="1905000" y="3530792"/>
            <a:ext cx="7619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 smtClean="0">
                <a:latin typeface="Arial"/>
                <a:cs typeface="Arial"/>
              </a:rPr>
              <a:t>biogeochem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4" name="object 19"/>
          <p:cNvSpPr/>
          <p:nvPr/>
        </p:nvSpPr>
        <p:spPr>
          <a:xfrm>
            <a:off x="1917700" y="380284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0"/>
          <p:cNvSpPr/>
          <p:nvPr/>
        </p:nvSpPr>
        <p:spPr>
          <a:xfrm>
            <a:off x="1917700" y="380284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1"/>
          <p:cNvSpPr txBox="1"/>
          <p:nvPr/>
        </p:nvSpPr>
        <p:spPr>
          <a:xfrm>
            <a:off x="1905000" y="3859952"/>
            <a:ext cx="762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biogeophys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7" name="object 23"/>
          <p:cNvSpPr/>
          <p:nvPr/>
        </p:nvSpPr>
        <p:spPr>
          <a:xfrm>
            <a:off x="1917699" y="4900582"/>
            <a:ext cx="44450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4"/>
          <p:cNvSpPr/>
          <p:nvPr/>
        </p:nvSpPr>
        <p:spPr>
          <a:xfrm>
            <a:off x="1917699" y="4900582"/>
            <a:ext cx="44450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25"/>
          <p:cNvSpPr txBox="1"/>
          <p:nvPr/>
        </p:nvSpPr>
        <p:spPr>
          <a:xfrm>
            <a:off x="1940131" y="4933086"/>
            <a:ext cx="8890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cpl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0" name="object 36"/>
          <p:cNvSpPr/>
          <p:nvPr/>
        </p:nvSpPr>
        <p:spPr>
          <a:xfrm>
            <a:off x="1689100" y="358228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37"/>
          <p:cNvSpPr/>
          <p:nvPr/>
        </p:nvSpPr>
        <p:spPr>
          <a:xfrm>
            <a:off x="1689100" y="391792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38"/>
          <p:cNvSpPr/>
          <p:nvPr/>
        </p:nvSpPr>
        <p:spPr>
          <a:xfrm>
            <a:off x="1689100" y="438659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39"/>
          <p:cNvSpPr/>
          <p:nvPr/>
        </p:nvSpPr>
        <p:spPr>
          <a:xfrm>
            <a:off x="1689100" y="469298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0"/>
          <p:cNvSpPr/>
          <p:nvPr/>
        </p:nvSpPr>
        <p:spPr>
          <a:xfrm>
            <a:off x="1689100" y="503351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5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38099"/>
              </p:ext>
            </p:extLst>
          </p:nvPr>
        </p:nvGraphicFramePr>
        <p:xfrm>
          <a:off x="1905000" y="4114800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external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models/</a:t>
                      </a:r>
                      <a:r>
                        <a:rPr lang="en-US" sz="1000" b="1" baseline="0" dirty="0" err="1" smtClean="0">
                          <a:latin typeface="Arial"/>
                          <a:cs typeface="Arial"/>
                        </a:rPr>
                        <a:t>sbetr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000" b="1" baseline="0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/Applications/soil-farm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26" name="object 29"/>
          <p:cNvSpPr/>
          <p:nvPr/>
        </p:nvSpPr>
        <p:spPr>
          <a:xfrm>
            <a:off x="1940131" y="4552086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30"/>
          <p:cNvSpPr/>
          <p:nvPr/>
        </p:nvSpPr>
        <p:spPr>
          <a:xfrm>
            <a:off x="1940131" y="4552086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31"/>
          <p:cNvSpPr txBox="1"/>
          <p:nvPr/>
        </p:nvSpPr>
        <p:spPr>
          <a:xfrm>
            <a:off x="2016331" y="4609196"/>
            <a:ext cx="5079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main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7" name="object 38"/>
          <p:cNvSpPr/>
          <p:nvPr/>
        </p:nvSpPr>
        <p:spPr>
          <a:xfrm>
            <a:off x="850900" y="417577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8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97662"/>
              </p:ext>
            </p:extLst>
          </p:nvPr>
        </p:nvGraphicFramePr>
        <p:xfrm>
          <a:off x="990600" y="4038600"/>
          <a:ext cx="457199" cy="246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src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52" name="object 38"/>
          <p:cNvSpPr/>
          <p:nvPr/>
        </p:nvSpPr>
        <p:spPr>
          <a:xfrm>
            <a:off x="1447800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38"/>
          <p:cNvSpPr/>
          <p:nvPr/>
        </p:nvSpPr>
        <p:spPr>
          <a:xfrm rot="446112">
            <a:off x="1540768" y="3587466"/>
            <a:ext cx="228600" cy="2111088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905001" y="52578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905001" y="52578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 txBox="1"/>
          <p:nvPr/>
        </p:nvSpPr>
        <p:spPr>
          <a:xfrm>
            <a:off x="1927432" y="5348725"/>
            <a:ext cx="8890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utils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1" name="object 40"/>
          <p:cNvSpPr/>
          <p:nvPr/>
        </p:nvSpPr>
        <p:spPr>
          <a:xfrm>
            <a:off x="1676401" y="5390733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38"/>
          <p:cNvSpPr/>
          <p:nvPr/>
        </p:nvSpPr>
        <p:spPr>
          <a:xfrm rot="534112">
            <a:off x="3951945" y="3844931"/>
            <a:ext cx="228600" cy="185238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4"/>
          <p:cNvSpPr/>
          <p:nvPr/>
        </p:nvSpPr>
        <p:spPr>
          <a:xfrm>
            <a:off x="3810000" y="426720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6"/>
          <p:cNvSpPr/>
          <p:nvPr/>
        </p:nvSpPr>
        <p:spPr>
          <a:xfrm>
            <a:off x="5870528" y="381000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1"/>
          <p:cNvSpPr txBox="1"/>
          <p:nvPr/>
        </p:nvSpPr>
        <p:spPr>
          <a:xfrm>
            <a:off x="6119747" y="4659353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Parameters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4" name="object 54"/>
          <p:cNvSpPr/>
          <p:nvPr/>
        </p:nvSpPr>
        <p:spPr>
          <a:xfrm>
            <a:off x="5852772" y="4303121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5"/>
          <p:cNvSpPr txBox="1"/>
          <p:nvPr/>
        </p:nvSpPr>
        <p:spPr>
          <a:xfrm>
            <a:off x="6150864" y="3733800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   N layer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6" name="object 57"/>
          <p:cNvSpPr txBox="1"/>
          <p:nvPr/>
        </p:nvSpPr>
        <p:spPr>
          <a:xfrm>
            <a:off x="6119747" y="4202153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1 layer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7" name="object 58"/>
          <p:cNvSpPr/>
          <p:nvPr/>
        </p:nvSpPr>
        <p:spPr>
          <a:xfrm>
            <a:off x="5845368" y="475737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38"/>
          <p:cNvSpPr/>
          <p:nvPr/>
        </p:nvSpPr>
        <p:spPr>
          <a:xfrm rot="534112">
            <a:off x="5778721" y="3813762"/>
            <a:ext cx="136997" cy="1135477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54"/>
          <p:cNvSpPr/>
          <p:nvPr/>
        </p:nvSpPr>
        <p:spPr>
          <a:xfrm>
            <a:off x="5585651" y="42783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6"/>
          <p:cNvSpPr/>
          <p:nvPr/>
        </p:nvSpPr>
        <p:spPr>
          <a:xfrm>
            <a:off x="7623128" y="385918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51"/>
          <p:cNvSpPr txBox="1"/>
          <p:nvPr/>
        </p:nvSpPr>
        <p:spPr>
          <a:xfrm>
            <a:off x="7876705" y="41910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err="1" smtClean="0">
                <a:latin typeface="Arial"/>
                <a:cs typeface="Arial"/>
              </a:rPr>
              <a:t>NitDen</a:t>
            </a:r>
            <a:r>
              <a:rPr lang="en-US" sz="1000" b="1" spc="-10" dirty="0" smtClean="0">
                <a:latin typeface="Arial"/>
                <a:cs typeface="Arial"/>
              </a:rPr>
              <a:t>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3" name="object 53"/>
          <p:cNvSpPr txBox="1"/>
          <p:nvPr/>
        </p:nvSpPr>
        <p:spPr>
          <a:xfrm>
            <a:off x="7848600" y="4419600"/>
            <a:ext cx="11430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err="1" smtClean="0">
                <a:latin typeface="Arial"/>
                <a:cs typeface="Arial"/>
              </a:rPr>
              <a:t>Decomp</a:t>
            </a:r>
            <a:r>
              <a:rPr lang="en-US" sz="1000" b="1" spc="-85" dirty="0" smtClean="0">
                <a:latin typeface="Arial"/>
                <a:cs typeface="Arial"/>
              </a:rPr>
              <a:t>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4" name="object 54"/>
          <p:cNvSpPr/>
          <p:nvPr/>
        </p:nvSpPr>
        <p:spPr>
          <a:xfrm>
            <a:off x="7611611" y="40633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5"/>
          <p:cNvSpPr txBox="1"/>
          <p:nvPr/>
        </p:nvSpPr>
        <p:spPr>
          <a:xfrm>
            <a:off x="7903464" y="3744953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en-US" sz="1000" b="1" dirty="0" smtClean="0">
                <a:latin typeface="Arial"/>
                <a:cs typeface="Arial"/>
              </a:rPr>
              <a:t>Main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6" name="object 57"/>
          <p:cNvSpPr txBox="1"/>
          <p:nvPr/>
        </p:nvSpPr>
        <p:spPr>
          <a:xfrm>
            <a:off x="7878586" y="39624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SOM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9" name="object 58"/>
          <p:cNvSpPr/>
          <p:nvPr/>
        </p:nvSpPr>
        <p:spPr>
          <a:xfrm>
            <a:off x="7602326" y="42890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59"/>
          <p:cNvSpPr/>
          <p:nvPr/>
        </p:nvSpPr>
        <p:spPr>
          <a:xfrm>
            <a:off x="7594986" y="452853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38"/>
          <p:cNvSpPr/>
          <p:nvPr/>
        </p:nvSpPr>
        <p:spPr>
          <a:xfrm rot="534112">
            <a:off x="7457145" y="3856084"/>
            <a:ext cx="228600" cy="185238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54"/>
          <p:cNvSpPr/>
          <p:nvPr/>
        </p:nvSpPr>
        <p:spPr>
          <a:xfrm>
            <a:off x="7338251" y="42783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46"/>
          <p:cNvSpPr/>
          <p:nvPr/>
        </p:nvSpPr>
        <p:spPr>
          <a:xfrm>
            <a:off x="7624069" y="477358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51"/>
          <p:cNvSpPr txBox="1"/>
          <p:nvPr/>
        </p:nvSpPr>
        <p:spPr>
          <a:xfrm>
            <a:off x="7877646" y="51054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Index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0" name="object 53"/>
          <p:cNvSpPr txBox="1"/>
          <p:nvPr/>
        </p:nvSpPr>
        <p:spPr>
          <a:xfrm>
            <a:off x="7849541" y="5334000"/>
            <a:ext cx="1066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smtClean="0">
                <a:latin typeface="Arial"/>
                <a:cs typeface="Arial"/>
              </a:rPr>
              <a:t>Math </a:t>
            </a:r>
            <a:r>
              <a:rPr lang="en-US" sz="1000" b="1" spc="-85" dirty="0" err="1" smtClean="0">
                <a:latin typeface="Arial"/>
                <a:cs typeface="Arial"/>
              </a:rPr>
              <a:t>Funcs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2" name="object 54"/>
          <p:cNvSpPr/>
          <p:nvPr/>
        </p:nvSpPr>
        <p:spPr>
          <a:xfrm>
            <a:off x="7612552" y="49777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55"/>
          <p:cNvSpPr txBox="1"/>
          <p:nvPr/>
        </p:nvSpPr>
        <p:spPr>
          <a:xfrm>
            <a:off x="7904405" y="4659353"/>
            <a:ext cx="123959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Deb Growth </a:t>
            </a:r>
            <a:r>
              <a:rPr lang="en-US" sz="1000" b="1" dirty="0" err="1" smtClean="0">
                <a:latin typeface="Arial"/>
                <a:cs typeface="Arial"/>
              </a:rPr>
              <a:t>Func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4" name="object 57"/>
          <p:cNvSpPr txBox="1"/>
          <p:nvPr/>
        </p:nvSpPr>
        <p:spPr>
          <a:xfrm>
            <a:off x="7879527" y="48768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Deb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5" name="object 58"/>
          <p:cNvSpPr/>
          <p:nvPr/>
        </p:nvSpPr>
        <p:spPr>
          <a:xfrm>
            <a:off x="7603267" y="52034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59"/>
          <p:cNvSpPr/>
          <p:nvPr/>
        </p:nvSpPr>
        <p:spPr>
          <a:xfrm>
            <a:off x="7595927" y="544293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46"/>
          <p:cNvSpPr/>
          <p:nvPr/>
        </p:nvSpPr>
        <p:spPr>
          <a:xfrm>
            <a:off x="7440742" y="3341647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54"/>
          <p:cNvSpPr/>
          <p:nvPr/>
        </p:nvSpPr>
        <p:spPr>
          <a:xfrm>
            <a:off x="7429225" y="36061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55"/>
          <p:cNvSpPr txBox="1"/>
          <p:nvPr/>
        </p:nvSpPr>
        <p:spPr>
          <a:xfrm>
            <a:off x="7721078" y="3276600"/>
            <a:ext cx="1118122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Soil Reactions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7" name="object 57"/>
          <p:cNvSpPr txBox="1"/>
          <p:nvPr/>
        </p:nvSpPr>
        <p:spPr>
          <a:xfrm>
            <a:off x="7620000" y="3505200"/>
            <a:ext cx="1447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Plant Soil Interface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9" name="object 54"/>
          <p:cNvSpPr/>
          <p:nvPr/>
        </p:nvSpPr>
        <p:spPr>
          <a:xfrm>
            <a:off x="7155865" y="38211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8"/>
          <p:cNvSpPr/>
          <p:nvPr/>
        </p:nvSpPr>
        <p:spPr>
          <a:xfrm rot="600000">
            <a:off x="7360920" y="3328416"/>
            <a:ext cx="94331" cy="60225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161169" y="1417638"/>
            <a:ext cx="9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E3SM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963894" y="1417638"/>
            <a:ext cx="9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BeTR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397285" y="1449897"/>
            <a:ext cx="1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Soil-farm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103813" y="1417638"/>
            <a:ext cx="1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ReSOM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338251" y="1407717"/>
            <a:ext cx="17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Multi-layer wrapper around single-layer soil </a:t>
            </a:r>
            <a:r>
              <a:rPr lang="en-US" dirty="0" err="1" smtClean="0"/>
              <a:t>bgc</a:t>
            </a:r>
            <a:r>
              <a:rPr lang="en-US" dirty="0" smtClean="0"/>
              <a:t>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130</Words>
  <Application>Microsoft Macintosh PowerPoint</Application>
  <PresentationFormat>On-screen Show (4:3)</PresentationFormat>
  <Paragraphs>45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ELMv1-BeTR-ReSOM</vt:lpstr>
      <vt:lpstr>Replaces Century with ReSOM</vt:lpstr>
      <vt:lpstr>Overview of Directories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Abramoff</dc:creator>
  <cp:lastModifiedBy>Rose Abramoff</cp:lastModifiedBy>
  <cp:revision>78</cp:revision>
  <dcterms:created xsi:type="dcterms:W3CDTF">2018-06-18T18:02:30Z</dcterms:created>
  <dcterms:modified xsi:type="dcterms:W3CDTF">2018-08-16T22:39:59Z</dcterms:modified>
</cp:coreProperties>
</file>