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swald Regular"/>
      <p:regular r:id="rId39"/>
      <p:bold r:id="rId40"/>
    </p:embeddedFont>
    <p:embeddedFont>
      <p:font typeface="Source Sans Pro Light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  <p:embeddedFont>
      <p:font typeface="Source Sans Pr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20">
          <p15:clr>
            <a:srgbClr val="A4A3A4"/>
          </p15:clr>
        </p15:guide>
        <p15:guide id="2" orient="horz" pos="13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20" orient="horz"/>
        <p:guide pos="133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Regular-bold.fntdata"/><Relationship Id="rId42" Type="http://schemas.openxmlformats.org/officeDocument/2006/relationships/font" Target="fonts/SourceSansProLight-bold.fntdata"/><Relationship Id="rId41" Type="http://schemas.openxmlformats.org/officeDocument/2006/relationships/font" Target="fonts/SourceSansProLight-regular.fntdata"/><Relationship Id="rId44" Type="http://schemas.openxmlformats.org/officeDocument/2006/relationships/font" Target="fonts/SourceSansProLight-boldItalic.fntdata"/><Relationship Id="rId43" Type="http://schemas.openxmlformats.org/officeDocument/2006/relationships/font" Target="fonts/SourceSansProLight-italic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SansPro-bold.fntdata"/><Relationship Id="rId47" Type="http://schemas.openxmlformats.org/officeDocument/2006/relationships/font" Target="fonts/SourceSansPro-regular.fntdata"/><Relationship Id="rId49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OswaldRegular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d20c816f9_1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d20c816f9_1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20c816f9_1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20c816f9_1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20c816f9_1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20c816f9_1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20c816f9_1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20c816f9_1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cd9382c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cd9382c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20c816f9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20c816f9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d20c816f9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d20c816f9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d20c816f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d20c816f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d20c816f9_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d20c816f9_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d20c816f9_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d20c816f9_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cd9382c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cd9382c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Slides at end of presentation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d20c816f9_9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d20c816f9_9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d20c816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d20c816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cd9382c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cd9382c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cd9382cf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cd9382cf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d20c816f9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d20c816f9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d20c816f9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d20c816f9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d20c816f9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d20c816f9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d20c816f9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d20c816f9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d20c816f9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d20c816f9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d20c816f9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d20c816f9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20c816f9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20c816f9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d20c816f9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d20c816f9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d20c816f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d20c816f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20c816f9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20c816f9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d20c816f9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d20c816f9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20c816f9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20c816f9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d20c816f9_1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d20c816f9_1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20c816f9_1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20c816f9_1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20c816f9_1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20c816f9_1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d20c816f9_1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d20c816f9_1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20c816f9_1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20c816f9_1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3947" cy="5143360"/>
          </a:xfrm>
          <a:custGeom>
            <a:rect b="b" l="l" r="r" t="t"/>
            <a:pathLst>
              <a:path extrusionOk="0" h="36907" w="67802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041530"/>
            <a:ext cx="4342460" cy="3101791"/>
          </a:xfrm>
          <a:custGeom>
            <a:rect b="b" l="l" r="r" t="t"/>
            <a:pathLst>
              <a:path extrusionOk="0" h="21893" w="3194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45517" y="0"/>
            <a:ext cx="7848304" cy="5143360"/>
          </a:xfrm>
          <a:custGeom>
            <a:rect b="b" l="l" r="r" t="t"/>
            <a:pathLst>
              <a:path extrusionOk="0" h="36907" w="58224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35575" y="1332100"/>
            <a:ext cx="5261700" cy="24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ADB2"/>
              </a:solidFill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241050" y="1610400"/>
            <a:ext cx="47097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600"/>
              <a:buNone/>
              <a:defRPr sz="36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3518803" y="0"/>
            <a:ext cx="3781000" cy="1967066"/>
          </a:xfrm>
          <a:custGeom>
            <a:rect b="b" l="l" r="r" t="t"/>
            <a:pathLst>
              <a:path extrusionOk="0" h="14115" w="2805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650066" y="3452213"/>
            <a:ext cx="3295733" cy="1691127"/>
          </a:xfrm>
          <a:custGeom>
            <a:rect b="b" l="l" r="r" t="t"/>
            <a:pathLst>
              <a:path extrusionOk="0" h="12135" w="2445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10800000">
            <a:off x="-14" y="18"/>
            <a:ext cx="9158514" cy="5143471"/>
          </a:xfrm>
          <a:custGeom>
            <a:rect b="b" l="l" r="r" t="t"/>
            <a:pathLst>
              <a:path extrusionOk="0" h="35539" w="65569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 flipH="1">
            <a:off x="26246" y="3937927"/>
            <a:ext cx="2339448" cy="1205582"/>
          </a:xfrm>
          <a:custGeom>
            <a:rect b="b" l="l" r="r" t="t"/>
            <a:pathLst>
              <a:path extrusionOk="0" h="13503" w="2715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608790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flipH="1">
            <a:off x="325255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type="ctrTitle"/>
          </p:nvPr>
        </p:nvSpPr>
        <p:spPr>
          <a:xfrm>
            <a:off x="3297250" y="2334829"/>
            <a:ext cx="2377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3411250" y="3016479"/>
            <a:ext cx="214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2" type="ctrTitle"/>
          </p:nvPr>
        </p:nvSpPr>
        <p:spPr>
          <a:xfrm>
            <a:off x="6132600" y="2334829"/>
            <a:ext cx="2377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3" type="subTitle"/>
          </p:nvPr>
        </p:nvSpPr>
        <p:spPr>
          <a:xfrm>
            <a:off x="6246600" y="3016479"/>
            <a:ext cx="214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94" name="Google Shape;94;p11"/>
          <p:cNvSpPr/>
          <p:nvPr/>
        </p:nvSpPr>
        <p:spPr>
          <a:xfrm>
            <a:off x="-24" y="0"/>
            <a:ext cx="5719774" cy="5178338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idx="4" type="ctrTitle"/>
          </p:nvPr>
        </p:nvSpPr>
        <p:spPr>
          <a:xfrm>
            <a:off x="847475" y="884619"/>
            <a:ext cx="2149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1"/>
          <p:cNvSpPr/>
          <p:nvPr/>
        </p:nvSpPr>
        <p:spPr>
          <a:xfrm rot="10800000">
            <a:off x="7453003" y="3394427"/>
            <a:ext cx="1705494" cy="1749070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 flipH="1" rot="10800000">
            <a:off x="-34" y="18"/>
            <a:ext cx="9158514" cy="5143471"/>
          </a:xfrm>
          <a:custGeom>
            <a:rect b="b" l="l" r="r" t="t"/>
            <a:pathLst>
              <a:path extrusionOk="0" h="35539" w="65569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6792772" y="3937927"/>
            <a:ext cx="2339448" cy="1205582"/>
          </a:xfrm>
          <a:custGeom>
            <a:rect b="b" l="l" r="r" t="t"/>
            <a:pathLst>
              <a:path extrusionOk="0" h="13503" w="2715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 flipH="1">
            <a:off x="268363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65238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109186" y="0"/>
            <a:ext cx="5049314" cy="5178338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714885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type="ctrTitle"/>
          </p:nvPr>
        </p:nvSpPr>
        <p:spPr>
          <a:xfrm>
            <a:off x="778935" y="2579828"/>
            <a:ext cx="1618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856547" y="3186203"/>
            <a:ext cx="1463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106" name="Google Shape;106;p12"/>
          <p:cNvSpPr/>
          <p:nvPr/>
        </p:nvSpPr>
        <p:spPr>
          <a:xfrm flipH="1" rot="10800000">
            <a:off x="-31" y="3394427"/>
            <a:ext cx="1705494" cy="1749070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 txBox="1"/>
          <p:nvPr>
            <p:ph idx="2" type="ctrTitle"/>
          </p:nvPr>
        </p:nvSpPr>
        <p:spPr>
          <a:xfrm>
            <a:off x="2747559" y="2579828"/>
            <a:ext cx="1618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3" type="subTitle"/>
          </p:nvPr>
        </p:nvSpPr>
        <p:spPr>
          <a:xfrm>
            <a:off x="2825172" y="3186203"/>
            <a:ext cx="1463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4" type="ctrTitle"/>
          </p:nvPr>
        </p:nvSpPr>
        <p:spPr>
          <a:xfrm>
            <a:off x="4716181" y="2579828"/>
            <a:ext cx="1618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5" type="subTitle"/>
          </p:nvPr>
        </p:nvSpPr>
        <p:spPr>
          <a:xfrm>
            <a:off x="4793793" y="3186203"/>
            <a:ext cx="1463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6" type="ctrTitle"/>
          </p:nvPr>
        </p:nvSpPr>
        <p:spPr>
          <a:xfrm flipH="1">
            <a:off x="6161191" y="884619"/>
            <a:ext cx="2149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DESIGN 1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0" y="-3000"/>
            <a:ext cx="9143959" cy="5157888"/>
          </a:xfrm>
          <a:custGeom>
            <a:rect b="b" l="l" r="r" t="t"/>
            <a:pathLst>
              <a:path extrusionOk="0" h="35683" w="65534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034495" y="991057"/>
            <a:ext cx="6109461" cy="4163835"/>
          </a:xfrm>
          <a:custGeom>
            <a:rect b="b" l="l" r="r" t="t"/>
            <a:pathLst>
              <a:path extrusionOk="0" h="28806" w="43786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59500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959725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3"/>
          <p:cNvSpPr/>
          <p:nvPr/>
        </p:nvSpPr>
        <p:spPr>
          <a:xfrm>
            <a:off x="0" y="-3000"/>
            <a:ext cx="4978989" cy="5157888"/>
          </a:xfrm>
          <a:custGeom>
            <a:rect b="b" l="l" r="r" t="t"/>
            <a:pathLst>
              <a:path extrusionOk="0" h="35683" w="35684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758494" y="-3000"/>
            <a:ext cx="4290548" cy="3143764"/>
          </a:xfrm>
          <a:custGeom>
            <a:rect b="b" l="l" r="r" t="t"/>
            <a:pathLst>
              <a:path extrusionOk="0" h="21749" w="3075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2469206"/>
            <a:ext cx="2592607" cy="2685693"/>
          </a:xfrm>
          <a:custGeom>
            <a:rect b="b" l="l" r="r" t="t"/>
            <a:pathLst>
              <a:path extrusionOk="0" h="18580" w="18581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 txBox="1"/>
          <p:nvPr>
            <p:ph type="ctrTitle"/>
          </p:nvPr>
        </p:nvSpPr>
        <p:spPr>
          <a:xfrm>
            <a:off x="2722800" y="2442614"/>
            <a:ext cx="54696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5537100" y="3300117"/>
            <a:ext cx="26553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2" type="title"/>
          </p:nvPr>
        </p:nvSpPr>
        <p:spPr>
          <a:xfrm>
            <a:off x="7217100" y="2010417"/>
            <a:ext cx="9753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DESIGN 1 2">
  <p:cSld name="CAPTION_ONLY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 flipH="1">
            <a:off x="0" y="-3000"/>
            <a:ext cx="9143959" cy="5157888"/>
          </a:xfrm>
          <a:custGeom>
            <a:rect b="b" l="l" r="r" t="t"/>
            <a:pathLst>
              <a:path extrusionOk="0" h="35683" w="65534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>
            <a:off x="4" y="991057"/>
            <a:ext cx="6109461" cy="4163835"/>
          </a:xfrm>
          <a:custGeom>
            <a:rect b="b" l="l" r="r" t="t"/>
            <a:pathLst>
              <a:path extrusionOk="0" h="28806" w="43786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485159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 flipH="1">
            <a:off x="4841334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4"/>
          <p:cNvSpPr/>
          <p:nvPr/>
        </p:nvSpPr>
        <p:spPr>
          <a:xfrm flipH="1">
            <a:off x="4164971" y="-3000"/>
            <a:ext cx="4978989" cy="5157888"/>
          </a:xfrm>
          <a:custGeom>
            <a:rect b="b" l="l" r="r" t="t"/>
            <a:pathLst>
              <a:path extrusionOk="0" h="35683" w="35684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3094917" y="-3000"/>
            <a:ext cx="4290548" cy="3143764"/>
          </a:xfrm>
          <a:custGeom>
            <a:rect b="b" l="l" r="r" t="t"/>
            <a:pathLst>
              <a:path extrusionOk="0" h="21749" w="3075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6551352" y="2469206"/>
            <a:ext cx="2592607" cy="2685693"/>
          </a:xfrm>
          <a:custGeom>
            <a:rect b="b" l="l" r="r" t="t"/>
            <a:pathLst>
              <a:path extrusionOk="0" h="18580" w="18581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type="ctrTitle"/>
          </p:nvPr>
        </p:nvSpPr>
        <p:spPr>
          <a:xfrm>
            <a:off x="977700" y="2442614"/>
            <a:ext cx="54696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977700" y="3300117"/>
            <a:ext cx="26553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hasCustomPrompt="1" idx="2" type="title"/>
          </p:nvPr>
        </p:nvSpPr>
        <p:spPr>
          <a:xfrm>
            <a:off x="977700" y="2010417"/>
            <a:ext cx="9753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+ SUBTITLE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0"/>
            <a:ext cx="9143925" cy="5143536"/>
          </a:xfrm>
          <a:custGeom>
            <a:rect b="b" l="l" r="r" t="t"/>
            <a:pathLst>
              <a:path extrusionOk="0" h="35719" w="65569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6399" y="0"/>
            <a:ext cx="7637532" cy="5143536"/>
          </a:xfrm>
          <a:custGeom>
            <a:rect b="b" l="l" r="r" t="t"/>
            <a:pathLst>
              <a:path extrusionOk="0" h="35719" w="54767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126803" y="2571667"/>
            <a:ext cx="4017141" cy="2571840"/>
          </a:xfrm>
          <a:custGeom>
            <a:rect b="b" l="l" r="r" t="t"/>
            <a:pathLst>
              <a:path extrusionOk="0" h="17860" w="28806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6633202" y="0"/>
            <a:ext cx="2510748" cy="5143536"/>
          </a:xfrm>
          <a:custGeom>
            <a:rect b="b" l="l" r="r" t="t"/>
            <a:pathLst>
              <a:path extrusionOk="0" h="35719" w="18004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type="ctrTitle"/>
          </p:nvPr>
        </p:nvSpPr>
        <p:spPr>
          <a:xfrm>
            <a:off x="1400100" y="2031700"/>
            <a:ext cx="63654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1473775" y="3023275"/>
            <a:ext cx="62181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+ SUBTITLE 1 1">
  <p:cSld name="CUSTOM_2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flipH="1">
            <a:off x="25" y="0"/>
            <a:ext cx="9143925" cy="5143536"/>
          </a:xfrm>
          <a:custGeom>
            <a:rect b="b" l="l" r="r" t="t"/>
            <a:pathLst>
              <a:path extrusionOk="0" h="35719" w="65569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flipH="1">
            <a:off x="5942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 flipH="1">
            <a:off x="19" y="0"/>
            <a:ext cx="7637532" cy="5143536"/>
          </a:xfrm>
          <a:custGeom>
            <a:rect b="b" l="l" r="r" t="t"/>
            <a:pathLst>
              <a:path extrusionOk="0" h="35719" w="54767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6" y="2571667"/>
            <a:ext cx="4017141" cy="2571840"/>
          </a:xfrm>
          <a:custGeom>
            <a:rect b="b" l="l" r="r" t="t"/>
            <a:pathLst>
              <a:path extrusionOk="0" h="17860" w="28806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flipH="1">
            <a:off x="0" y="0"/>
            <a:ext cx="2510748" cy="5143536"/>
          </a:xfrm>
          <a:custGeom>
            <a:rect b="b" l="l" r="r" t="t"/>
            <a:pathLst>
              <a:path extrusionOk="0" h="35719" w="18004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type="ctrTitle"/>
          </p:nvPr>
        </p:nvSpPr>
        <p:spPr>
          <a:xfrm flipH="1">
            <a:off x="6335950" y="1805450"/>
            <a:ext cx="14844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 flipH="1">
            <a:off x="6335950" y="2446450"/>
            <a:ext cx="14844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+ SUBTITLE 1 1 1">
  <p:cSld name="CUSTOM_2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flipH="1" rot="10800000">
            <a:off x="0" y="0"/>
            <a:ext cx="9143925" cy="5143536"/>
          </a:xfrm>
          <a:custGeom>
            <a:rect b="b" l="l" r="r" t="t"/>
            <a:pathLst>
              <a:path extrusionOk="0" h="35719" w="65569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975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 flipH="1" rot="10800000">
            <a:off x="1506399" y="0"/>
            <a:ext cx="7637532" cy="5143536"/>
          </a:xfrm>
          <a:custGeom>
            <a:rect b="b" l="l" r="r" t="t"/>
            <a:pathLst>
              <a:path extrusionOk="0" h="35719" w="54767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10800000">
            <a:off x="5126803" y="29"/>
            <a:ext cx="4017141" cy="2571840"/>
          </a:xfrm>
          <a:custGeom>
            <a:rect b="b" l="l" r="r" t="t"/>
            <a:pathLst>
              <a:path extrusionOk="0" h="17860" w="28806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10800000">
            <a:off x="6633202" y="0"/>
            <a:ext cx="2510748" cy="5143536"/>
          </a:xfrm>
          <a:custGeom>
            <a:rect b="b" l="l" r="r" t="t"/>
            <a:pathLst>
              <a:path extrusionOk="0" h="35719" w="18004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ctrTitle"/>
          </p:nvPr>
        </p:nvSpPr>
        <p:spPr>
          <a:xfrm>
            <a:off x="1323600" y="1805450"/>
            <a:ext cx="14844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400"/>
              <a:buNone/>
              <a:defRPr sz="2400">
                <a:solidFill>
                  <a:srgbClr val="97ADB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1323600" y="2446450"/>
            <a:ext cx="14844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flipH="1" rot="-3081663">
            <a:off x="4375192" y="407174"/>
            <a:ext cx="2573306" cy="3359860"/>
          </a:xfrm>
          <a:prstGeom prst="triangle">
            <a:avLst>
              <a:gd fmla="val 0" name="adj"/>
            </a:avLst>
          </a:pr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045400" y="-125"/>
            <a:ext cx="4098600" cy="5144100"/>
          </a:xfrm>
          <a:prstGeom prst="triangle">
            <a:avLst>
              <a:gd fmla="val 0" name="adj"/>
            </a:avLst>
          </a:pr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flipH="1">
            <a:off x="7486500" y="3063775"/>
            <a:ext cx="1657500" cy="2080200"/>
          </a:xfrm>
          <a:prstGeom prst="triangle">
            <a:avLst>
              <a:gd fmla="val 0" name="adj"/>
            </a:avLst>
          </a:pr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>
            <a:off x="5045400" y="-125"/>
            <a:ext cx="4098600" cy="5144100"/>
          </a:xfrm>
          <a:prstGeom prst="triangle">
            <a:avLst>
              <a:gd fmla="val 0" name="adj"/>
            </a:avLst>
          </a:pr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7486500" y="0"/>
            <a:ext cx="1657500" cy="2080200"/>
          </a:xfrm>
          <a:prstGeom prst="triangle">
            <a:avLst>
              <a:gd fmla="val 0" name="adj"/>
            </a:avLst>
          </a:pr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ctrTitle"/>
          </p:nvPr>
        </p:nvSpPr>
        <p:spPr>
          <a:xfrm flipH="1">
            <a:off x="6625125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 2">
  <p:cSld name="CUSTOM_3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 rot="3081663">
            <a:off x="2166847" y="407174"/>
            <a:ext cx="2573306" cy="3359860"/>
          </a:xfrm>
          <a:prstGeom prst="triangle">
            <a:avLst>
              <a:gd fmla="val 0" name="adj"/>
            </a:avLst>
          </a:pr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0" y="-125"/>
            <a:ext cx="4098600" cy="5144100"/>
          </a:xfrm>
          <a:prstGeom prst="triangle">
            <a:avLst>
              <a:gd fmla="val 0" name="adj"/>
            </a:avLst>
          </a:pr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0" y="3063775"/>
            <a:ext cx="1657500" cy="2080200"/>
          </a:xfrm>
          <a:prstGeom prst="triangle">
            <a:avLst>
              <a:gd fmla="val 0" name="adj"/>
            </a:avLst>
          </a:pr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flipH="1" rot="10800000">
            <a:off x="0" y="-125"/>
            <a:ext cx="4098600" cy="5144100"/>
          </a:xfrm>
          <a:prstGeom prst="triangle">
            <a:avLst>
              <a:gd fmla="val 0" name="adj"/>
            </a:avLst>
          </a:pr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flipH="1" rot="10800000">
            <a:off x="0" y="0"/>
            <a:ext cx="1657500" cy="2080200"/>
          </a:xfrm>
          <a:prstGeom prst="triangle">
            <a:avLst>
              <a:gd fmla="val 0" name="adj"/>
            </a:avLst>
          </a:pr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type="ctrTitle"/>
          </p:nvPr>
        </p:nvSpPr>
        <p:spPr>
          <a:xfrm>
            <a:off x="555220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SUBTITLE">
  <p:cSld name="CUSTOM_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-8000" y="0"/>
            <a:ext cx="9160179" cy="5170199"/>
          </a:xfrm>
          <a:custGeom>
            <a:rect b="b" l="l" r="r" t="t"/>
            <a:pathLst>
              <a:path extrusionOk="0" h="35683" w="65534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-8000" y="0"/>
            <a:ext cx="9160179" cy="5170199"/>
          </a:xfrm>
          <a:custGeom>
            <a:rect b="b" l="l" r="r" t="t"/>
            <a:pathLst>
              <a:path extrusionOk="0" h="35683" w="65534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833784" y="0"/>
            <a:ext cx="4298158" cy="3083457"/>
          </a:xfrm>
          <a:custGeom>
            <a:rect b="b" l="l" r="r" t="t"/>
            <a:pathLst>
              <a:path extrusionOk="0" h="21281" w="3075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-8000" y="0"/>
            <a:ext cx="8178661" cy="5170199"/>
          </a:xfrm>
          <a:custGeom>
            <a:rect b="b" l="l" r="r" t="t"/>
            <a:pathLst>
              <a:path extrusionOk="0" h="35683" w="58512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3334300" y="-2001150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77" name="Google Shape;177;p20"/>
          <p:cNvSpPr txBox="1"/>
          <p:nvPr>
            <p:ph hasCustomPrompt="1" type="title"/>
          </p:nvPr>
        </p:nvSpPr>
        <p:spPr>
          <a:xfrm>
            <a:off x="311700" y="10625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7200"/>
              <a:buNone/>
              <a:defRPr sz="72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0"/>
          <p:cNvSpPr/>
          <p:nvPr/>
        </p:nvSpPr>
        <p:spPr>
          <a:xfrm>
            <a:off x="3177830" y="0"/>
            <a:ext cx="3311888" cy="1695677"/>
          </a:xfrm>
          <a:custGeom>
            <a:rect b="b" l="l" r="r" t="t"/>
            <a:pathLst>
              <a:path extrusionOk="0" h="11703" w="23694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8000" y="735623"/>
            <a:ext cx="4278170" cy="4434580"/>
          </a:xfrm>
          <a:custGeom>
            <a:rect b="b" l="l" r="r" t="t"/>
            <a:pathLst>
              <a:path extrusionOk="0" h="30606" w="30607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1752600" y="2805450"/>
            <a:ext cx="56604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LAST TITLE 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0" y="0"/>
            <a:ext cx="9139371" cy="5143360"/>
          </a:xfrm>
          <a:custGeom>
            <a:rect b="b" l="l" r="r" t="t"/>
            <a:pathLst>
              <a:path extrusionOk="0" h="36907" w="67802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4796888" y="2041530"/>
            <a:ext cx="4342483" cy="3101800"/>
          </a:xfrm>
          <a:custGeom>
            <a:rect b="b" l="l" r="r" t="t"/>
            <a:pathLst>
              <a:path extrusionOk="0" h="21893" w="3194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042943" y="0"/>
            <a:ext cx="3781000" cy="1967066"/>
          </a:xfrm>
          <a:custGeom>
            <a:rect b="b" l="l" r="r" t="t"/>
            <a:pathLst>
              <a:path extrusionOk="0" h="14115" w="2805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3193567" y="3452213"/>
            <a:ext cx="3295738" cy="1691134"/>
          </a:xfrm>
          <a:custGeom>
            <a:rect b="b" l="l" r="r" t="t"/>
            <a:pathLst>
              <a:path extrusionOk="0" h="12135" w="2445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48924" y="0"/>
            <a:ext cx="7848304" cy="5143360"/>
          </a:xfrm>
          <a:custGeom>
            <a:rect b="b" l="l" r="r" t="t"/>
            <a:pathLst>
              <a:path extrusionOk="0" h="36907" w="58224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413650" y="2224525"/>
            <a:ext cx="83121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>
            <a:off x="2200" y="2768025"/>
            <a:ext cx="91395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070700" y="3078525"/>
            <a:ext cx="29979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400"/>
              <a:buNone/>
              <a:defRPr>
                <a:solidFill>
                  <a:srgbClr val="97ADB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flipH="1" rot="10800000">
            <a:off x="-8000" y="3"/>
            <a:ext cx="9160179" cy="5170199"/>
          </a:xfrm>
          <a:custGeom>
            <a:rect b="b" l="l" r="r" t="t"/>
            <a:pathLst>
              <a:path extrusionOk="0" h="35683" w="65534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flipH="1" rot="10800000">
            <a:off x="-8000" y="3"/>
            <a:ext cx="9160179" cy="5170199"/>
          </a:xfrm>
          <a:custGeom>
            <a:rect b="b" l="l" r="r" t="t"/>
            <a:pathLst>
              <a:path extrusionOk="0" h="35683" w="65534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flipH="1" rot="10800000">
            <a:off x="4833784" y="2086745"/>
            <a:ext cx="4298158" cy="3083457"/>
          </a:xfrm>
          <a:custGeom>
            <a:rect b="b" l="l" r="r" t="t"/>
            <a:pathLst>
              <a:path extrusionOk="0" h="21281" w="3075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flipH="1" rot="10800000">
            <a:off x="-8000" y="3"/>
            <a:ext cx="8178661" cy="5170199"/>
          </a:xfrm>
          <a:custGeom>
            <a:rect b="b" l="l" r="r" t="t"/>
            <a:pathLst>
              <a:path extrusionOk="0" h="35683" w="58512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flipH="1" rot="5400000">
            <a:off x="3334300" y="-1988848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 flipH="1" rot="10800000">
            <a:off x="3177830" y="3474525"/>
            <a:ext cx="3311888" cy="1695677"/>
          </a:xfrm>
          <a:custGeom>
            <a:rect b="b" l="l" r="r" t="t"/>
            <a:pathLst>
              <a:path extrusionOk="0" h="11703" w="23694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5400000">
            <a:off x="2730100" y="-1988850"/>
            <a:ext cx="36840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07B"/>
              </a:solidFill>
            </a:endParaRPr>
          </a:p>
        </p:txBody>
      </p:sp>
      <p:sp>
        <p:nvSpPr>
          <p:cNvPr id="189" name="Google Shape;189;p21"/>
          <p:cNvSpPr txBox="1"/>
          <p:nvPr>
            <p:ph hasCustomPrompt="1" type="title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-277450" y="1597038"/>
            <a:ext cx="9720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1" name="Google Shape;191;p21"/>
          <p:cNvSpPr txBox="1"/>
          <p:nvPr>
            <p:ph hasCustomPrompt="1" idx="2" type="title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-277450" y="2744588"/>
            <a:ext cx="9720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21"/>
          <p:cNvSpPr txBox="1"/>
          <p:nvPr>
            <p:ph hasCustomPrompt="1" idx="4" type="title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-277450" y="3930238"/>
            <a:ext cx="9720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p21"/>
          <p:cNvSpPr/>
          <p:nvPr/>
        </p:nvSpPr>
        <p:spPr>
          <a:xfrm flipH="1" rot="10800000">
            <a:off x="-8000" y="0"/>
            <a:ext cx="4278170" cy="4434580"/>
          </a:xfrm>
          <a:custGeom>
            <a:rect b="b" l="l" r="r" t="t"/>
            <a:pathLst>
              <a:path extrusionOk="0" h="30606" w="30607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8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3900" cy="5143471"/>
          </a:xfrm>
          <a:custGeom>
            <a:rect b="b" l="l" r="r" t="t"/>
            <a:pathLst>
              <a:path extrusionOk="0" h="35539" w="6557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0081" y="2058331"/>
            <a:ext cx="4293324" cy="3085156"/>
          </a:xfrm>
          <a:custGeom>
            <a:rect b="b" l="l" r="r" t="t"/>
            <a:pathLst>
              <a:path extrusionOk="0" h="21317" w="30787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656333" y="3449753"/>
            <a:ext cx="3309068" cy="1693746"/>
          </a:xfrm>
          <a:custGeom>
            <a:rect b="b" l="l" r="r" t="t"/>
            <a:pathLst>
              <a:path extrusionOk="0" h="11703" w="23729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84132" y="0"/>
            <a:ext cx="8159784" cy="5143471"/>
          </a:xfrm>
          <a:custGeom>
            <a:rect b="b" l="l" r="r" t="t"/>
            <a:pathLst>
              <a:path extrusionOk="0" h="35539" w="58513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2045200" y="1097200"/>
            <a:ext cx="50535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556300" y="2874202"/>
            <a:ext cx="4031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400"/>
              <a:buNone/>
              <a:defRPr sz="1400">
                <a:solidFill>
                  <a:srgbClr val="2D2D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2556300" y="1938588"/>
            <a:ext cx="34803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4875754" y="0"/>
            <a:ext cx="4268223" cy="4429530"/>
          </a:xfrm>
          <a:custGeom>
            <a:rect b="b" l="l" r="r" t="t"/>
            <a:pathLst>
              <a:path extrusionOk="0" h="30606" w="30607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 rot="10800000">
            <a:off x="0" y="28"/>
            <a:ext cx="9143900" cy="5143471"/>
          </a:xfrm>
          <a:custGeom>
            <a:rect b="b" l="l" r="r" t="t"/>
            <a:pathLst>
              <a:path extrusionOk="0" h="35539" w="6557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flipH="1" rot="10800000">
            <a:off x="3450158" y="0"/>
            <a:ext cx="3309068" cy="1693746"/>
          </a:xfrm>
          <a:custGeom>
            <a:rect b="b" l="l" r="r" t="t"/>
            <a:pathLst>
              <a:path extrusionOk="0" h="11703" w="23729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flipH="1" rot="10800000">
            <a:off x="4875779" y="713969"/>
            <a:ext cx="4268223" cy="4429530"/>
          </a:xfrm>
          <a:custGeom>
            <a:rect b="b" l="l" r="r" t="t"/>
            <a:pathLst>
              <a:path extrusionOk="0" h="30606" w="30607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10800000">
            <a:off x="2171925" y="-30280"/>
            <a:ext cx="4336272" cy="3110204"/>
          </a:xfrm>
          <a:custGeom>
            <a:rect b="b" l="l" r="r" t="t"/>
            <a:pathLst>
              <a:path extrusionOk="0" h="21317" w="30787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0800000">
            <a:off x="984107" y="28"/>
            <a:ext cx="8159784" cy="5143471"/>
          </a:xfrm>
          <a:custGeom>
            <a:rect b="b" l="l" r="r" t="t"/>
            <a:pathLst>
              <a:path extrusionOk="0" h="35539" w="58513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ctrTitle"/>
          </p:nvPr>
        </p:nvSpPr>
        <p:spPr>
          <a:xfrm flipH="1">
            <a:off x="574234" y="524525"/>
            <a:ext cx="37428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rot="10800000">
            <a:off x="77" y="28"/>
            <a:ext cx="9143900" cy="5143471"/>
          </a:xfrm>
          <a:custGeom>
            <a:rect b="b" l="l" r="r" t="t"/>
            <a:pathLst>
              <a:path extrusionOk="0" h="35539" w="6557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4787630" y="-4"/>
            <a:ext cx="4336272" cy="3110204"/>
          </a:xfrm>
          <a:custGeom>
            <a:rect b="b" l="l" r="r" t="t"/>
            <a:pathLst>
              <a:path extrusionOk="0" h="21317" w="30787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>
            <a:off x="61" y="28"/>
            <a:ext cx="8159784" cy="5143471"/>
          </a:xfrm>
          <a:custGeom>
            <a:rect b="b" l="l" r="r" t="t"/>
            <a:pathLst>
              <a:path extrusionOk="0" h="35539" w="58513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rot="10800000">
            <a:off x="0" y="713969"/>
            <a:ext cx="4268223" cy="4429530"/>
          </a:xfrm>
          <a:custGeom>
            <a:rect b="b" l="l" r="r" t="t"/>
            <a:pathLst>
              <a:path extrusionOk="0" h="30606" w="30607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4836925" y="1097200"/>
            <a:ext cx="43362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5909598" y="1694850"/>
            <a:ext cx="26553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5909599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 rot="10800000">
            <a:off x="3178576" y="0"/>
            <a:ext cx="3309068" cy="1693746"/>
          </a:xfrm>
          <a:custGeom>
            <a:rect b="b" l="l" r="r" t="t"/>
            <a:pathLst>
              <a:path extrusionOk="0" h="11703" w="23729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>
            <a:off x="-34" y="0"/>
            <a:ext cx="9158514" cy="5143471"/>
          </a:xfrm>
          <a:custGeom>
            <a:rect b="b" l="l" r="r" t="t"/>
            <a:pathLst>
              <a:path extrusionOk="0" h="35539" w="65569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flipH="1">
            <a:off x="3751881" y="0"/>
            <a:ext cx="5406598" cy="5143471"/>
          </a:xfrm>
          <a:custGeom>
            <a:rect b="b" l="l" r="r" t="t"/>
            <a:pathLst>
              <a:path extrusionOk="0" h="35539" w="38708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6704084" y="0"/>
            <a:ext cx="2454396" cy="2517101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6704084" y="0"/>
            <a:ext cx="2454396" cy="2517101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5" y="528825"/>
            <a:ext cx="9158400" cy="41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6766980" y="2052575"/>
            <a:ext cx="17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 flipH="1">
            <a:off x="0" y="3189233"/>
            <a:ext cx="3792217" cy="1954255"/>
          </a:xfrm>
          <a:custGeom>
            <a:rect b="b" l="l" r="r" t="t"/>
            <a:pathLst>
              <a:path extrusionOk="0" h="13503" w="2715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7" y="0"/>
            <a:ext cx="4989105" cy="5143471"/>
          </a:xfrm>
          <a:custGeom>
            <a:rect b="b" l="l" r="r" t="t"/>
            <a:pathLst>
              <a:path extrusionOk="0" h="35539" w="35719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 3">
  <p:cSld name="CUSTOM_1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10800000">
            <a:off x="-34" y="18"/>
            <a:ext cx="9158514" cy="5143471"/>
          </a:xfrm>
          <a:custGeom>
            <a:rect b="b" l="l" r="r" t="t"/>
            <a:pathLst>
              <a:path extrusionOk="0" h="35539" w="65569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3751869" y="567676"/>
            <a:ext cx="4809856" cy="4575824"/>
          </a:xfrm>
          <a:custGeom>
            <a:rect b="b" l="l" r="r" t="t"/>
            <a:pathLst>
              <a:path extrusionOk="0" h="35539" w="38708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7644517" y="3590825"/>
            <a:ext cx="1513960" cy="1552671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ctrTitle"/>
          </p:nvPr>
        </p:nvSpPr>
        <p:spPr>
          <a:xfrm>
            <a:off x="6432305" y="1049675"/>
            <a:ext cx="213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6766980" y="3102275"/>
            <a:ext cx="17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 2">
  <p:cSld name="CUSTOM_1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 flipH="1">
            <a:off x="-34" y="0"/>
            <a:ext cx="9158514" cy="5143471"/>
          </a:xfrm>
          <a:custGeom>
            <a:rect b="b" l="l" r="r" t="t"/>
            <a:pathLst>
              <a:path extrusionOk="0" h="35539" w="65569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 flipH="1">
            <a:off x="6704067" y="0"/>
            <a:ext cx="2454413" cy="2517101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 flipH="1">
            <a:off x="-27" y="3189233"/>
            <a:ext cx="3792244" cy="1954255"/>
          </a:xfrm>
          <a:custGeom>
            <a:rect b="b" l="l" r="r" t="t"/>
            <a:pathLst>
              <a:path extrusionOk="0" h="13503" w="2715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 flipH="1">
            <a:off x="2812725" y="-12625"/>
            <a:ext cx="351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 flipH="1">
            <a:off x="-29" y="0"/>
            <a:ext cx="4989141" cy="5143471"/>
          </a:xfrm>
          <a:custGeom>
            <a:rect b="b" l="l" r="r" t="t"/>
            <a:pathLst>
              <a:path extrusionOk="0" h="35539" w="35719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 txBox="1"/>
          <p:nvPr>
            <p:ph type="ctrTitle"/>
          </p:nvPr>
        </p:nvSpPr>
        <p:spPr>
          <a:xfrm>
            <a:off x="1837125" y="2442614"/>
            <a:ext cx="54696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3244225" y="3300117"/>
            <a:ext cx="26553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hasCustomPrompt="1" idx="2" type="title"/>
          </p:nvPr>
        </p:nvSpPr>
        <p:spPr>
          <a:xfrm>
            <a:off x="4084213" y="2010417"/>
            <a:ext cx="9753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3000"/>
              <a:buNone/>
              <a:defRPr sz="3000">
                <a:solidFill>
                  <a:srgbClr val="97ADB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 1">
  <p:cSld name="CUSTOM_10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 flipH="1" rot="10800000">
            <a:off x="-34" y="-12607"/>
            <a:ext cx="9158514" cy="5143471"/>
          </a:xfrm>
          <a:custGeom>
            <a:rect b="b" l="l" r="r" t="t"/>
            <a:pathLst>
              <a:path extrusionOk="0" h="35539" w="65569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 flipH="1" rot="10800000">
            <a:off x="-25" y="2613779"/>
            <a:ext cx="2466713" cy="2529710"/>
          </a:xfrm>
          <a:custGeom>
            <a:rect b="b" l="l" r="r" t="t"/>
            <a:pathLst>
              <a:path extrusionOk="0" h="17392" w="17572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 flipH="1" rot="10800000">
            <a:off x="5366228" y="-12625"/>
            <a:ext cx="3792244" cy="1954255"/>
          </a:xfrm>
          <a:custGeom>
            <a:rect b="b" l="l" r="r" t="t"/>
            <a:pathLst>
              <a:path extrusionOk="0" h="13503" w="2715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 rot="10800000">
            <a:off x="2812725" y="-11"/>
            <a:ext cx="351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 flipH="1" rot="10800000">
            <a:off x="4157079" y="-12598"/>
            <a:ext cx="5001374" cy="5156087"/>
          </a:xfrm>
          <a:custGeom>
            <a:rect b="b" l="l" r="r" t="t"/>
            <a:pathLst>
              <a:path extrusionOk="0" h="35539" w="35719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>
            <a:off x="1837125" y="2442614"/>
            <a:ext cx="54696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subTitle"/>
          </p:nvPr>
        </p:nvSpPr>
        <p:spPr>
          <a:xfrm>
            <a:off x="3244225" y="3300117"/>
            <a:ext cx="26553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hasCustomPrompt="1" idx="2" type="title"/>
          </p:nvPr>
        </p:nvSpPr>
        <p:spPr>
          <a:xfrm>
            <a:off x="4084213" y="2010417"/>
            <a:ext cx="9753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3000"/>
              <a:buNone/>
              <a:defRPr sz="3000">
                <a:solidFill>
                  <a:srgbClr val="97ADB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acer.org/parent/understanding-the-spec-ed-process.asp#:~:text=It%20shows%20what%20happens%20from,referral%20for%20an%20initial%20evaluation." TargetMode="External"/><Relationship Id="rId4" Type="http://schemas.openxmlformats.org/officeDocument/2006/relationships/hyperlink" Target="https://education.mn.gov/MDE/dse/sped/caqa/IEP/04397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APjehRrx1x_QuaEzf-ubPWSlmuaLCUrv/view" TargetMode="External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pacer.org/parent/understanding-the-spec-ed-process.asp#:%7E:text=It%20shows%20what%20happens%20from,referral%20for%20an%20initial%20evaluat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ctrTitle"/>
          </p:nvPr>
        </p:nvSpPr>
        <p:spPr>
          <a:xfrm>
            <a:off x="2005100" y="1938250"/>
            <a:ext cx="5160000" cy="181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000000"/>
                </a:solidFill>
                <a:highlight>
                  <a:srgbClr val="FFFFFF"/>
                </a:highlight>
              </a:rPr>
              <a:t>Potential Variables Influencing </a:t>
            </a:r>
            <a:endParaRPr sz="2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000000"/>
                </a:solidFill>
                <a:highlight>
                  <a:srgbClr val="FFFFFF"/>
                </a:highlight>
              </a:rPr>
              <a:t>Special Education Enrollment</a:t>
            </a:r>
            <a:endParaRPr sz="2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</a:rPr>
              <a:t>Scott Rehn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</a:rPr>
              <a:t>Kelli Roddy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</a:rPr>
              <a:t>Amanda Stambaugh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</a:rPr>
              <a:t>Katie Welter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6625150" y="1545625"/>
            <a:ext cx="21474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Additional Information/</a:t>
            </a:r>
            <a:endParaRPr b="1"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Resources</a:t>
            </a:r>
            <a:endParaRPr b="1" sz="2700"/>
          </a:p>
        </p:txBody>
      </p:sp>
      <p:sp>
        <p:nvSpPr>
          <p:cNvPr id="263" name="Google Shape;263;p32"/>
          <p:cNvSpPr txBox="1"/>
          <p:nvPr>
            <p:ph idx="4294967295" type="ctrTitle"/>
          </p:nvPr>
        </p:nvSpPr>
        <p:spPr>
          <a:xfrm>
            <a:off x="1140600" y="804550"/>
            <a:ext cx="234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PACER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264" name="Google Shape;264;p32"/>
          <p:cNvSpPr txBox="1"/>
          <p:nvPr>
            <p:ph idx="4294967295" type="subTitle"/>
          </p:nvPr>
        </p:nvSpPr>
        <p:spPr>
          <a:xfrm>
            <a:off x="1204825" y="1199375"/>
            <a:ext cx="50790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https://www.pacer.org/parent/understanding-the-spec-ed-process.asp#:~:text=It%20shows%20what%20happens%20from,referral%20for%20an%20initial%20evaluation.</a:t>
            </a:r>
            <a:endParaRPr sz="800">
              <a:solidFill>
                <a:srgbClr val="374957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95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374957"/>
              </a:solidFill>
            </a:endParaRPr>
          </a:p>
        </p:txBody>
      </p:sp>
      <p:sp>
        <p:nvSpPr>
          <p:cNvPr id="265" name="Google Shape;265;p32"/>
          <p:cNvSpPr txBox="1"/>
          <p:nvPr>
            <p:ph idx="4294967295" type="ctrTitle"/>
          </p:nvPr>
        </p:nvSpPr>
        <p:spPr>
          <a:xfrm>
            <a:off x="1140600" y="2117125"/>
            <a:ext cx="4380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Minnesota Department of Education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266" name="Google Shape;266;p32"/>
          <p:cNvSpPr txBox="1"/>
          <p:nvPr>
            <p:ph idx="4294967295" type="subTitle"/>
          </p:nvPr>
        </p:nvSpPr>
        <p:spPr>
          <a:xfrm>
            <a:off x="1266775" y="2548550"/>
            <a:ext cx="3855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https://education.mn.gov/MDE/dse/sped/caqa/IEP/043975</a:t>
            </a:r>
            <a:endParaRPr sz="900">
              <a:solidFill>
                <a:srgbClr val="374957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374957"/>
              </a:solidFill>
            </a:endParaRPr>
          </a:p>
        </p:txBody>
      </p:sp>
      <p:grpSp>
        <p:nvGrpSpPr>
          <p:cNvPr id="267" name="Google Shape;267;p32"/>
          <p:cNvGrpSpPr/>
          <p:nvPr/>
        </p:nvGrpSpPr>
        <p:grpSpPr>
          <a:xfrm>
            <a:off x="668889" y="2261169"/>
            <a:ext cx="245022" cy="230949"/>
            <a:chOff x="1490050" y="3805975"/>
            <a:chExt cx="511741" cy="482350"/>
          </a:xfrm>
        </p:grpSpPr>
        <p:sp>
          <p:nvSpPr>
            <p:cNvPr id="268" name="Google Shape;268;p32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844291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668889" y="968419"/>
            <a:ext cx="245022" cy="230949"/>
            <a:chOff x="1490050" y="3805975"/>
            <a:chExt cx="511741" cy="482350"/>
          </a:xfrm>
        </p:grpSpPr>
        <p:sp>
          <p:nvSpPr>
            <p:cNvPr id="273" name="Google Shape;273;p32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844291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 flipH="1" rot="5400000">
            <a:off x="3700600" y="-1790825"/>
            <a:ext cx="1744500" cy="9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type="ctrTitle"/>
          </p:nvPr>
        </p:nvSpPr>
        <p:spPr>
          <a:xfrm flipH="1">
            <a:off x="304025" y="530075"/>
            <a:ext cx="25269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Disproportionality</a:t>
            </a:r>
            <a:r>
              <a:rPr lang="es" sz="2700">
                <a:solidFill>
                  <a:srgbClr val="FFFFFF"/>
                </a:solidFill>
              </a:rPr>
              <a:t> in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Special Education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170500" y="2027625"/>
            <a:ext cx="88791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22222"/>
                </a:solidFill>
                <a:highlight>
                  <a:srgbClr val="FFFFFF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Disproportionality is defined as the “overrepresentation” and “under-representation” of a particular population or demographic group in special or gifted education programs relative to the presence of this group in the overall student population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22222"/>
                </a:solidFill>
                <a:highlight>
                  <a:srgbClr val="FFFFFF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(National Association for Bilingual Education, 2002).</a:t>
            </a:r>
            <a:endParaRPr sz="22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" type="subTitle"/>
          </p:nvPr>
        </p:nvSpPr>
        <p:spPr>
          <a:xfrm>
            <a:off x="3279300" y="1939375"/>
            <a:ext cx="53208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Disproportionality in special education may...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Prevent children from reaching their academic potential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Fuel negative stereotypes 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 in lowered expectations among teachers, parents, and the students themselves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Prevent schools from recognizing the need to adjust curriculum and teaching methods to reach a broad range of instructional needs of a diverse student body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9" name="Google Shape;289;p34"/>
          <p:cNvSpPr txBox="1"/>
          <p:nvPr/>
        </p:nvSpPr>
        <p:spPr>
          <a:xfrm>
            <a:off x="1251325" y="945275"/>
            <a:ext cx="1762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Why is this a problem?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2" type="title"/>
          </p:nvPr>
        </p:nvSpPr>
        <p:spPr>
          <a:xfrm>
            <a:off x="1949850" y="1634875"/>
            <a:ext cx="68247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2) Does </a:t>
            </a:r>
            <a:r>
              <a:rPr b="1" lang="es" sz="1400">
                <a:solidFill>
                  <a:schemeClr val="dk1"/>
                </a:solidFill>
              </a:rPr>
              <a:t>population density </a:t>
            </a:r>
            <a:r>
              <a:rPr lang="es" sz="1400">
                <a:solidFill>
                  <a:schemeClr val="dk1"/>
                </a:solidFill>
              </a:rPr>
              <a:t>correlate with the percentage of identified special education students? </a:t>
            </a:r>
            <a:endParaRPr/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2515000" y="978600"/>
            <a:ext cx="674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1) Do districts with higher </a:t>
            </a:r>
            <a:r>
              <a:rPr b="1" lang="es" sz="1400">
                <a:solidFill>
                  <a:schemeClr val="dk1"/>
                </a:solidFill>
              </a:rPr>
              <a:t>poverty rates</a:t>
            </a:r>
            <a:r>
              <a:rPr lang="es" sz="1400">
                <a:solidFill>
                  <a:schemeClr val="dk1"/>
                </a:solidFill>
              </a:rPr>
              <a:t> have higher rates of identified special education students? </a:t>
            </a:r>
            <a:endParaRPr/>
          </a:p>
        </p:txBody>
      </p:sp>
      <p:sp>
        <p:nvSpPr>
          <p:cNvPr id="296" name="Google Shape;296;p35"/>
          <p:cNvSpPr txBox="1"/>
          <p:nvPr>
            <p:ph idx="4" type="title"/>
          </p:nvPr>
        </p:nvSpPr>
        <p:spPr>
          <a:xfrm>
            <a:off x="814450" y="2804875"/>
            <a:ext cx="85206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3) Do districts with a higher rate of </a:t>
            </a:r>
            <a:r>
              <a:rPr b="1" lang="es" sz="1400"/>
              <a:t>students of color</a:t>
            </a:r>
            <a:r>
              <a:rPr lang="es" sz="1400"/>
              <a:t> have a higher rate of identified special education students? </a:t>
            </a:r>
            <a:endParaRPr sz="1400"/>
          </a:p>
        </p:txBody>
      </p:sp>
      <p:sp>
        <p:nvSpPr>
          <p:cNvPr id="297" name="Google Shape;297;p35"/>
          <p:cNvSpPr txBox="1"/>
          <p:nvPr/>
        </p:nvSpPr>
        <p:spPr>
          <a:xfrm>
            <a:off x="547400" y="885850"/>
            <a:ext cx="1762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Research Questions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98" name="Google Shape;298;p35"/>
          <p:cNvSpPr txBox="1"/>
          <p:nvPr>
            <p:ph idx="4" type="title"/>
          </p:nvPr>
        </p:nvSpPr>
        <p:spPr>
          <a:xfrm>
            <a:off x="467825" y="3502700"/>
            <a:ext cx="85206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4) Do districts with a higher rate of </a:t>
            </a:r>
            <a:r>
              <a:rPr b="1" lang="es" sz="1400"/>
              <a:t>English language learners</a:t>
            </a:r>
            <a:r>
              <a:rPr lang="es" sz="1400"/>
              <a:t> have a higher rate of identified special education students?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530225" y="2193325"/>
            <a:ext cx="8520600" cy="5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Data Exploration &amp; </a:t>
            </a:r>
            <a:r>
              <a:rPr lang="es" sz="2700">
                <a:solidFill>
                  <a:schemeClr val="dk1"/>
                </a:solidFill>
              </a:rPr>
              <a:t>Cleanup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1738275" y="123025"/>
            <a:ext cx="7266600" cy="3895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 txBox="1"/>
          <p:nvPr>
            <p:ph type="ctrTitle"/>
          </p:nvPr>
        </p:nvSpPr>
        <p:spPr>
          <a:xfrm>
            <a:off x="250420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MDE Data</a:t>
            </a:r>
            <a:endParaRPr/>
          </a:p>
        </p:txBody>
      </p:sp>
      <p:sp>
        <p:nvSpPr>
          <p:cNvPr id="310" name="Google Shape;310;p37"/>
          <p:cNvSpPr txBox="1"/>
          <p:nvPr>
            <p:ph idx="4294967295" type="subTitle"/>
          </p:nvPr>
        </p:nvSpPr>
        <p:spPr>
          <a:xfrm>
            <a:off x="1940125" y="3908075"/>
            <a:ext cx="70335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This p</a:t>
            </a: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ublic data set has 80 columns of information.  We used the district subset of data and manually removed unneeded columns and duplicate rows.</a:t>
            </a:r>
            <a:endParaRPr sz="20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926" y="199225"/>
            <a:ext cx="7033377" cy="37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/>
          <p:nvPr/>
        </p:nvSpPr>
        <p:spPr>
          <a:xfrm>
            <a:off x="206763" y="648225"/>
            <a:ext cx="6656700" cy="313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 txBox="1"/>
          <p:nvPr>
            <p:ph type="ctrTitle"/>
          </p:nvPr>
        </p:nvSpPr>
        <p:spPr>
          <a:xfrm flipH="1">
            <a:off x="6929925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MDE Data</a:t>
            </a:r>
            <a:endParaRPr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0" y="786225"/>
            <a:ext cx="6320324" cy="286656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 txBox="1"/>
          <p:nvPr>
            <p:ph idx="4294967295" type="subTitle"/>
          </p:nvPr>
        </p:nvSpPr>
        <p:spPr>
          <a:xfrm>
            <a:off x="206775" y="3780375"/>
            <a:ext cx="66567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The results were 329 rows x 13 columns</a:t>
            </a:r>
            <a:endParaRPr sz="20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/>
          <p:nvPr/>
        </p:nvSpPr>
        <p:spPr>
          <a:xfrm>
            <a:off x="2300575" y="664375"/>
            <a:ext cx="6644100" cy="3195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 txBox="1"/>
          <p:nvPr>
            <p:ph type="ctrTitle"/>
          </p:nvPr>
        </p:nvSpPr>
        <p:spPr>
          <a:xfrm>
            <a:off x="555220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Census Data</a:t>
            </a:r>
            <a:endParaRPr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895" y="790300"/>
            <a:ext cx="6348979" cy="294659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>
            <p:ph idx="4294967295" type="subTitle"/>
          </p:nvPr>
        </p:nvSpPr>
        <p:spPr>
          <a:xfrm>
            <a:off x="2302050" y="3859675"/>
            <a:ext cx="66567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19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We used the American Community Survey: 5-Year Estimates: Detailed Tables</a:t>
            </a:r>
            <a:endParaRPr sz="19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2713050" y="4376425"/>
            <a:ext cx="5644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get=NAME,B01003_001E,B17001_002E&amp;for=school%20district%20(unified):*&amp;in=state:27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/>
          <p:nvPr/>
        </p:nvSpPr>
        <p:spPr>
          <a:xfrm>
            <a:off x="511575" y="402700"/>
            <a:ext cx="5211300" cy="3530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 txBox="1"/>
          <p:nvPr>
            <p:ph type="ctrTitle"/>
          </p:nvPr>
        </p:nvSpPr>
        <p:spPr>
          <a:xfrm flipH="1">
            <a:off x="6929925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Census Data</a:t>
            </a:r>
            <a:endParaRPr/>
          </a:p>
        </p:txBody>
      </p:sp>
      <p:sp>
        <p:nvSpPr>
          <p:cNvPr id="335" name="Google Shape;335;p40"/>
          <p:cNvSpPr txBox="1"/>
          <p:nvPr>
            <p:ph idx="4294967295" type="subTitle"/>
          </p:nvPr>
        </p:nvSpPr>
        <p:spPr>
          <a:xfrm>
            <a:off x="511575" y="3932775"/>
            <a:ext cx="52113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The results were</a:t>
            </a: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324 rows x 4 columns</a:t>
            </a:r>
            <a:endParaRPr sz="20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75" y="575650"/>
            <a:ext cx="4824175" cy="320425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/>
          <p:nvPr/>
        </p:nvSpPr>
        <p:spPr>
          <a:xfrm>
            <a:off x="1921750" y="664375"/>
            <a:ext cx="7023000" cy="3518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"/>
          <p:cNvSpPr txBox="1"/>
          <p:nvPr>
            <p:ph type="ctrTitle"/>
          </p:nvPr>
        </p:nvSpPr>
        <p:spPr>
          <a:xfrm>
            <a:off x="174220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Merged Data</a:t>
            </a:r>
            <a:endParaRPr/>
          </a:p>
        </p:txBody>
      </p:sp>
      <p:sp>
        <p:nvSpPr>
          <p:cNvPr id="343" name="Google Shape;343;p41"/>
          <p:cNvSpPr txBox="1"/>
          <p:nvPr>
            <p:ph idx="4294967295" type="subTitle"/>
          </p:nvPr>
        </p:nvSpPr>
        <p:spPr>
          <a:xfrm>
            <a:off x="2302050" y="4164475"/>
            <a:ext cx="66567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Our final dataset has 320 rows x 17 columns</a:t>
            </a:r>
            <a:endParaRPr sz="20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57" y="825775"/>
            <a:ext cx="6641469" cy="3195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2021700" y="2164750"/>
            <a:ext cx="5573700" cy="647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Special Education Referral Process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/>
          <p:nvPr/>
        </p:nvSpPr>
        <p:spPr>
          <a:xfrm>
            <a:off x="206775" y="250300"/>
            <a:ext cx="6301200" cy="3530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 txBox="1"/>
          <p:nvPr>
            <p:ph type="ctrTitle"/>
          </p:nvPr>
        </p:nvSpPr>
        <p:spPr>
          <a:xfrm flipH="1">
            <a:off x="6929925" y="15456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Merged</a:t>
            </a:r>
            <a:r>
              <a:rPr lang="es"/>
              <a:t> Data</a:t>
            </a:r>
            <a:endParaRPr/>
          </a:p>
        </p:txBody>
      </p:sp>
      <p:sp>
        <p:nvSpPr>
          <p:cNvPr id="351" name="Google Shape;351;p42"/>
          <p:cNvSpPr txBox="1"/>
          <p:nvPr>
            <p:ph idx="4294967295" type="subTitle"/>
          </p:nvPr>
        </p:nvSpPr>
        <p:spPr>
          <a:xfrm>
            <a:off x="206775" y="3780375"/>
            <a:ext cx="6301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From there we cleaned up our merged data</a:t>
            </a:r>
            <a:endParaRPr sz="20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352" name="Google Shape;3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00" y="398350"/>
            <a:ext cx="5983250" cy="3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530225" y="2117125"/>
            <a:ext cx="8520600" cy="5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Data Analysis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ctrTitle"/>
          </p:nvPr>
        </p:nvSpPr>
        <p:spPr>
          <a:xfrm>
            <a:off x="555225" y="1545625"/>
            <a:ext cx="19350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Education in the state of Minnesota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3981575" y="1672575"/>
            <a:ext cx="46848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64" name="Google Shape;364;p44"/>
          <p:cNvSpPr txBox="1"/>
          <p:nvPr>
            <p:ph idx="4294967295" type="subTitle"/>
          </p:nvPr>
        </p:nvSpPr>
        <p:spPr>
          <a:xfrm>
            <a:off x="3530925" y="1339900"/>
            <a:ext cx="5320800" cy="21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Total Students in 2019: 	889,304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Students of Color or American Indian :  </a:t>
            </a: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34.30% 	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Identified English Language Learners:   </a:t>
            </a: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8.36%	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Identified Special Education Students:  </a:t>
            </a: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16.18%	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/>
          <p:nvPr/>
        </p:nvSpPr>
        <p:spPr>
          <a:xfrm>
            <a:off x="935025" y="400575"/>
            <a:ext cx="7227900" cy="4076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0" y="558700"/>
            <a:ext cx="6778950" cy="3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/>
          <p:nvPr/>
        </p:nvSpPr>
        <p:spPr>
          <a:xfrm>
            <a:off x="1364325" y="1033475"/>
            <a:ext cx="5131500" cy="3471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475" y="1186650"/>
            <a:ext cx="48291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6"/>
          <p:cNvSpPr txBox="1"/>
          <p:nvPr/>
        </p:nvSpPr>
        <p:spPr>
          <a:xfrm>
            <a:off x="152400" y="337425"/>
            <a:ext cx="757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 districts with higher </a:t>
            </a:r>
            <a:r>
              <a:rPr b="1"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poverty rates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have higher rates of identified special education students? 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/>
          <p:nvPr/>
        </p:nvSpPr>
        <p:spPr>
          <a:xfrm>
            <a:off x="1422700" y="1003475"/>
            <a:ext cx="4643100" cy="3321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0" y="1137188"/>
            <a:ext cx="43815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7"/>
          <p:cNvSpPr txBox="1"/>
          <p:nvPr/>
        </p:nvSpPr>
        <p:spPr>
          <a:xfrm>
            <a:off x="152400" y="285600"/>
            <a:ext cx="7482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Does </a:t>
            </a:r>
            <a:r>
              <a:rPr b="1"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population density 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 with the percentage of identified special education students?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/>
          <p:nvPr/>
        </p:nvSpPr>
        <p:spPr>
          <a:xfrm>
            <a:off x="1121025" y="1163375"/>
            <a:ext cx="5494200" cy="3434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75" y="1288925"/>
            <a:ext cx="52482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8"/>
          <p:cNvSpPr txBox="1"/>
          <p:nvPr/>
        </p:nvSpPr>
        <p:spPr>
          <a:xfrm>
            <a:off x="147800" y="263400"/>
            <a:ext cx="7622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 districts with a higher rate of </a:t>
            </a:r>
            <a:r>
              <a:rPr b="1"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students of color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have a higher rate of identified special education students?</a:t>
            </a:r>
            <a:r>
              <a:rPr lang="es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/>
          <p:nvPr/>
        </p:nvSpPr>
        <p:spPr>
          <a:xfrm>
            <a:off x="1304625" y="1083350"/>
            <a:ext cx="4821000" cy="3693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83" y="1217800"/>
            <a:ext cx="4541366" cy="34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 txBox="1"/>
          <p:nvPr/>
        </p:nvSpPr>
        <p:spPr>
          <a:xfrm>
            <a:off x="340875" y="256000"/>
            <a:ext cx="74376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 districts with a higher rate of </a:t>
            </a:r>
            <a:r>
              <a:rPr b="1"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English language learners</a:t>
            </a: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have a higher rate of identified special education students? 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530225" y="2117125"/>
            <a:ext cx="8520600" cy="5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Discussion and Post Mortem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idx="1" type="subTitle"/>
          </p:nvPr>
        </p:nvSpPr>
        <p:spPr>
          <a:xfrm>
            <a:off x="3279300" y="1939375"/>
            <a:ext cx="53208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9" name="Google Shape;409;p51"/>
          <p:cNvSpPr txBox="1"/>
          <p:nvPr/>
        </p:nvSpPr>
        <p:spPr>
          <a:xfrm>
            <a:off x="1251325" y="945275"/>
            <a:ext cx="1762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Box Plot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2419325" y="1604525"/>
            <a:ext cx="6258900" cy="2804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900" y="1710775"/>
            <a:ext cx="5981100" cy="25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 title="Recording #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"/>
            <a:ext cx="9144001" cy="51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idx="1" type="subTitle"/>
          </p:nvPr>
        </p:nvSpPr>
        <p:spPr>
          <a:xfrm>
            <a:off x="3486475" y="1242950"/>
            <a:ext cx="52638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of poverty information - pulled from general population, which may not accurately reflect the student population.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Better information may come from comparing the demographics of the overall student </a:t>
            </a: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</a:t>
            </a: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the demographics of a district’s special education students.  (We did not have this data available).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 at a similar analysis for other states; see if the state of Minnesota is atypical.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 more closely at outliers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7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17" name="Google Shape;417;p52"/>
          <p:cNvSpPr txBox="1"/>
          <p:nvPr/>
        </p:nvSpPr>
        <p:spPr>
          <a:xfrm>
            <a:off x="1251325" y="945275"/>
            <a:ext cx="1762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Why Not?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idx="1" type="subTitle"/>
          </p:nvPr>
        </p:nvSpPr>
        <p:spPr>
          <a:xfrm>
            <a:off x="3414225" y="1460850"/>
            <a:ext cx="53208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Analyze demographic data of special education students relative to the overall student population in </a:t>
            </a: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Minnesota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groups are disproportionately represented in special education in Minnesota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Further evaluate potential variables influencing special education referrals in individual school districts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Dive deeper into some of our more extreme outliers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3" name="Google Shape;423;p53"/>
          <p:cNvSpPr txBox="1"/>
          <p:nvPr/>
        </p:nvSpPr>
        <p:spPr>
          <a:xfrm>
            <a:off x="1251325" y="945275"/>
            <a:ext cx="1762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Next Steps/ Future Research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idx="1" type="subTitle"/>
          </p:nvPr>
        </p:nvSpPr>
        <p:spPr>
          <a:xfrm>
            <a:off x="3235525" y="1627850"/>
            <a:ext cx="59964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Individualized Education Program (IEP), Evaluations and Eligibility. (n.d.). Minnesota Department of Education. Retrieved July 30, 2020, from https://education.mn.gov/MDE/dse/sped/caqa/IEP/043975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highlight>
                  <a:srgbClr val="F7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MN % of Special Ed, % Students of Color, % ELL Students - Minnesota Department of Education - Child Count Report (2019)</a:t>
            </a:r>
            <a:endParaRPr sz="800">
              <a:solidFill>
                <a:schemeClr val="dk1"/>
              </a:solidFill>
              <a:highlight>
                <a:srgbClr val="F7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highlight>
                  <a:srgbClr val="F7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MN % Residents in Poverty, District Populations - United States Census Bureau - American Community Survey 5-Year Data (2009 - 2018)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Understanding the Special Education Process. (n.d.). PACER Center. Retrieved July 30, 2020, from </a:t>
            </a:r>
            <a:r>
              <a:rPr lang="es" sz="800" u="sng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https://www.pacer.org/parent/understanding-the-spec-ed-process.asp#:%7E:text=It%20shows%20what%20happens%20from,referral%20for%20an%20initial%20evaluation</a:t>
            </a:r>
            <a:r>
              <a:rPr lang="es" sz="800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% of Special Ed - 	Nation</a:t>
            </a:r>
            <a:r>
              <a:rPr lang="es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 Center for Education Statistics; Digest of Education Statistics; Table 204.70 (2017-18)</a:t>
            </a:r>
            <a:endParaRPr sz="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% Students of Color - 	National Center for Education Statistics; Digest of Education Statistics; Table 203.70 (2017)</a:t>
            </a:r>
            <a:endParaRPr sz="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% ELL Students - 	National Center for Education Statistics; Digest of Education Statistics; Table 204.20 (2017)</a:t>
            </a:r>
            <a:endParaRPr sz="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% Residents in Poverty - National Center for Education Statistics; Digest of Education Statistics; Table 102.4 (2018)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Very Well Family. (n.d.). Has Your Child Been Selected for Special Ed Because of Race? Retrieved October 9, 2018, from https://www.verywellfamily.com/disproportionality-in-special-education-programs-2162684#:%7E:text=Why%20Is%20Disproportionality%20a%20Problem,may%20have%20been%20incorrectly%20identified.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29" name="Google Shape;429;p54"/>
          <p:cNvSpPr txBox="1"/>
          <p:nvPr/>
        </p:nvSpPr>
        <p:spPr>
          <a:xfrm>
            <a:off x="1251325" y="945275"/>
            <a:ext cx="1762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Data Sources &amp;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References</a:t>
            </a:r>
            <a:endParaRPr sz="27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530225" y="2117125"/>
            <a:ext cx="8520600" cy="5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Questions?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3411250" y="2735679"/>
            <a:ext cx="214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Each school district must develop a system to identify students with disabilities.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child find system should include the process for receiving referrals from parents, physicians, private and public programs, and health and human services agencies.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26"/>
          <p:cNvSpPr txBox="1"/>
          <p:nvPr>
            <p:ph idx="4" type="ctrTitle"/>
          </p:nvPr>
        </p:nvSpPr>
        <p:spPr>
          <a:xfrm>
            <a:off x="847475" y="884619"/>
            <a:ext cx="2149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Child Find &amp;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Pre-Referral</a:t>
            </a:r>
            <a:endParaRPr sz="2700"/>
          </a:p>
        </p:txBody>
      </p:sp>
      <p:sp>
        <p:nvSpPr>
          <p:cNvPr id="218" name="Google Shape;218;p26"/>
          <p:cNvSpPr txBox="1"/>
          <p:nvPr>
            <p:ph type="ctrTitle"/>
          </p:nvPr>
        </p:nvSpPr>
        <p:spPr>
          <a:xfrm>
            <a:off x="3297250" y="2168554"/>
            <a:ext cx="2377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D2D30"/>
                </a:solidFill>
              </a:rPr>
              <a:t>Child Find Process</a:t>
            </a:r>
            <a:endParaRPr>
              <a:solidFill>
                <a:srgbClr val="2D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3411250" y="2735679"/>
            <a:ext cx="214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Each school district must develop a system to identify students with disabilities.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child find system should include the process for receiving referrals from parents, physicians, private and public programs, and health and human services agencies.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6246600" y="2735679"/>
            <a:ext cx="214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Before a school district refers a student for a special education evaluation, the district must conduct at least two research-based pre-referral interventions.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Pre-referral interventions can be waived if parents request the evaluation or it is urgent.</a:t>
            </a:r>
            <a:endParaRPr sz="1100">
              <a:solidFill>
                <a:srgbClr val="374957"/>
              </a:solidFill>
            </a:endParaRPr>
          </a:p>
        </p:txBody>
      </p:sp>
      <p:sp>
        <p:nvSpPr>
          <p:cNvPr id="225" name="Google Shape;225;p27"/>
          <p:cNvSpPr txBox="1"/>
          <p:nvPr>
            <p:ph idx="4" type="ctrTitle"/>
          </p:nvPr>
        </p:nvSpPr>
        <p:spPr>
          <a:xfrm>
            <a:off x="847475" y="884619"/>
            <a:ext cx="2149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Child Find &amp;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Pre-Referral</a:t>
            </a:r>
            <a:endParaRPr sz="2700"/>
          </a:p>
        </p:txBody>
      </p:sp>
      <p:sp>
        <p:nvSpPr>
          <p:cNvPr id="226" name="Google Shape;226;p27"/>
          <p:cNvSpPr txBox="1"/>
          <p:nvPr>
            <p:ph type="ctrTitle"/>
          </p:nvPr>
        </p:nvSpPr>
        <p:spPr>
          <a:xfrm>
            <a:off x="3291700" y="2146379"/>
            <a:ext cx="2377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D2D30"/>
                </a:solidFill>
              </a:rPr>
              <a:t>Child Find Process</a:t>
            </a:r>
            <a:endParaRPr>
              <a:solidFill>
                <a:srgbClr val="2D2D30"/>
              </a:solidFill>
            </a:endParaRPr>
          </a:p>
        </p:txBody>
      </p:sp>
      <p:sp>
        <p:nvSpPr>
          <p:cNvPr id="227" name="Google Shape;227;p27"/>
          <p:cNvSpPr txBox="1"/>
          <p:nvPr>
            <p:ph idx="2" type="ctrTitle"/>
          </p:nvPr>
        </p:nvSpPr>
        <p:spPr>
          <a:xfrm>
            <a:off x="6104875" y="2146379"/>
            <a:ext cx="2377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Pre-Referral Intervention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5"/>
            <a:ext cx="50911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type="ctrTitle"/>
          </p:nvPr>
        </p:nvSpPr>
        <p:spPr>
          <a:xfrm flipH="1">
            <a:off x="6625125" y="17742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General Overview of the Special Education Referral Process</a:t>
            </a:r>
            <a:endParaRPr b="1" sz="2700"/>
          </a:p>
        </p:txBody>
      </p:sp>
      <p:sp>
        <p:nvSpPr>
          <p:cNvPr id="234" name="Google Shape;234;p28"/>
          <p:cNvSpPr/>
          <p:nvPr/>
        </p:nvSpPr>
        <p:spPr>
          <a:xfrm>
            <a:off x="270275" y="1307100"/>
            <a:ext cx="4666800" cy="304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979725" y="4139350"/>
            <a:ext cx="1746000" cy="731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5"/>
            <a:ext cx="50911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>
            <p:ph type="ctrTitle"/>
          </p:nvPr>
        </p:nvSpPr>
        <p:spPr>
          <a:xfrm flipH="1">
            <a:off x="6625125" y="17742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General Overview of the Special Education Referral Process</a:t>
            </a:r>
            <a:endParaRPr b="1" sz="2700"/>
          </a:p>
        </p:txBody>
      </p:sp>
      <p:sp>
        <p:nvSpPr>
          <p:cNvPr id="242" name="Google Shape;242;p29"/>
          <p:cNvSpPr/>
          <p:nvPr/>
        </p:nvSpPr>
        <p:spPr>
          <a:xfrm>
            <a:off x="270275" y="2465500"/>
            <a:ext cx="4644600" cy="1939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957550" y="4139350"/>
            <a:ext cx="1768200" cy="748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5"/>
            <a:ext cx="50911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type="ctrTitle"/>
          </p:nvPr>
        </p:nvSpPr>
        <p:spPr>
          <a:xfrm flipH="1">
            <a:off x="6625125" y="17742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General Overview of the Special Education Referral Process</a:t>
            </a:r>
            <a:endParaRPr b="1" sz="2700"/>
          </a:p>
        </p:txBody>
      </p:sp>
      <p:sp>
        <p:nvSpPr>
          <p:cNvPr id="250" name="Google Shape;250;p30"/>
          <p:cNvSpPr/>
          <p:nvPr/>
        </p:nvSpPr>
        <p:spPr>
          <a:xfrm>
            <a:off x="264725" y="3629425"/>
            <a:ext cx="4683600" cy="709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946450" y="4139350"/>
            <a:ext cx="1779300" cy="742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ctrTitle"/>
          </p:nvPr>
        </p:nvSpPr>
        <p:spPr>
          <a:xfrm flipH="1">
            <a:off x="6625125" y="1774225"/>
            <a:ext cx="193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General Overview of the Special Education Referral Process</a:t>
            </a:r>
            <a:endParaRPr b="1" sz="27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46301" cy="50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business by Slidesgo">
  <a:themeElements>
    <a:clrScheme name="Simple Light">
      <a:dk1>
        <a:srgbClr val="2D2D30"/>
      </a:dk1>
      <a:lt1>
        <a:srgbClr val="FFFFFF"/>
      </a:lt1>
      <a:dk2>
        <a:srgbClr val="374957"/>
      </a:dk2>
      <a:lt2>
        <a:srgbClr val="D9D9D9"/>
      </a:lt2>
      <a:accent1>
        <a:srgbClr val="5F7D95"/>
      </a:accent1>
      <a:accent2>
        <a:srgbClr val="D9E4E8"/>
      </a:accent2>
      <a:accent3>
        <a:srgbClr val="BDCDD1"/>
      </a:accent3>
      <a:accent4>
        <a:srgbClr val="97ADB2"/>
      </a:accent4>
      <a:accent5>
        <a:srgbClr val="A6CBC2"/>
      </a:accent5>
      <a:accent6>
        <a:srgbClr val="2E707B"/>
      </a:accent6>
      <a:hlink>
        <a:srgbClr val="2D2D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