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61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8368B3-2DE0-D7F2-90E1-4D2B33BA5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56B34F1-BD9B-F8AF-88F3-1DD10F5E7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1713D5DA-AF14-1573-9D23-D9F5E77DB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2C868-E1EB-4693-AD01-A43E2FB148E0}" type="datetimeFigureOut">
              <a:rPr lang="sk-SK" smtClean="0"/>
              <a:t>11. 5. 2023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2DFF4DBF-5346-4A42-A17C-274D64D3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4E957C79-3C57-51D6-13BF-A08F7091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F985-1021-41C2-82EF-A76FE18451B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49854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74A892C-6B8E-55EE-F073-B91718C4E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2718271E-7A9E-9302-A1B4-093CE6E48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ED65FE7E-FAE7-BAB7-D871-A5138C182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2C868-E1EB-4693-AD01-A43E2FB148E0}" type="datetimeFigureOut">
              <a:rPr lang="sk-SK" smtClean="0"/>
              <a:t>11. 5. 2023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0261ECAD-CFDD-F5EE-C7E4-58151692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BA75AECA-A160-3BB0-572A-15B4A950C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F985-1021-41C2-82EF-A76FE18451B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66849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D6A2CEB3-BB07-8DA8-DE64-9B31244DC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568F21B0-2144-26D0-3F6F-BC80A5049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2B2F388-AF74-592D-0749-0A787AA0B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2C868-E1EB-4693-AD01-A43E2FB148E0}" type="datetimeFigureOut">
              <a:rPr lang="sk-SK" smtClean="0"/>
              <a:t>11. 5. 2023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EFA1833-D086-51AD-8EBC-99A2742BE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1AA7B3C-02DB-7F4F-82A8-FDBF2E5D4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F985-1021-41C2-82EF-A76FE18451B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84931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F7634B-DCEE-8C4C-03C5-FFB959AEB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5DFB6AF-9129-5D8D-243A-3C2837401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4BFDFD6-BA7C-D688-2DEE-61CDE54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2C868-E1EB-4693-AD01-A43E2FB148E0}" type="datetimeFigureOut">
              <a:rPr lang="sk-SK" smtClean="0"/>
              <a:t>11. 5. 2023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F614EB3-AABD-B4E3-2086-421436D3A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A9795A3-2A49-AB6B-0443-79D2A4970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F985-1021-41C2-82EF-A76FE18451B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5883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FB3D62-EFB0-C872-D04D-83BB52D6E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078C635-8103-9EBB-5CCF-72A3DD0E7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3EFBDD5-1820-F5DF-F742-19AD0D651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2C868-E1EB-4693-AD01-A43E2FB148E0}" type="datetimeFigureOut">
              <a:rPr lang="sk-SK" smtClean="0"/>
              <a:t>11. 5. 2023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4EE526EA-6B7D-D0D5-E1AC-B166E12D0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FCA44D9-C374-706E-7913-B0E1F6F3D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F985-1021-41C2-82EF-A76FE18451B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73986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FE904EE-7750-16B8-661A-D67CBF751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EFC1523-37AD-B1FA-C22E-FFE543267C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C15E718D-0856-5D1D-A325-648BBC95A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A9540A7B-2991-E2E3-7B9A-0ADF3F9A8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2C868-E1EB-4693-AD01-A43E2FB148E0}" type="datetimeFigureOut">
              <a:rPr lang="sk-SK" smtClean="0"/>
              <a:t>11. 5. 2023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DAB768D0-E105-DE80-D669-06A881207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74A2A733-5F06-770E-395F-428672BE5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F985-1021-41C2-82EF-A76FE18451B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77200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EA01D-D0C6-E1BF-06AA-5EC86203B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16F26E7-0280-DC05-ED72-338F7D95A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E145B304-2FF4-9E3B-6DA8-82A739255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C1E34566-E295-96B9-1B17-8DFF9BB65F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7C3FAC3B-3613-8944-CD7E-845A7385F3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4EE9DBA7-FBAD-592F-0E70-91328EA93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2C868-E1EB-4693-AD01-A43E2FB148E0}" type="datetimeFigureOut">
              <a:rPr lang="sk-SK" smtClean="0"/>
              <a:t>11. 5. 2023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33994EEC-850C-C9C7-EDB3-4D994C983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7E0AC13C-5EF3-E1D7-136E-4FBA0D425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F985-1021-41C2-82EF-A76FE18451B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2123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F0C4DB-C021-FFC9-9F44-79DF9C4B8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61780555-D5EF-6918-628B-DBBF4F2F5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2C868-E1EB-4693-AD01-A43E2FB148E0}" type="datetimeFigureOut">
              <a:rPr lang="sk-SK" smtClean="0"/>
              <a:t>11. 5. 2023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65ECE3B3-B9FD-62DB-4A2C-7CF82B4EF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80B3E968-2098-2B63-7333-1CEDC56BE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F985-1021-41C2-82EF-A76FE18451B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4901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D9E171E7-A636-EF4D-B90F-92F708C09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2C868-E1EB-4693-AD01-A43E2FB148E0}" type="datetimeFigureOut">
              <a:rPr lang="sk-SK" smtClean="0"/>
              <a:t>11. 5. 2023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3A4095CB-F204-265C-04AE-44E39134F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AE4C954C-039B-B786-EAF2-05A7DFD21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F985-1021-41C2-82EF-A76FE18451B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94910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6FE5F32-459D-B29C-8346-610055DC0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CAF3351-410E-D5C3-85E1-04632964A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BA72C3D5-56FD-6983-6C71-40B515B31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59CFC09A-4855-D3F2-9E4E-6E6EED5BB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2C868-E1EB-4693-AD01-A43E2FB148E0}" type="datetimeFigureOut">
              <a:rPr lang="sk-SK" smtClean="0"/>
              <a:t>11. 5. 2023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5E337598-438E-B4FB-FF12-C478524C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BA4CEBF0-B470-A0C6-4958-FEA0A6477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F985-1021-41C2-82EF-A76FE18451B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52332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DBB0ED-842E-961B-D635-08D1ACD76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3F032D35-8089-1C5E-6BEE-2C1C975D98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D60C043C-C4C4-813F-CC84-719A3353F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6E30CA47-1831-0E58-17A4-D38B3352B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2C868-E1EB-4693-AD01-A43E2FB148E0}" type="datetimeFigureOut">
              <a:rPr lang="sk-SK" smtClean="0"/>
              <a:t>11. 5. 2023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DDC7D011-AC7A-732A-A339-B78ACAC21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1CAD9FB0-E4D0-EE91-2BC7-F005DF1F6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F985-1021-41C2-82EF-A76FE18451B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32205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F6EA40D7-5C7B-4F6E-5C18-D62FDAF0A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4179344-E6CE-3505-FEDF-9A045BEC2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56609F3-59A8-3239-4075-8646280B11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2C868-E1EB-4693-AD01-A43E2FB148E0}" type="datetimeFigureOut">
              <a:rPr lang="sk-SK" smtClean="0"/>
              <a:t>11. 5. 2023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793284C-08BE-0A66-3BF1-ED07A9444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36CEB83B-BF4D-0C34-9B17-229ABCAD0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3F985-1021-41C2-82EF-A76FE18451B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18452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ok 7">
            <a:extLst>
              <a:ext uri="{FF2B5EF4-FFF2-40B4-BE49-F238E27FC236}">
                <a16:creationId xmlns:a16="http://schemas.microsoft.com/office/drawing/2014/main" id="{2A5479EA-EFA8-937F-7C48-656B56892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441"/>
            <a:ext cx="12192000" cy="737235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37EEA3CE-1797-474B-22C5-078473B3B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92048"/>
            <a:ext cx="12192000" cy="1268568"/>
          </a:xfrm>
        </p:spPr>
        <p:txBody>
          <a:bodyPr/>
          <a:lstStyle/>
          <a:p>
            <a:r>
              <a:rPr lang="sk-SK" b="1" dirty="0">
                <a:solidFill>
                  <a:srgbClr val="C0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Čeľaď BUKOVITÉ</a:t>
            </a:r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F535F813-D15B-FE5D-1D1E-A959AC7E183F}"/>
              </a:ext>
            </a:extLst>
          </p:cNvPr>
          <p:cNvSpPr txBox="1">
            <a:spLocks/>
          </p:cNvSpPr>
          <p:nvPr/>
        </p:nvSpPr>
        <p:spPr>
          <a:xfrm>
            <a:off x="3319054" y="3276572"/>
            <a:ext cx="7984671" cy="12685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3200" dirty="0">
                <a:latin typeface="+mn-lt"/>
                <a:cs typeface="Arial" panose="020B0604020202020204" pitchFamily="34" charset="0"/>
              </a:rPr>
              <a:t>Skupina: </a:t>
            </a:r>
            <a:r>
              <a:rPr lang="sk-SK" sz="3200" b="1" dirty="0">
                <a:latin typeface="+mn-lt"/>
                <a:cs typeface="Arial" panose="020B0604020202020204" pitchFamily="34" charset="0"/>
              </a:rPr>
              <a:t>Krytosemenné dreviny</a:t>
            </a:r>
          </a:p>
        </p:txBody>
      </p:sp>
      <p:sp>
        <p:nvSpPr>
          <p:cNvPr id="6" name="Nadpis 1">
            <a:extLst>
              <a:ext uri="{FF2B5EF4-FFF2-40B4-BE49-F238E27FC236}">
                <a16:creationId xmlns:a16="http://schemas.microsoft.com/office/drawing/2014/main" id="{782BA0D1-6951-8F0E-7D4E-7FBD334B9960}"/>
              </a:ext>
            </a:extLst>
          </p:cNvPr>
          <p:cNvSpPr txBox="1">
            <a:spLocks/>
          </p:cNvSpPr>
          <p:nvPr/>
        </p:nvSpPr>
        <p:spPr>
          <a:xfrm>
            <a:off x="3319054" y="3852034"/>
            <a:ext cx="8358051" cy="12685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3200" dirty="0">
                <a:latin typeface="+mn-lt"/>
                <a:cs typeface="Arial" panose="020B0604020202020204" pitchFamily="34" charset="0"/>
              </a:rPr>
              <a:t>Trieda:    </a:t>
            </a:r>
            <a:r>
              <a:rPr lang="sk-SK" sz="3200" b="1" dirty="0">
                <a:latin typeface="+mn-lt"/>
                <a:cs typeface="Arial" panose="020B0604020202020204" pitchFamily="34" charset="0"/>
              </a:rPr>
              <a:t>dvojklíčnolistové</a:t>
            </a:r>
          </a:p>
        </p:txBody>
      </p:sp>
    </p:spTree>
    <p:extLst>
      <p:ext uri="{BB962C8B-B14F-4D97-AF65-F5344CB8AC3E}">
        <p14:creationId xmlns:p14="http://schemas.microsoft.com/office/powerpoint/2010/main" val="34449019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ok 5">
            <a:extLst>
              <a:ext uri="{FF2B5EF4-FFF2-40B4-BE49-F238E27FC236}">
                <a16:creationId xmlns:a16="http://schemas.microsoft.com/office/drawing/2014/main" id="{5C3AA513-22D4-33D6-FA7C-AF60D4C59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-7501"/>
            <a:ext cx="11353800" cy="6865501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4F73A534-CA6B-31F3-617B-143AC25EB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74" y="316683"/>
            <a:ext cx="2105025" cy="796925"/>
          </a:xfrm>
        </p:spPr>
        <p:txBody>
          <a:bodyPr/>
          <a:lstStyle/>
          <a:p>
            <a:r>
              <a:rPr lang="sk-SK" b="1" dirty="0">
                <a:solidFill>
                  <a:srgbClr val="C0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Popis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EEE4642-5C6A-F12C-F6FA-A3BB2434B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6481"/>
            <a:ext cx="10515600" cy="2690813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</a:t>
            </a:r>
            <a:r>
              <a:rPr lang="sk-SK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sty - jednoduché, striedavo postavené, opadavé i trváce </a:t>
            </a:r>
          </a:p>
          <a:p>
            <a:r>
              <a:rPr lang="sk-SK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</a:t>
            </a:r>
            <a:r>
              <a:rPr lang="sk-SK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reviny jednodomé, kvety </a:t>
            </a:r>
            <a:r>
              <a:rPr lang="sk-SK" b="1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rôznopohlavné</a:t>
            </a:r>
            <a:r>
              <a:rPr lang="sk-SK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: </a:t>
            </a:r>
          </a:p>
          <a:p>
            <a:pPr lvl="1" algn="just"/>
            <a:r>
              <a:rPr lang="sk-SK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sk-SK" b="1" i="0" dirty="0">
                <a:solidFill>
                  <a:srgbClr val="0070C0"/>
                </a:solidFill>
                <a:effectLst/>
              </a:rPr>
              <a:t>♂</a:t>
            </a:r>
            <a:r>
              <a:rPr lang="sk-SK" b="0" i="0" dirty="0">
                <a:solidFill>
                  <a:srgbClr val="000000"/>
                </a:solidFill>
                <a:effectLst/>
              </a:rPr>
              <a:t> </a:t>
            </a:r>
            <a:r>
              <a:rPr lang="sk-SK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- v jahňadách</a:t>
            </a:r>
          </a:p>
          <a:p>
            <a:pPr lvl="1" algn="just"/>
            <a:r>
              <a:rPr lang="sk-SK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sk-SK" b="1" i="0" dirty="0">
                <a:solidFill>
                  <a:srgbClr val="FF0066"/>
                </a:solidFill>
                <a:effectLst/>
              </a:rPr>
              <a:t>♀</a:t>
            </a:r>
            <a:r>
              <a:rPr lang="sk-SK" b="0" i="0" dirty="0">
                <a:solidFill>
                  <a:srgbClr val="000000"/>
                </a:solidFill>
                <a:effectLst/>
              </a:rPr>
              <a:t> </a:t>
            </a:r>
            <a:r>
              <a:rPr lang="sk-SK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- sedia v miskovitej čiaške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sk-SK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</a:t>
            </a:r>
            <a:r>
              <a:rPr lang="sk-SK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lod je </a:t>
            </a:r>
            <a:r>
              <a:rPr lang="sk-SK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nažka v čiaške</a:t>
            </a:r>
            <a:r>
              <a:rPr lang="sk-SK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 </a:t>
            </a:r>
            <a:r>
              <a:rPr lang="sk-SK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(</a:t>
            </a:r>
            <a:r>
              <a:rPr lang="sk-SK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čiaškovitom</a:t>
            </a:r>
            <a:r>
              <a:rPr lang="sk-SK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osemení)</a:t>
            </a:r>
          </a:p>
          <a:p>
            <a:pPr lvl="1" algn="just"/>
            <a:r>
              <a:rPr lang="sk-SK" dirty="0">
                <a:solidFill>
                  <a:schemeClr val="tx1">
                    <a:lumMod val="85000"/>
                    <a:lumOff val="15000"/>
                  </a:schemeClr>
                </a:solidFill>
              </a:rPr>
              <a:t>ž</a:t>
            </a:r>
            <a:r>
              <a:rPr lang="sk-SK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alude, bukvice, gaštany, orechy </a:t>
            </a:r>
          </a:p>
          <a:p>
            <a:pPr marL="0" indent="0" algn="just">
              <a:buNone/>
            </a:pPr>
            <a:endParaRPr lang="sk-SK" dirty="0">
              <a:solidFill>
                <a:srgbClr val="000000"/>
              </a:solidFill>
            </a:endParaRPr>
          </a:p>
          <a:p>
            <a:pPr marL="0" indent="0" algn="just">
              <a:buNone/>
            </a:pPr>
            <a:endParaRPr lang="sk-SK" dirty="0">
              <a:solidFill>
                <a:srgbClr val="000000"/>
              </a:solidFill>
            </a:endParaRPr>
          </a:p>
          <a:p>
            <a:pPr marL="0" indent="0" algn="just">
              <a:buNone/>
            </a:pPr>
            <a:endParaRPr lang="sk-SK" b="0" i="0" dirty="0">
              <a:solidFill>
                <a:srgbClr val="000000"/>
              </a:solidFill>
              <a:effectLst/>
            </a:endParaRPr>
          </a:p>
          <a:p>
            <a:endParaRPr lang="sk-SK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3476FE3-0865-618D-4EB7-36E80BBB6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589" y="4005944"/>
            <a:ext cx="3971110" cy="2519540"/>
          </a:xfrm>
          <a:prstGeom prst="rect">
            <a:avLst/>
          </a:prstGeom>
          <a:noFill/>
          <a:effectLst>
            <a:softEdge rad="50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id="{4CB72179-6780-E834-03C0-FD3A37A6C3B6}"/>
              </a:ext>
            </a:extLst>
          </p:cNvPr>
          <p:cNvSpPr txBox="1"/>
          <p:nvPr/>
        </p:nvSpPr>
        <p:spPr>
          <a:xfrm>
            <a:off x="5096964" y="6063819"/>
            <a:ext cx="2714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Žaluď</a:t>
            </a:r>
            <a:r>
              <a:rPr lang="sk-SK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sk-SK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Dubu</a:t>
            </a:r>
            <a:r>
              <a:rPr lang="sk-SK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sk-SK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letného</a:t>
            </a:r>
          </a:p>
        </p:txBody>
      </p:sp>
    </p:spTree>
    <p:extLst>
      <p:ext uri="{BB962C8B-B14F-4D97-AF65-F5344CB8AC3E}">
        <p14:creationId xmlns:p14="http://schemas.microsoft.com/office/powerpoint/2010/main" val="14969114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>
            <a:extLst>
              <a:ext uri="{FF2B5EF4-FFF2-40B4-BE49-F238E27FC236}">
                <a16:creationId xmlns:a16="http://schemas.microsoft.com/office/drawing/2014/main" id="{072D5B95-4DAF-F7B1-A2E0-FD89F3650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-7501"/>
            <a:ext cx="11353800" cy="6865501"/>
          </a:xfrm>
          <a:prstGeom prst="rect">
            <a:avLst/>
          </a:prstGeom>
        </p:spPr>
      </p:pic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31C47E7-22C8-740A-A5A9-D4328E3BF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02394"/>
            <a:ext cx="10868025" cy="2332037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sk-SK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</a:t>
            </a:r>
            <a:r>
              <a:rPr lang="sk-SK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o čeľade zaraďujeme </a:t>
            </a:r>
            <a:r>
              <a:rPr lang="sk-SK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6 rodov </a:t>
            </a:r>
            <a:r>
              <a:rPr lang="sk-SK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s niekoľko sto druhmi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sk-SK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</a:t>
            </a:r>
            <a:r>
              <a:rPr lang="sk-SK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a Slovensku sú pôvodné dva rody: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sk-SK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rod </a:t>
            </a:r>
            <a:r>
              <a:rPr lang="sk-SK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buk</a:t>
            </a:r>
            <a:r>
              <a:rPr lang="sk-SK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(</a:t>
            </a:r>
            <a:r>
              <a:rPr lang="sk-SK" b="1" i="1" dirty="0" err="1">
                <a:solidFill>
                  <a:schemeClr val="accent4">
                    <a:lumMod val="75000"/>
                  </a:schemeClr>
                </a:solidFill>
                <a:effectLst/>
              </a:rPr>
              <a:t>Fagus</a:t>
            </a:r>
            <a:r>
              <a:rPr lang="sk-SK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sk-SK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rod </a:t>
            </a:r>
            <a:r>
              <a:rPr lang="sk-SK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dub</a:t>
            </a:r>
            <a:r>
              <a:rPr lang="sk-SK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(</a:t>
            </a:r>
            <a:r>
              <a:rPr lang="sk-SK" b="1" i="1" dirty="0" err="1">
                <a:solidFill>
                  <a:schemeClr val="accent4">
                    <a:lumMod val="75000"/>
                  </a:schemeClr>
                </a:solidFill>
                <a:effectLst/>
              </a:rPr>
              <a:t>Quercus</a:t>
            </a:r>
            <a:r>
              <a:rPr lang="sk-SK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okrem tých sa v teplých oblastiach Slovenska vyskytuje aj jeden zástupca nepôvodného rodu </a:t>
            </a:r>
            <a:r>
              <a:rPr lang="sk-SK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gaštan</a:t>
            </a:r>
            <a:r>
              <a:rPr lang="sk-SK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(</a:t>
            </a:r>
            <a:r>
              <a:rPr lang="sk-SK" b="1" i="1" dirty="0" err="1">
                <a:solidFill>
                  <a:schemeClr val="accent4">
                    <a:lumMod val="75000"/>
                  </a:schemeClr>
                </a:solidFill>
                <a:effectLst/>
              </a:rPr>
              <a:t>Castanea</a:t>
            </a:r>
            <a:r>
              <a:rPr lang="sk-SK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) - </a:t>
            </a:r>
            <a:r>
              <a:rPr lang="sk-SK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gaštan jedlý</a:t>
            </a:r>
          </a:p>
          <a:p>
            <a:endParaRPr lang="sk-SK" dirty="0"/>
          </a:p>
        </p:txBody>
      </p:sp>
      <p:pic>
        <p:nvPicPr>
          <p:cNvPr id="2050" name="Picture 2" descr="Buk lesný – Wikipédia">
            <a:extLst>
              <a:ext uri="{FF2B5EF4-FFF2-40B4-BE49-F238E27FC236}">
                <a16:creationId xmlns:a16="http://schemas.microsoft.com/office/drawing/2014/main" id="{44823EE2-59A9-1890-1E7E-2AF9B28D9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424" y="3230880"/>
            <a:ext cx="2381250" cy="3415176"/>
          </a:xfrm>
          <a:prstGeom prst="rect">
            <a:avLst/>
          </a:prstGeom>
          <a:noFill/>
          <a:effectLst>
            <a:softEdge rad="50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id="{856132C2-C63F-8805-62B1-EDBA45B6E65B}"/>
              </a:ext>
            </a:extLst>
          </p:cNvPr>
          <p:cNvSpPr txBox="1"/>
          <p:nvPr/>
        </p:nvSpPr>
        <p:spPr>
          <a:xfrm>
            <a:off x="9591674" y="6155815"/>
            <a:ext cx="2114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Buk</a:t>
            </a:r>
            <a:r>
              <a:rPr lang="sk-SK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sk-SK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lesný</a:t>
            </a:r>
          </a:p>
        </p:txBody>
      </p:sp>
      <p:pic>
        <p:nvPicPr>
          <p:cNvPr id="2052" name="Picture 4" descr="Dub letný – Wikipédia">
            <a:extLst>
              <a:ext uri="{FF2B5EF4-FFF2-40B4-BE49-F238E27FC236}">
                <a16:creationId xmlns:a16="http://schemas.microsoft.com/office/drawing/2014/main" id="{F6506DC4-C49B-7B40-1141-7F2D9BEA6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38" y="3230880"/>
            <a:ext cx="2381250" cy="3386601"/>
          </a:xfrm>
          <a:prstGeom prst="rect">
            <a:avLst/>
          </a:prstGeom>
          <a:noFill/>
          <a:effectLst>
            <a:softEdge rad="50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lokTextu 4">
            <a:extLst>
              <a:ext uri="{FF2B5EF4-FFF2-40B4-BE49-F238E27FC236}">
                <a16:creationId xmlns:a16="http://schemas.microsoft.com/office/drawing/2014/main" id="{8F283E13-3307-C9F9-28A9-178B51DC4D80}"/>
              </a:ext>
            </a:extLst>
          </p:cNvPr>
          <p:cNvSpPr txBox="1"/>
          <p:nvPr/>
        </p:nvSpPr>
        <p:spPr>
          <a:xfrm>
            <a:off x="4776788" y="6155816"/>
            <a:ext cx="2114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Dub</a:t>
            </a:r>
            <a:r>
              <a:rPr lang="sk-SK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sk-SK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letný</a:t>
            </a:r>
          </a:p>
        </p:txBody>
      </p:sp>
    </p:spTree>
    <p:extLst>
      <p:ext uri="{BB962C8B-B14F-4D97-AF65-F5344CB8AC3E}">
        <p14:creationId xmlns:p14="http://schemas.microsoft.com/office/powerpoint/2010/main" val="200996234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ok 7">
            <a:extLst>
              <a:ext uri="{FF2B5EF4-FFF2-40B4-BE49-F238E27FC236}">
                <a16:creationId xmlns:a16="http://schemas.microsoft.com/office/drawing/2014/main" id="{BDB9FCC8-435D-77B4-7B1A-954E40D56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5692"/>
            <a:ext cx="12192000" cy="6909383"/>
          </a:xfrm>
          <a:prstGeom prst="rect">
            <a:avLst/>
          </a:prstGeom>
        </p:spPr>
      </p:pic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B33AA04-0038-A6E0-F95E-778533C23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825" y="1378877"/>
            <a:ext cx="10420350" cy="523954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sk-SK" sz="2400" b="1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Buk lesný </a:t>
            </a:r>
            <a:r>
              <a:rPr lang="sk-SK" sz="240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sk-SK" sz="2400" b="1" i="1" dirty="0" err="1">
                <a:solidFill>
                  <a:schemeClr val="accent4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Fagus</a:t>
            </a:r>
            <a:r>
              <a:rPr lang="sk-SK" sz="2400" b="1" i="1" dirty="0">
                <a:solidFill>
                  <a:schemeClr val="accent4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sk-SK" sz="2400" b="1" i="1" dirty="0" err="1">
                <a:solidFill>
                  <a:schemeClr val="accent4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sylvatica</a:t>
            </a:r>
            <a:r>
              <a:rPr lang="sk-SK" sz="240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) </a:t>
            </a:r>
            <a:r>
              <a:rPr lang="sk-SK" sz="2400" dirty="0">
                <a:solidFill>
                  <a:srgbClr val="212529"/>
                </a:solidFill>
                <a:latin typeface="Roboto" panose="02000000000000000000" pitchFamily="2" charset="0"/>
              </a:rPr>
              <a:t>- </a:t>
            </a:r>
            <a:r>
              <a:rPr lang="sk-SK" sz="20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výška 40m, vajcovité zúbkované listy (10cm), zospodu svetlejšie, plod - bukvice (2,5cm), výskyt - vápencové pôdy, 600 - 1200m n. m.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</a:p>
          <a:p>
            <a:pPr>
              <a:spcBef>
                <a:spcPts val="0"/>
              </a:spcBef>
            </a:pPr>
            <a:r>
              <a:rPr lang="sk-SK" sz="2400" b="1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Dub letný </a:t>
            </a:r>
            <a:r>
              <a:rPr lang="sk-SK" sz="240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sk-SK" sz="2400" b="1" i="1" dirty="0" err="1">
                <a:solidFill>
                  <a:schemeClr val="accent4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Quercus</a:t>
            </a:r>
            <a:r>
              <a:rPr lang="sk-SK" sz="2400" b="1" i="1" dirty="0">
                <a:solidFill>
                  <a:schemeClr val="accent4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sk-SK" sz="2400" b="1" i="1" dirty="0" err="1">
                <a:solidFill>
                  <a:schemeClr val="accent4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robur</a:t>
            </a:r>
            <a:r>
              <a:rPr lang="sk-SK" sz="240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) - </a:t>
            </a:r>
            <a:r>
              <a:rPr lang="sk-SK" sz="200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výška 35m, elipsové listy (12cm) s 3 až 6 lalokmi tmavozelené, zospodu modrozelené, plod je žaluď (4cm). Výskyt do 600m n. m. Dožíva sa 500 až 1000 rokov.</a:t>
            </a:r>
          </a:p>
          <a:p>
            <a:pPr>
              <a:spcBef>
                <a:spcPts val="0"/>
              </a:spcBef>
            </a:pPr>
            <a:endParaRPr lang="sk-SK" sz="2000" i="0" dirty="0">
              <a:solidFill>
                <a:srgbClr val="212529"/>
              </a:solidFill>
              <a:effectLst/>
              <a:latin typeface="Roboto" panose="02000000000000000000" pitchFamily="2" charset="0"/>
            </a:endParaRPr>
          </a:p>
          <a:p>
            <a:pPr>
              <a:spcBef>
                <a:spcPts val="0"/>
              </a:spcBef>
            </a:pPr>
            <a:r>
              <a:rPr lang="sk-SK" sz="2400" b="1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Dub zimný </a:t>
            </a:r>
            <a:r>
              <a:rPr lang="sk-SK" sz="240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sk-SK" sz="2400" b="1" i="1" dirty="0" err="1">
                <a:solidFill>
                  <a:schemeClr val="accent4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Quercus</a:t>
            </a:r>
            <a:r>
              <a:rPr lang="sk-SK" sz="2400" b="1" i="1" dirty="0">
                <a:solidFill>
                  <a:schemeClr val="accent4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sk-SK" sz="2400" b="1" i="1" dirty="0" err="1">
                <a:solidFill>
                  <a:schemeClr val="accent4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petraea</a:t>
            </a:r>
            <a:r>
              <a:rPr lang="sk-SK" sz="240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) - </a:t>
            </a:r>
            <a:r>
              <a:rPr lang="sk-SK" sz="200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od letného sa líšia listy tvarom, plynule prechádzajú do stopky bez </a:t>
            </a:r>
            <a:r>
              <a:rPr lang="sk-SK" sz="200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výkroja</a:t>
            </a:r>
            <a:r>
              <a:rPr lang="sk-SK" sz="200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. Plody sú menšie (3cm). </a:t>
            </a:r>
            <a:endParaRPr lang="sk-SK" sz="2000" dirty="0">
              <a:solidFill>
                <a:srgbClr val="212529"/>
              </a:solidFill>
              <a:latin typeface="Roboto" panose="02000000000000000000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sk-SK" sz="2400" b="1" dirty="0">
              <a:solidFill>
                <a:srgbClr val="212529"/>
              </a:solidFill>
              <a:latin typeface="Roboto" panose="02000000000000000000" pitchFamily="2" charset="0"/>
            </a:endParaRPr>
          </a:p>
          <a:p>
            <a:pPr>
              <a:spcBef>
                <a:spcPts val="0"/>
              </a:spcBef>
            </a:pPr>
            <a:r>
              <a:rPr lang="sk-SK" sz="2400" b="1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Dub korkový </a:t>
            </a:r>
            <a:r>
              <a:rPr lang="sk-SK" sz="240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sk-SK" sz="2400" b="1" i="1" dirty="0" err="1">
                <a:solidFill>
                  <a:schemeClr val="accent4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Quercus</a:t>
            </a:r>
            <a:r>
              <a:rPr lang="sk-SK" sz="2400" b="1" i="1" dirty="0">
                <a:solidFill>
                  <a:schemeClr val="accent4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sk-SK" sz="2400" b="1" i="1" dirty="0" err="1">
                <a:solidFill>
                  <a:schemeClr val="accent4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suber</a:t>
            </a:r>
            <a:r>
              <a:rPr lang="sk-SK" sz="240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) - </a:t>
            </a:r>
            <a:r>
              <a:rPr lang="sk-SK" sz="200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výskyt v západnom </a:t>
            </a:r>
            <a:r>
              <a:rPr lang="sk-SK" sz="200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stredomorí</a:t>
            </a:r>
            <a:r>
              <a:rPr lang="sk-SK" sz="200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, lúpaním až 10cm hrubej borky sa získa prírodný korok. </a:t>
            </a:r>
          </a:p>
          <a:p>
            <a:pPr>
              <a:spcBef>
                <a:spcPts val="0"/>
              </a:spcBef>
            </a:pPr>
            <a:endParaRPr lang="sk-SK" sz="2000" i="0" dirty="0">
              <a:solidFill>
                <a:srgbClr val="212529"/>
              </a:solidFill>
              <a:effectLst/>
              <a:latin typeface="Roboto" panose="02000000000000000000" pitchFamily="2" charset="0"/>
            </a:endParaRPr>
          </a:p>
          <a:p>
            <a:pPr>
              <a:spcBef>
                <a:spcPts val="0"/>
              </a:spcBef>
            </a:pPr>
            <a:r>
              <a:rPr lang="sk-SK" sz="2400" b="1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Gaštan jedlý </a:t>
            </a:r>
            <a:r>
              <a:rPr lang="sk-SK" sz="240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sk-SK" sz="2400" b="1" i="1" dirty="0" err="1">
                <a:solidFill>
                  <a:schemeClr val="accent4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Castanea</a:t>
            </a:r>
            <a:r>
              <a:rPr lang="sk-SK" sz="2400" b="1" i="1" dirty="0">
                <a:solidFill>
                  <a:schemeClr val="accent4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sk-SK" sz="2400" b="1" i="1" dirty="0" err="1">
                <a:solidFill>
                  <a:schemeClr val="accent4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sativa</a:t>
            </a:r>
            <a:r>
              <a:rPr lang="sk-SK" sz="240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) - </a:t>
            </a:r>
            <a:r>
              <a:rPr lang="sk-SK" sz="200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výška 30m, zúbkaté podlhovasté listy (20cm), zospodu svetlejšie, plod je ostnatá tobolka (6cm priemer) ktorá obsahuje hnedé jedlé gaštany.</a:t>
            </a:r>
          </a:p>
          <a:p>
            <a:pPr marL="0" indent="0">
              <a:spcBef>
                <a:spcPts val="0"/>
              </a:spcBef>
              <a:buNone/>
            </a:pPr>
            <a:endParaRPr lang="sk-SK" sz="2200" b="0" i="0" dirty="0">
              <a:solidFill>
                <a:srgbClr val="212529"/>
              </a:solidFill>
              <a:effectLst/>
              <a:latin typeface="Roboto" panose="02000000000000000000" pitchFamily="2" charset="0"/>
            </a:endParaRPr>
          </a:p>
          <a:p>
            <a:pPr>
              <a:spcAft>
                <a:spcPts val="600"/>
              </a:spcAft>
              <a:buFontTx/>
              <a:buChar char="-"/>
            </a:pPr>
            <a:endParaRPr lang="sk-SK" dirty="0"/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id="{3D4A0112-B30F-B678-0307-22E9B75F8C48}"/>
              </a:ext>
            </a:extLst>
          </p:cNvPr>
          <p:cNvSpPr txBox="1">
            <a:spLocks/>
          </p:cNvSpPr>
          <p:nvPr/>
        </p:nvSpPr>
        <p:spPr>
          <a:xfrm>
            <a:off x="300174" y="316683"/>
            <a:ext cx="4036695" cy="796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b="1" dirty="0">
                <a:solidFill>
                  <a:srgbClr val="C0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Zástupcovia</a:t>
            </a:r>
          </a:p>
        </p:txBody>
      </p:sp>
    </p:spTree>
    <p:extLst>
      <p:ext uri="{BB962C8B-B14F-4D97-AF65-F5344CB8AC3E}">
        <p14:creationId xmlns:p14="http://schemas.microsoft.com/office/powerpoint/2010/main" val="1633171098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>
            <a:extLst>
              <a:ext uri="{FF2B5EF4-FFF2-40B4-BE49-F238E27FC236}">
                <a16:creationId xmlns:a16="http://schemas.microsoft.com/office/drawing/2014/main" id="{374A8329-9332-AC08-8CF6-9698BBB57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-7501"/>
            <a:ext cx="11353800" cy="6865501"/>
          </a:xfrm>
          <a:prstGeom prst="rect">
            <a:avLst/>
          </a:prstGeom>
        </p:spPr>
      </p:pic>
      <p:pic>
        <p:nvPicPr>
          <p:cNvPr id="3074" name="Picture 2" descr="Buk lesný">
            <a:extLst>
              <a:ext uri="{FF2B5EF4-FFF2-40B4-BE49-F238E27FC236}">
                <a16:creationId xmlns:a16="http://schemas.microsoft.com/office/drawing/2014/main" id="{EB6BA01C-D44A-39AA-64DA-63C88985B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323" y="692059"/>
            <a:ext cx="2946400" cy="2209800"/>
          </a:xfrm>
          <a:prstGeom prst="rect">
            <a:avLst/>
          </a:prstGeom>
          <a:noFill/>
          <a:effectLst>
            <a:softEdge rad="50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ub letný">
            <a:extLst>
              <a:ext uri="{FF2B5EF4-FFF2-40B4-BE49-F238E27FC236}">
                <a16:creationId xmlns:a16="http://schemas.microsoft.com/office/drawing/2014/main" id="{3C3710F1-EE30-DB4A-A530-D0BA42FDB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044" y="749209"/>
            <a:ext cx="2946398" cy="2209799"/>
          </a:xfrm>
          <a:prstGeom prst="rect">
            <a:avLst/>
          </a:prstGeom>
          <a:noFill/>
          <a:effectLst>
            <a:softEdge rad="50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Dub zimný">
            <a:extLst>
              <a:ext uri="{FF2B5EF4-FFF2-40B4-BE49-F238E27FC236}">
                <a16:creationId xmlns:a16="http://schemas.microsoft.com/office/drawing/2014/main" id="{E57804A8-B953-4BC2-25ED-2F5424D82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248" y="3679551"/>
            <a:ext cx="2946398" cy="2211718"/>
          </a:xfrm>
          <a:prstGeom prst="rect">
            <a:avLst/>
          </a:prstGeom>
          <a:noFill/>
          <a:effectLst>
            <a:softEdge rad="50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Dub korkový">
            <a:extLst>
              <a:ext uri="{FF2B5EF4-FFF2-40B4-BE49-F238E27FC236}">
                <a16:creationId xmlns:a16="http://schemas.microsoft.com/office/drawing/2014/main" id="{B9B2D0BB-0940-ED78-E07C-DA4604D33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146" y="3717747"/>
            <a:ext cx="2946398" cy="2208073"/>
          </a:xfrm>
          <a:prstGeom prst="rect">
            <a:avLst/>
          </a:prstGeom>
          <a:noFill/>
          <a:effectLst>
            <a:softEdge rad="50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Gaštan jedlý">
            <a:extLst>
              <a:ext uri="{FF2B5EF4-FFF2-40B4-BE49-F238E27FC236}">
                <a16:creationId xmlns:a16="http://schemas.microsoft.com/office/drawing/2014/main" id="{A3E8409D-B8CD-6B71-3CB2-1A9DE41B5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044" y="3679551"/>
            <a:ext cx="2946397" cy="2209798"/>
          </a:xfrm>
          <a:prstGeom prst="rect">
            <a:avLst/>
          </a:prstGeom>
          <a:noFill/>
          <a:effectLst>
            <a:softEdge rad="50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lokTextu 4">
            <a:extLst>
              <a:ext uri="{FF2B5EF4-FFF2-40B4-BE49-F238E27FC236}">
                <a16:creationId xmlns:a16="http://schemas.microsoft.com/office/drawing/2014/main" id="{E9F7D517-8756-E3E3-0167-7FA170F3552B}"/>
              </a:ext>
            </a:extLst>
          </p:cNvPr>
          <p:cNvSpPr txBox="1"/>
          <p:nvPr/>
        </p:nvSpPr>
        <p:spPr>
          <a:xfrm>
            <a:off x="1838325" y="3079390"/>
            <a:ext cx="1495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" panose="02000000000000000000" pitchFamily="2" charset="0"/>
              </a:rPr>
              <a:t>Buk</a:t>
            </a:r>
            <a:r>
              <a:rPr lang="sk-SK" b="0" i="1" dirty="0">
                <a:solidFill>
                  <a:srgbClr val="6C757D"/>
                </a:solidFill>
                <a:effectLst/>
                <a:latin typeface="Roboto" panose="02000000000000000000" pitchFamily="2" charset="0"/>
              </a:rPr>
              <a:t> lesný</a:t>
            </a:r>
            <a:endParaRPr lang="sk-SK" i="1" dirty="0"/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826C4422-E64A-84A8-F357-3BBEB7290EB4}"/>
              </a:ext>
            </a:extLst>
          </p:cNvPr>
          <p:cNvSpPr txBox="1"/>
          <p:nvPr/>
        </p:nvSpPr>
        <p:spPr>
          <a:xfrm>
            <a:off x="9222781" y="3079390"/>
            <a:ext cx="12668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b="0" i="1" dirty="0">
                <a:solidFill>
                  <a:srgbClr val="6C757D"/>
                </a:solidFill>
                <a:effectLst/>
                <a:latin typeface="Roboto" panose="02000000000000000000" pitchFamily="2" charset="0"/>
              </a:rPr>
              <a:t>Dub letný</a:t>
            </a:r>
            <a:endParaRPr lang="sk-SK" i="1" dirty="0"/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ED5378DE-5088-7229-BC0E-09F534484279}"/>
              </a:ext>
            </a:extLst>
          </p:cNvPr>
          <p:cNvSpPr txBox="1"/>
          <p:nvPr/>
        </p:nvSpPr>
        <p:spPr>
          <a:xfrm>
            <a:off x="1821316" y="6113094"/>
            <a:ext cx="1485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b="0" i="1" dirty="0">
                <a:solidFill>
                  <a:srgbClr val="6C757D"/>
                </a:solidFill>
                <a:effectLst/>
                <a:latin typeface="Roboto" panose="02000000000000000000" pitchFamily="2" charset="0"/>
              </a:rPr>
              <a:t>Dub zimný</a:t>
            </a:r>
            <a:endParaRPr lang="sk-SK" i="1" dirty="0"/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7A573333-191D-8EBB-1F08-30AA3EAF8D24}"/>
              </a:ext>
            </a:extLst>
          </p:cNvPr>
          <p:cNvSpPr txBox="1"/>
          <p:nvPr/>
        </p:nvSpPr>
        <p:spPr>
          <a:xfrm>
            <a:off x="5427304" y="6113094"/>
            <a:ext cx="2343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b="0" i="1" dirty="0">
                <a:solidFill>
                  <a:srgbClr val="6C757D"/>
                </a:solidFill>
                <a:effectLst/>
                <a:latin typeface="Roboto" panose="02000000000000000000" pitchFamily="2" charset="0"/>
              </a:rPr>
              <a:t>Dub korkový</a:t>
            </a:r>
            <a:endParaRPr lang="sk-SK" i="1" dirty="0"/>
          </a:p>
        </p:txBody>
      </p:sp>
      <p:sp>
        <p:nvSpPr>
          <p:cNvPr id="13" name="BlokTextu 12">
            <a:extLst>
              <a:ext uri="{FF2B5EF4-FFF2-40B4-BE49-F238E27FC236}">
                <a16:creationId xmlns:a16="http://schemas.microsoft.com/office/drawing/2014/main" id="{FE075CDA-1027-9833-F32A-97295C5A2A70}"/>
              </a:ext>
            </a:extLst>
          </p:cNvPr>
          <p:cNvSpPr txBox="1"/>
          <p:nvPr/>
        </p:nvSpPr>
        <p:spPr>
          <a:xfrm>
            <a:off x="9023222" y="6120178"/>
            <a:ext cx="18383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b="0" i="1" dirty="0">
                <a:solidFill>
                  <a:srgbClr val="6C757D"/>
                </a:solidFill>
                <a:effectLst/>
                <a:latin typeface="Roboto" panose="02000000000000000000" pitchFamily="2" charset="0"/>
              </a:rPr>
              <a:t>Gaštan jedlý</a:t>
            </a:r>
            <a:endParaRPr lang="sk-SK" i="1" dirty="0"/>
          </a:p>
        </p:txBody>
      </p:sp>
      <p:pic>
        <p:nvPicPr>
          <p:cNvPr id="3084" name="Picture 12" descr="Bukvice">
            <a:extLst>
              <a:ext uri="{FF2B5EF4-FFF2-40B4-BE49-F238E27FC236}">
                <a16:creationId xmlns:a16="http://schemas.microsoft.com/office/drawing/2014/main" id="{D3BD047D-E4A0-48CA-1BDD-DF544F647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237" y="818593"/>
            <a:ext cx="3334217" cy="1941747"/>
          </a:xfrm>
          <a:prstGeom prst="rect">
            <a:avLst/>
          </a:prstGeom>
          <a:noFill/>
          <a:effectLst>
            <a:softEdge rad="50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BlokTextu 13">
            <a:extLst>
              <a:ext uri="{FF2B5EF4-FFF2-40B4-BE49-F238E27FC236}">
                <a16:creationId xmlns:a16="http://schemas.microsoft.com/office/drawing/2014/main" id="{26D87544-876D-2EEF-C850-2A68B71EAEDA}"/>
              </a:ext>
            </a:extLst>
          </p:cNvPr>
          <p:cNvSpPr txBox="1"/>
          <p:nvPr/>
        </p:nvSpPr>
        <p:spPr>
          <a:xfrm>
            <a:off x="5585822" y="3083078"/>
            <a:ext cx="1495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b="0" i="1" dirty="0">
                <a:solidFill>
                  <a:srgbClr val="6C757D"/>
                </a:solidFill>
                <a:effectLst/>
                <a:latin typeface="Roboto" panose="02000000000000000000" pitchFamily="2" charset="0"/>
              </a:rPr>
              <a:t>Bukvice</a:t>
            </a:r>
            <a:endParaRPr lang="sk-SK" i="1" dirty="0"/>
          </a:p>
        </p:txBody>
      </p:sp>
    </p:spTree>
    <p:extLst>
      <p:ext uri="{BB962C8B-B14F-4D97-AF65-F5344CB8AC3E}">
        <p14:creationId xmlns:p14="http://schemas.microsoft.com/office/powerpoint/2010/main" val="271718744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>
            <a:extLst>
              <a:ext uri="{FF2B5EF4-FFF2-40B4-BE49-F238E27FC236}">
                <a16:creationId xmlns:a16="http://schemas.microsoft.com/office/drawing/2014/main" id="{4E924391-5326-6311-EEAD-59A3F3FE3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-7501"/>
            <a:ext cx="11353800" cy="6865501"/>
          </a:xfrm>
          <a:prstGeom prst="rect">
            <a:avLst/>
          </a:prstGeom>
        </p:spPr>
      </p:pic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52ED4DB-095E-8C41-23E7-4E1CB130D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574"/>
            <a:ext cx="10515600" cy="4351338"/>
          </a:xfrm>
        </p:spPr>
        <p:txBody>
          <a:bodyPr/>
          <a:lstStyle/>
          <a:p>
            <a:r>
              <a:rPr lang="sk-SK" sz="28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Lúpaním korku </a:t>
            </a:r>
            <a:r>
              <a:rPr lang="sk-SK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</a:t>
            </a:r>
            <a:r>
              <a:rPr lang="sk-SK" sz="28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uba </a:t>
            </a:r>
            <a:r>
              <a:rPr lang="sk-SK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</a:t>
            </a:r>
            <a:r>
              <a:rPr lang="sk-SK" sz="28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orkového </a:t>
            </a:r>
            <a:r>
              <a:rPr lang="sk-SK" sz="28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nedochádza k poškodeniu živých tkanív stromu</a:t>
            </a:r>
          </a:p>
          <a:p>
            <a:r>
              <a:rPr lang="sk-SK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Drevo </a:t>
            </a:r>
            <a:r>
              <a:rPr lang="sk-SK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buka lesného </a:t>
            </a:r>
            <a:r>
              <a:rPr lang="sk-SK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sa používa v nábytkárstve, je veľmi výhrevné a po ohriati parou má dobrú ohybnosť</a:t>
            </a:r>
          </a:p>
          <a:p>
            <a:r>
              <a:rPr lang="sk-SK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Kôra </a:t>
            </a:r>
            <a:r>
              <a:rPr lang="sk-SK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duba letného </a:t>
            </a:r>
            <a:r>
              <a:rPr lang="sk-SK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sa využíva k liečeniu kožných ochorení</a:t>
            </a:r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id="{A10953D4-D089-4ED5-7791-C7E42BC855A4}"/>
              </a:ext>
            </a:extLst>
          </p:cNvPr>
          <p:cNvSpPr txBox="1">
            <a:spLocks/>
          </p:cNvSpPr>
          <p:nvPr/>
        </p:nvSpPr>
        <p:spPr>
          <a:xfrm>
            <a:off x="300174" y="316683"/>
            <a:ext cx="4036695" cy="796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b="1" dirty="0">
                <a:solidFill>
                  <a:srgbClr val="C0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Zaujímavosti</a:t>
            </a:r>
          </a:p>
        </p:txBody>
      </p:sp>
      <p:pic>
        <p:nvPicPr>
          <p:cNvPr id="1028" name="Picture 4" descr="Aké sú výhody nábytku z masívu dubu, buku, borovice, smreku či palisandra?  | TopByvanie.sk">
            <a:extLst>
              <a:ext uri="{FF2B5EF4-FFF2-40B4-BE49-F238E27FC236}">
                <a16:creationId xmlns:a16="http://schemas.microsoft.com/office/drawing/2014/main" id="{9A4D79CD-6247-ADE7-E6F4-8EED40F4A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036" y="4050414"/>
            <a:ext cx="3598001" cy="2398667"/>
          </a:xfrm>
          <a:prstGeom prst="rect">
            <a:avLst/>
          </a:prstGeom>
          <a:noFill/>
          <a:effectLst>
            <a:softEdge rad="50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FC18DDE7-95EE-3B68-CF5C-A049C2C8D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8834" y="3293140"/>
            <a:ext cx="3169920" cy="356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31546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ok 10">
            <a:extLst>
              <a:ext uri="{FF2B5EF4-FFF2-40B4-BE49-F238E27FC236}">
                <a16:creationId xmlns:a16="http://schemas.microsoft.com/office/drawing/2014/main" id="{6C4DBF02-345C-99FB-CAD8-BA477D140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441"/>
            <a:ext cx="12192000" cy="737235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5D33E3AB-2383-97FE-E5D8-2DB150305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46963"/>
          </a:xfrm>
        </p:spPr>
        <p:txBody>
          <a:bodyPr>
            <a:normAutofit/>
          </a:bodyPr>
          <a:lstStyle/>
          <a:p>
            <a:r>
              <a:rPr lang="sk-SK" sz="5400" dirty="0">
                <a:solidFill>
                  <a:srgbClr val="C00000"/>
                </a:solidFill>
                <a:latin typeface="Arial Black" panose="020B0A04020102020204" pitchFamily="34" charset="0"/>
              </a:rPr>
              <a:t>Ďakujem za pozornosť</a:t>
            </a:r>
          </a:p>
        </p:txBody>
      </p:sp>
      <p:pic>
        <p:nvPicPr>
          <p:cNvPr id="9" name="Obrázok 8">
            <a:extLst>
              <a:ext uri="{FF2B5EF4-FFF2-40B4-BE49-F238E27FC236}">
                <a16:creationId xmlns:a16="http://schemas.microsoft.com/office/drawing/2014/main" id="{09AEF83C-D5B2-ED46-C10C-CA1CB147A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719" y="2760154"/>
            <a:ext cx="3100561" cy="310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0262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325</Words>
  <Application>Microsoft Office PowerPoint</Application>
  <PresentationFormat>Širokouhlá</PresentationFormat>
  <Paragraphs>41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Roboto</vt:lpstr>
      <vt:lpstr>Motív Office</vt:lpstr>
      <vt:lpstr>Čeľaď BUKOVITÉ</vt:lpstr>
      <vt:lpstr>Popis</vt:lpstr>
      <vt:lpstr>Prezentácia programu PowerPoint</vt:lpstr>
      <vt:lpstr>Prezentácia programu PowerPoint</vt:lpstr>
      <vt:lpstr>Prezentácia programu PowerPoint</vt:lpstr>
      <vt:lpstr>Prezentácia programu PowerPoint</vt:lpstr>
      <vt:lpstr>Ďakujem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Čeľaď BUKOVITÉ</dc:title>
  <dc:creator>Dušan Brozman</dc:creator>
  <cp:lastModifiedBy>Polimedel</cp:lastModifiedBy>
  <cp:revision>10</cp:revision>
  <dcterms:created xsi:type="dcterms:W3CDTF">2023-05-11T14:24:41Z</dcterms:created>
  <dcterms:modified xsi:type="dcterms:W3CDTF">2023-05-11T19:18:35Z</dcterms:modified>
</cp:coreProperties>
</file>