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1" r:id="rId7"/>
    <p:sldId id="266" r:id="rId8"/>
    <p:sldId id="260" r:id="rId9"/>
    <p:sldId id="262" r:id="rId10"/>
    <p:sldId id="263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7" r:id="rId19"/>
    <p:sldId id="273" r:id="rId20"/>
    <p:sldId id="274" r:id="rId21"/>
    <p:sldId id="276" r:id="rId22"/>
    <p:sldId id="27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ms.gov/Outreach-and-Education/Medicare-Learning-Network-MLN/MLNProducts/MLN-Publications-Items/MLN4649244.html?DLPage=1&amp;DLEntries=10&amp;DLFilter=frau&amp;DLSort=0&amp;DLSortDir=descending" TargetMode="External"/><Relationship Id="rId2" Type="http://schemas.openxmlformats.org/officeDocument/2006/relationships/hyperlink" Target="https://www.cms.gov/Research-Statistics-Data-and-Systems/Statistics-Trends-and-Reports/NationalHealthExpendData/NHE-Fact-Shee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FDF9410-E530-4E71-A2C0-4C24B4896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A40E83-60D5-8144-BEBF-27D4436121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966" y="1427304"/>
            <a:ext cx="8686800" cy="3241515"/>
          </a:xfrm>
        </p:spPr>
        <p:txBody>
          <a:bodyPr anchor="ctr">
            <a:normAutofit fontScale="90000"/>
          </a:bodyPr>
          <a:lstStyle/>
          <a:p>
            <a:r>
              <a:rPr lang="en-US" sz="5400" dirty="0"/>
              <a:t>Capstone project: provider fraud anomaly detection in healthcare with autoencoders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6968EE-3A62-4543-83EE-C6CF4F85C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2966" y="5132139"/>
            <a:ext cx="8686800" cy="631270"/>
          </a:xfrm>
        </p:spPr>
        <p:txBody>
          <a:bodyPr>
            <a:normAutofit/>
          </a:bodyPr>
          <a:lstStyle/>
          <a:p>
            <a:r>
              <a:rPr lang="en-US"/>
              <a:t>By ramzi abujamra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3268B1E-8861-4702-9529-5A8FB23A6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966" y="1094758"/>
            <a:ext cx="868680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6646AE-8FD6-411E-8640-6CCB250D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966" y="4923706"/>
            <a:ext cx="868680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661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D1CBE-F9F8-1A40-940C-4367FD6FC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scatter plot: fraud vs. normal (first 2 components)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35D016-BA4C-F84B-943B-2BD9F9E733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6580" y="1886528"/>
            <a:ext cx="6113271" cy="416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416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D1CBE-F9F8-1A40-940C-4367FD6FC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9BEE3-BE64-1648-984E-31BBAFAE3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approach is to use general supervised learning models</a:t>
            </a:r>
          </a:p>
          <a:p>
            <a:r>
              <a:rPr lang="en-US" dirty="0"/>
              <a:t>Logistic regression and Random Forest models are used</a:t>
            </a:r>
          </a:p>
          <a:p>
            <a:r>
              <a:rPr lang="en-US" dirty="0"/>
              <a:t>Full data sets is used (split by train/test)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066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D1CBE-F9F8-1A40-940C-4367FD6FC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logistic regression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12FCB3D-E396-2946-8219-EE1C5B105F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0837" y="1853754"/>
            <a:ext cx="2986875" cy="41997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47279D-033D-934C-A710-063280291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970" y="1853754"/>
            <a:ext cx="3799753" cy="419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670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D1CBE-F9F8-1A40-940C-4367FD6FC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random forest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F42408-2FF5-EF49-B613-A2615917C9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9038" y="1853754"/>
            <a:ext cx="3381892" cy="414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159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D1CBE-F9F8-1A40-940C-4367FD6FC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Unsupervised learning:  Autoencoders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9BEE3-BE64-1648-984E-31BBAFAE3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5888335" cy="3398020"/>
          </a:xfrm>
        </p:spPr>
        <p:txBody>
          <a:bodyPr/>
          <a:lstStyle/>
          <a:p>
            <a:r>
              <a:rPr lang="en-US" u="sng" dirty="0"/>
              <a:t>Autoencoders</a:t>
            </a:r>
            <a:r>
              <a:rPr lang="en-US" dirty="0"/>
              <a:t> are deep learning models</a:t>
            </a:r>
          </a:p>
          <a:p>
            <a:r>
              <a:rPr lang="en-US" dirty="0"/>
              <a:t>They are unsupervised models: no labels are used</a:t>
            </a:r>
          </a:p>
          <a:p>
            <a:r>
              <a:rPr lang="en-US" dirty="0"/>
              <a:t>The features are compressed (</a:t>
            </a:r>
            <a:r>
              <a:rPr lang="en-US" u="sng" dirty="0"/>
              <a:t>encoded</a:t>
            </a:r>
            <a:r>
              <a:rPr lang="en-US" dirty="0"/>
              <a:t>) and then uncompressed (</a:t>
            </a:r>
            <a:r>
              <a:rPr lang="en-US" u="sng" dirty="0"/>
              <a:t>decoded</a:t>
            </a:r>
            <a:r>
              <a:rPr lang="en-US" dirty="0"/>
              <a:t>) back to the features</a:t>
            </a:r>
          </a:p>
          <a:p>
            <a:r>
              <a:rPr lang="en-US" u="sng" dirty="0"/>
              <a:t>Reconstruction error</a:t>
            </a:r>
            <a:r>
              <a:rPr lang="en-US" dirty="0"/>
              <a:t> captures the loss accuracy</a:t>
            </a:r>
          </a:p>
          <a:p>
            <a:r>
              <a:rPr lang="en-US" dirty="0"/>
              <a:t>Outliers will have a large reconstruction error!</a:t>
            </a:r>
          </a:p>
          <a:p>
            <a:endParaRPr lang="en-US" dirty="0"/>
          </a:p>
        </p:txBody>
      </p:sp>
      <p:pic>
        <p:nvPicPr>
          <p:cNvPr id="2054" name="Picture 6" descr="All About Autoencoders – Python Machine Learning">
            <a:extLst>
              <a:ext uri="{FF2B5EF4-FFF2-40B4-BE49-F238E27FC236}">
                <a16:creationId xmlns:a16="http://schemas.microsoft.com/office/drawing/2014/main" id="{53724631-5723-D746-9A61-D8CA256D0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864" y="2068324"/>
            <a:ext cx="4167488" cy="3345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E6EB29-9FC9-6841-8C9E-8D796F495CC2}"/>
              </a:ext>
            </a:extLst>
          </p:cNvPr>
          <p:cNvSpPr txBox="1"/>
          <p:nvPr/>
        </p:nvSpPr>
        <p:spPr>
          <a:xfrm>
            <a:off x="7339914" y="5497517"/>
            <a:ext cx="4491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Obtained from https://</a:t>
            </a:r>
            <a:r>
              <a:rPr lang="en-US" sz="1100" dirty="0" err="1"/>
              <a:t>pythonmachinelearning.pro</a:t>
            </a:r>
            <a:r>
              <a:rPr lang="en-US" sz="1100" dirty="0"/>
              <a:t>/all-about-autoencoders/</a:t>
            </a:r>
          </a:p>
        </p:txBody>
      </p:sp>
    </p:spTree>
    <p:extLst>
      <p:ext uri="{BB962C8B-B14F-4D97-AF65-F5344CB8AC3E}">
        <p14:creationId xmlns:p14="http://schemas.microsoft.com/office/powerpoint/2010/main" val="2232926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D1CBE-F9F8-1A40-940C-4367FD6FC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9BEE3-BE64-1648-984E-31BBAFAE3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simple autoencoder model is implemented</a:t>
            </a:r>
          </a:p>
          <a:p>
            <a:pPr lvl="1"/>
            <a:r>
              <a:rPr lang="en-US" dirty="0"/>
              <a:t>127 x 40 x 127 (our feature set size is 127 after dropping NPI and fraud)</a:t>
            </a:r>
          </a:p>
          <a:p>
            <a:r>
              <a:rPr lang="en-US" dirty="0"/>
              <a:t>Model implemented using </a:t>
            </a:r>
            <a:r>
              <a:rPr lang="en-US" dirty="0" err="1"/>
              <a:t>Keras</a:t>
            </a:r>
            <a:endParaRPr lang="en-US" dirty="0"/>
          </a:p>
          <a:p>
            <a:r>
              <a:rPr lang="en-US" dirty="0"/>
              <a:t>50,000 samples are used in model</a:t>
            </a:r>
          </a:p>
          <a:p>
            <a:pPr lvl="1"/>
            <a:r>
              <a:rPr lang="en-US" u="sng" dirty="0"/>
              <a:t>Only Normal class is used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62AE9D-A287-F748-B8EF-E87A856B9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539" y="2914204"/>
            <a:ext cx="5649169" cy="233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302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D1CBE-F9F8-1A40-940C-4367FD6FC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 training results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4EA5307-A65F-2F45-BD29-8DBC7A63CE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576" y="2162433"/>
            <a:ext cx="10218847" cy="300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409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D1CBE-F9F8-1A40-940C-4367FD6FC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 evaluation: reconstruction error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23D94FB-2BA6-0445-8F86-FF03F826B8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470150"/>
            <a:ext cx="7137400" cy="1917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2E050D-8033-EC4B-9F44-4FD1C1F57FD1}"/>
              </a:ext>
            </a:extLst>
          </p:cNvPr>
          <p:cNvSpPr txBox="1"/>
          <p:nvPr/>
        </p:nvSpPr>
        <p:spPr>
          <a:xfrm>
            <a:off x="8699794" y="2244892"/>
            <a:ext cx="2952627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Reconstruction error is larger for Class 1 (fraud) than Class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Reconstruction error threshold set at mean of Class 0 + 1*std dev (=.00485)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50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D1CBE-F9F8-1A40-940C-4367FD6FC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 evaluation: confusion matrix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55D83D-A1AE-D64A-9EB8-1B988138A330}"/>
              </a:ext>
            </a:extLst>
          </p:cNvPr>
          <p:cNvSpPr txBox="1"/>
          <p:nvPr/>
        </p:nvSpPr>
        <p:spPr>
          <a:xfrm>
            <a:off x="6351373" y="2335426"/>
            <a:ext cx="49797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Results are not stellar but still pretty good considering no labels are used!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Autoencoder could also be improved with  modeling (deeper layer, regularization,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next step is to use the encoder representation as input to our supervised model-this is </a:t>
            </a:r>
            <a:r>
              <a:rPr lang="en-US" u="sng" dirty="0"/>
              <a:t>Semi-Supervised learning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1076E4-B03D-BB4D-9D3F-41D0393F4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720" y="1853754"/>
            <a:ext cx="3395908" cy="419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458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D1CBE-F9F8-1A40-940C-4367FD6FC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Semi-supervised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9BEE3-BE64-1648-984E-31BBAFAE3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Combination of both supervised and unsupervised learning</a:t>
            </a:r>
          </a:p>
          <a:p>
            <a:r>
              <a:rPr lang="en-US" dirty="0"/>
              <a:t>Use encoder layer of autoencoder as input to logistic regression supervised model</a:t>
            </a:r>
          </a:p>
          <a:p>
            <a:pPr lvl="1"/>
            <a:r>
              <a:rPr lang="en-US" dirty="0"/>
              <a:t>Note this is only the </a:t>
            </a:r>
            <a:r>
              <a:rPr lang="en-US" u="sng" dirty="0"/>
              <a:t>encoding layer </a:t>
            </a:r>
            <a:r>
              <a:rPr lang="en-US" dirty="0"/>
              <a:t>(dimension = 40, not 127)</a:t>
            </a:r>
          </a:p>
          <a:p>
            <a:r>
              <a:rPr lang="en-US" dirty="0"/>
              <a:t>Use very small sample-only 5,000 from each class (of 50,000 samples)</a:t>
            </a:r>
          </a:p>
          <a:p>
            <a:pPr lvl="1"/>
            <a:r>
              <a:rPr lang="en-US" dirty="0"/>
              <a:t>This will demonstrate that not as many samples are needed when we use the encoding layer from the autoencoder to achieve high accuracy! </a:t>
            </a:r>
          </a:p>
        </p:txBody>
      </p:sp>
    </p:spTree>
    <p:extLst>
      <p:ext uri="{BB962C8B-B14F-4D97-AF65-F5344CB8AC3E}">
        <p14:creationId xmlns:p14="http://schemas.microsoft.com/office/powerpoint/2010/main" val="3591838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D1CBE-F9F8-1A40-940C-4367FD6FC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Background-Medicare and fraud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9BEE3-BE64-1648-984E-31BBAFAE3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Medicare is a FFS government program from CMS for older Americans (and for some on disability)</a:t>
            </a:r>
          </a:p>
          <a:p>
            <a:r>
              <a:rPr lang="en-US" dirty="0"/>
              <a:t>US CMS spends billions on health care in the US: $750.2 billion in 2018, $787 billion in 2019 </a:t>
            </a:r>
            <a:r>
              <a:rPr lang="en-US" baseline="30000" dirty="0"/>
              <a:t>1</a:t>
            </a:r>
            <a:endParaRPr lang="en-US" dirty="0"/>
          </a:p>
          <a:p>
            <a:r>
              <a:rPr lang="en-US" dirty="0"/>
              <a:t>Fraud is estimated to cost as much as 10% of health care spending (FBI) </a:t>
            </a:r>
            <a:r>
              <a:rPr lang="en-US" baseline="30000" dirty="0"/>
              <a:t>2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376E26-EB60-584F-BEB8-B12B484E3133}"/>
              </a:ext>
            </a:extLst>
          </p:cNvPr>
          <p:cNvSpPr txBox="1"/>
          <p:nvPr/>
        </p:nvSpPr>
        <p:spPr>
          <a:xfrm>
            <a:off x="1451579" y="4938847"/>
            <a:ext cx="106017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2"/>
              </a:rPr>
              <a:t>1. https://www.cms.gov/Research-Statistics-Data-and-Systems/Statistics-Trends-and-Reports/NationalHealthExpendData/NHE-Fact-Sheet</a:t>
            </a:r>
            <a:endParaRPr lang="en-US" sz="1400" dirty="0"/>
          </a:p>
          <a:p>
            <a:r>
              <a:rPr lang="en-US" sz="1400" dirty="0">
                <a:hlinkClick r:id="rId3"/>
              </a:rPr>
              <a:t>2. https://www.cms.gov/Outreach-and-Education/Medicare-Learning-Network-MLN/MLNProducts/MLN-Publications-Items/MLN4649244.html?DLPage=1&amp;DLEntries=10&amp;DLFilter=frau&amp;DLSort=0&amp;DLSortDir=descending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70056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D1CBE-F9F8-1A40-940C-4367FD6FC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logistic regression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DFCB84-BF7D-554E-917A-B2B58AC50376}"/>
              </a:ext>
            </a:extLst>
          </p:cNvPr>
          <p:cNvSpPr txBox="1"/>
          <p:nvPr/>
        </p:nvSpPr>
        <p:spPr>
          <a:xfrm>
            <a:off x="8576089" y="2310713"/>
            <a:ext cx="34055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Results significantly improve!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Specificity has gone up from .591 to .911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While Accuracy and Sensitivity both improved!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F15B6C-8999-F947-BADC-B078C0C5F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913" y="1870206"/>
            <a:ext cx="3229163" cy="41997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EA51DE-8FEF-EF40-9226-A3A116749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075" y="1853754"/>
            <a:ext cx="2755557" cy="423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722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D1CBE-F9F8-1A40-940C-4367FD6FC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random forest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489AC9-9321-8E4B-AD41-D949E7015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627" y="1853754"/>
            <a:ext cx="3186542" cy="41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0928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D1CBE-F9F8-1A40-940C-4367FD6FC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error cost estimation for Logistic regression predictor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9BEE3-BE64-1648-984E-31BBAFAE3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6493815" cy="343359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Cost of resource to pursue fraud provider: $100 per hour</a:t>
            </a:r>
          </a:p>
          <a:p>
            <a:pPr lvl="1"/>
            <a:r>
              <a:rPr lang="en-US" dirty="0"/>
              <a:t>5 hours labor on average</a:t>
            </a:r>
          </a:p>
          <a:p>
            <a:r>
              <a:rPr lang="en-US" dirty="0"/>
              <a:t>Cost of goodwill lost: $5,000</a:t>
            </a:r>
          </a:p>
          <a:p>
            <a:r>
              <a:rPr lang="en-US" dirty="0"/>
              <a:t>Cost of fraud provider: $25,000</a:t>
            </a:r>
          </a:p>
          <a:p>
            <a:r>
              <a:rPr lang="en-US" dirty="0"/>
              <a:t>From Logistic Regression model:</a:t>
            </a:r>
          </a:p>
          <a:p>
            <a:pPr lvl="1"/>
            <a:r>
              <a:rPr lang="en-US" dirty="0"/>
              <a:t>FNR: 1– Sens = .0995</a:t>
            </a:r>
          </a:p>
          <a:p>
            <a:pPr lvl="1"/>
            <a:r>
              <a:rPr lang="en-US" dirty="0"/>
              <a:t>FPR: 1 – Spec = .0812</a:t>
            </a:r>
          </a:p>
          <a:p>
            <a:r>
              <a:rPr lang="en-US" dirty="0"/>
              <a:t>Total providers: 600,000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D2EA114-A556-DC44-BCB9-0760159279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169224"/>
              </p:ext>
            </p:extLst>
          </p:nvPr>
        </p:nvGraphicFramePr>
        <p:xfrm>
          <a:off x="5807676" y="2726829"/>
          <a:ext cx="5535827" cy="2611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725">
                  <a:extLst>
                    <a:ext uri="{9D8B030D-6E8A-4147-A177-3AD203B41FA5}">
                      <a16:colId xmlns:a16="http://schemas.microsoft.com/office/drawing/2014/main" val="3417919652"/>
                    </a:ext>
                  </a:extLst>
                </a:gridCol>
                <a:gridCol w="2081551">
                  <a:extLst>
                    <a:ext uri="{9D8B030D-6E8A-4147-A177-3AD203B41FA5}">
                      <a16:colId xmlns:a16="http://schemas.microsoft.com/office/drawing/2014/main" val="1330552144"/>
                    </a:ext>
                  </a:extLst>
                </a:gridCol>
                <a:gridCol w="2081551">
                  <a:extLst>
                    <a:ext uri="{9D8B030D-6E8A-4147-A177-3AD203B41FA5}">
                      <a16:colId xmlns:a16="http://schemas.microsoft.com/office/drawing/2014/main" val="1247032717"/>
                    </a:ext>
                  </a:extLst>
                </a:gridCol>
              </a:tblGrid>
              <a:tr h="516645"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Providers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Error 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672780"/>
                  </a:ext>
                </a:extLst>
              </a:tr>
              <a:tr h="559473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46773"/>
                  </a:ext>
                </a:extLst>
              </a:tr>
              <a:tr h="834173">
                <a:tc>
                  <a:txBody>
                    <a:bodyPr/>
                    <a:lstStyle/>
                    <a:p>
                      <a:r>
                        <a:rPr lang="en-US" dirty="0"/>
                        <a:t>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600,000*FNR=</a:t>
                      </a:r>
                    </a:p>
                    <a:p>
                      <a:r>
                        <a:rPr lang="en-US" dirty="0"/>
                        <a:t>59,713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59,713*5,500=</a:t>
                      </a:r>
                    </a:p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$3.28 million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574531"/>
                  </a:ext>
                </a:extLst>
              </a:tr>
              <a:tr h="700998">
                <a:tc>
                  <a:txBody>
                    <a:bodyPr/>
                    <a:lstStyle/>
                    <a:p>
                      <a:r>
                        <a:rPr lang="en-US" dirty="0"/>
                        <a:t>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600,000*FPR=</a:t>
                      </a:r>
                    </a:p>
                    <a:p>
                      <a:r>
                        <a:rPr lang="en-US" dirty="0"/>
                        <a:t>48,714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48,714*25,000=</a:t>
                      </a:r>
                    </a:p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$1.2 billion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669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5329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88DD6-A9E5-044D-B6A3-13F2CE136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the study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3469A-B07C-484C-B993-9D5301315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of the study is to identify providers who are fraud from CMS claims data</a:t>
            </a:r>
          </a:p>
          <a:p>
            <a:r>
              <a:rPr lang="en-US" dirty="0"/>
              <a:t>In addition, the prediction tool should be efficiently designed to minimize error which are costly.  </a:t>
            </a:r>
          </a:p>
          <a:p>
            <a:pPr lvl="1"/>
            <a:r>
              <a:rPr lang="en-US" dirty="0"/>
              <a:t>Type I (False positive):  Identifying as Normal when provider is Fraud</a:t>
            </a:r>
          </a:p>
          <a:p>
            <a:pPr lvl="2"/>
            <a:r>
              <a:rPr lang="en-US" dirty="0"/>
              <a:t>This is a costly error as fraud is left unrecognized</a:t>
            </a:r>
          </a:p>
          <a:p>
            <a:pPr lvl="1"/>
            <a:r>
              <a:rPr lang="en-US" dirty="0"/>
              <a:t>Type II (False negative): Identifying as Fraud when provider is Normal</a:t>
            </a:r>
          </a:p>
          <a:p>
            <a:pPr lvl="2"/>
            <a:r>
              <a:rPr lang="en-US" dirty="0"/>
              <a:t>There is wasted resources in pursuing this provider, also there is loss of goodwill (harder to measure)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388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D1CBE-F9F8-1A40-940C-4367FD6FC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9BEE3-BE64-1648-984E-31BBAFAE3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Medicare Part B</a:t>
            </a:r>
          </a:p>
          <a:p>
            <a:pPr lvl="1"/>
            <a:r>
              <a:rPr lang="en-US" dirty="0"/>
              <a:t>Professional and outpatient services</a:t>
            </a:r>
          </a:p>
          <a:p>
            <a:r>
              <a:rPr lang="en-US" dirty="0"/>
              <a:t>Medicare Part D</a:t>
            </a:r>
          </a:p>
          <a:p>
            <a:pPr lvl="1"/>
            <a:r>
              <a:rPr lang="en-US" dirty="0"/>
              <a:t>Prescription drugs</a:t>
            </a:r>
          </a:p>
          <a:p>
            <a:r>
              <a:rPr lang="en-US" dirty="0"/>
              <a:t>List of Excluded Individuals and Entities (LEIE) from the Office of the Inspector General (Dept of Health and Human Services)</a:t>
            </a:r>
          </a:p>
        </p:txBody>
      </p:sp>
    </p:spTree>
    <p:extLst>
      <p:ext uri="{BB962C8B-B14F-4D97-AF65-F5344CB8AC3E}">
        <p14:creationId xmlns:p14="http://schemas.microsoft.com/office/powerpoint/2010/main" val="710835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D1CBE-F9F8-1A40-940C-4367FD6FC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9BEE3-BE64-1648-984E-31BBAFAE3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Aggregate both Medicare B and Medicare D at the provider (NPI) level</a:t>
            </a:r>
          </a:p>
          <a:p>
            <a:pPr lvl="1"/>
            <a:r>
              <a:rPr lang="en-US" dirty="0"/>
              <a:t>Datasets are at Provider/Procedure code (Drug for Part D) level in original data </a:t>
            </a:r>
          </a:p>
          <a:p>
            <a:pPr lvl="1"/>
            <a:r>
              <a:rPr lang="en-US" dirty="0"/>
              <a:t>Analysis will be performed at the Provider (NPI) level</a:t>
            </a:r>
          </a:p>
          <a:p>
            <a:r>
              <a:rPr lang="en-US" dirty="0"/>
              <a:t>For Medicare B, aggregate at NPI, gender and provider type (or provider specialty)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188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D1CBE-F9F8-1A40-940C-4367FD6FC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9BEE3-BE64-1648-984E-31BBAFAE3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Medicare B fields: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B7E4C02-7CEF-A443-88D9-8FE4649E2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967543"/>
              </p:ext>
            </p:extLst>
          </p:nvPr>
        </p:nvGraphicFramePr>
        <p:xfrm>
          <a:off x="1763643" y="2558405"/>
          <a:ext cx="7300843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3094">
                  <a:extLst>
                    <a:ext uri="{9D8B030D-6E8A-4147-A177-3AD203B41FA5}">
                      <a16:colId xmlns:a16="http://schemas.microsoft.com/office/drawing/2014/main" val="172866603"/>
                    </a:ext>
                  </a:extLst>
                </a:gridCol>
                <a:gridCol w="2477749">
                  <a:extLst>
                    <a:ext uri="{9D8B030D-6E8A-4147-A177-3AD203B41FA5}">
                      <a16:colId xmlns:a16="http://schemas.microsoft.com/office/drawing/2014/main" val="3984854133"/>
                    </a:ext>
                  </a:extLst>
                </a:gridCol>
              </a:tblGrid>
              <a:tr h="266928"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785562"/>
                  </a:ext>
                </a:extLst>
              </a:tr>
              <a:tr h="2669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Hcpcs_code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Unique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393598"/>
                  </a:ext>
                </a:extLst>
              </a:tr>
              <a:tr h="487266">
                <a:tc>
                  <a:txBody>
                    <a:bodyPr/>
                    <a:lstStyle/>
                    <a:p>
                      <a:r>
                        <a:rPr lang="en-US" dirty="0"/>
                        <a:t>Drug Indicator, Place of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Indicator, &gt;0.5 occurrence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399733"/>
                  </a:ext>
                </a:extLst>
              </a:tr>
              <a:tr h="1071986">
                <a:tc>
                  <a:txBody>
                    <a:bodyPr/>
                    <a:lstStyle/>
                    <a:p>
                      <a:r>
                        <a:rPr lang="en-US" dirty="0" err="1"/>
                        <a:t>Line_Srvc_Cnt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Bene_Unique_Cnt</a:t>
                      </a:r>
                      <a:r>
                        <a:rPr lang="en-US" dirty="0"/>
                        <a:t>, </a:t>
                      </a:r>
                    </a:p>
                    <a:p>
                      <a:r>
                        <a:rPr lang="en-US" dirty="0" err="1"/>
                        <a:t>Bene_Day_Srvc_Cnt</a:t>
                      </a:r>
                      <a:r>
                        <a:rPr lang="en-US" dirty="0"/>
                        <a:t>,</a:t>
                      </a:r>
                    </a:p>
                    <a:p>
                      <a:r>
                        <a:rPr lang="en-US" dirty="0" err="1"/>
                        <a:t>Average_Submitted_Chrg_Amt</a:t>
                      </a:r>
                      <a:r>
                        <a:rPr lang="en-US" dirty="0"/>
                        <a:t>,</a:t>
                      </a:r>
                    </a:p>
                    <a:p>
                      <a:r>
                        <a:rPr lang="en-US" dirty="0" err="1"/>
                        <a:t>Average_Medicare_Payment_Amt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Sum, mean, std, min, max,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786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3233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D1CBE-F9F8-1A40-940C-4367FD6FC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9BEE3-BE64-1648-984E-31BBAFAE3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Medicare D fields: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B7E4C02-7CEF-A443-88D9-8FE4649E2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751213"/>
              </p:ext>
            </p:extLst>
          </p:nvPr>
        </p:nvGraphicFramePr>
        <p:xfrm>
          <a:off x="1763643" y="2558405"/>
          <a:ext cx="7300843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3094">
                  <a:extLst>
                    <a:ext uri="{9D8B030D-6E8A-4147-A177-3AD203B41FA5}">
                      <a16:colId xmlns:a16="http://schemas.microsoft.com/office/drawing/2014/main" val="172866603"/>
                    </a:ext>
                  </a:extLst>
                </a:gridCol>
                <a:gridCol w="2477749">
                  <a:extLst>
                    <a:ext uri="{9D8B030D-6E8A-4147-A177-3AD203B41FA5}">
                      <a16:colId xmlns:a16="http://schemas.microsoft.com/office/drawing/2014/main" val="3984854133"/>
                    </a:ext>
                  </a:extLst>
                </a:gridCol>
              </a:tblGrid>
              <a:tr h="266928"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785562"/>
                  </a:ext>
                </a:extLst>
              </a:tr>
              <a:tr h="1071986">
                <a:tc>
                  <a:txBody>
                    <a:bodyPr/>
                    <a:lstStyle/>
                    <a:p>
                      <a:r>
                        <a:rPr lang="en-US" dirty="0" err="1"/>
                        <a:t>Total_Claim_Count</a:t>
                      </a:r>
                      <a:r>
                        <a:rPr lang="en-US" dirty="0"/>
                        <a:t>, </a:t>
                      </a:r>
                    </a:p>
                    <a:p>
                      <a:r>
                        <a:rPr lang="en-US" dirty="0"/>
                        <a:t>Total_30_Day_Fill_Count,</a:t>
                      </a:r>
                    </a:p>
                    <a:p>
                      <a:r>
                        <a:rPr lang="en-US" dirty="0" err="1"/>
                        <a:t>Total_Day_Supply</a:t>
                      </a:r>
                      <a:r>
                        <a:rPr lang="en-US" dirty="0"/>
                        <a:t>,</a:t>
                      </a:r>
                    </a:p>
                    <a:p>
                      <a:r>
                        <a:rPr lang="en-US" dirty="0" err="1"/>
                        <a:t>Total_Drug_Cost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Sum, mean, std, min, max,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786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939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D1CBE-F9F8-1A40-940C-4367FD6FC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9BEE3-BE64-1648-984E-31BBAFAE3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both datasets Medicare B and Medicare D on NPI fields</a:t>
            </a:r>
          </a:p>
          <a:p>
            <a:pPr lvl="1"/>
            <a:r>
              <a:rPr lang="en-US" dirty="0"/>
              <a:t>Gender and Provider type included from Medicare B</a:t>
            </a:r>
          </a:p>
          <a:p>
            <a:r>
              <a:rPr lang="en-US" dirty="0"/>
              <a:t>Finally, combine with labels (fraud/nonfraud) from </a:t>
            </a:r>
            <a:r>
              <a:rPr lang="en-US" u="sng" dirty="0"/>
              <a:t>LEIE dataset </a:t>
            </a:r>
          </a:p>
          <a:p>
            <a:r>
              <a:rPr lang="en-US" dirty="0"/>
              <a:t>Data set size:  </a:t>
            </a:r>
            <a:r>
              <a:rPr lang="en-US" b="1" dirty="0"/>
              <a:t>621,017 x 51</a:t>
            </a:r>
          </a:p>
          <a:p>
            <a:r>
              <a:rPr lang="en-US" dirty="0"/>
              <a:t>Fraud prevalence:  </a:t>
            </a:r>
            <a:r>
              <a:rPr lang="en-US" b="1" dirty="0"/>
              <a:t>246 fraud </a:t>
            </a:r>
            <a:r>
              <a:rPr lang="en-US" dirty="0"/>
              <a:t>(or .0004 rate) – very small!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451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D1CBE-F9F8-1A40-940C-4367FD6FC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9BEE3-BE64-1648-984E-31BBAFAE3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create dummy variables for categorical fields (gender and provider type)</a:t>
            </a:r>
          </a:p>
          <a:p>
            <a:pPr lvl="1"/>
            <a:r>
              <a:rPr lang="en-US" dirty="0"/>
              <a:t>New data size: </a:t>
            </a:r>
            <a:r>
              <a:rPr lang="en-US" b="1" dirty="0"/>
              <a:t>620,771 x 129</a:t>
            </a:r>
          </a:p>
          <a:p>
            <a:r>
              <a:rPr lang="en-US" dirty="0"/>
              <a:t>Then, due to imbalanced data, use SMOTE to balance the data</a:t>
            </a:r>
          </a:p>
          <a:p>
            <a:pPr lvl="1"/>
            <a:r>
              <a:rPr lang="en-US" dirty="0"/>
              <a:t>Creates 620,771 instances for both fraud=0 and fraud=1</a:t>
            </a:r>
          </a:p>
          <a:p>
            <a:pPr lvl="1"/>
            <a:r>
              <a:rPr lang="en-US" dirty="0"/>
              <a:t>New data size:  </a:t>
            </a:r>
            <a:r>
              <a:rPr lang="en-US" b="1" dirty="0"/>
              <a:t>1,241,542 x 129</a:t>
            </a:r>
          </a:p>
        </p:txBody>
      </p:sp>
    </p:spTree>
    <p:extLst>
      <p:ext uri="{BB962C8B-B14F-4D97-AF65-F5344CB8AC3E}">
        <p14:creationId xmlns:p14="http://schemas.microsoft.com/office/powerpoint/2010/main" val="311875738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</TotalTime>
  <Words>994</Words>
  <Application>Microsoft Macintosh PowerPoint</Application>
  <PresentationFormat>Widescreen</PresentationFormat>
  <Paragraphs>123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Gill Sans MT</vt:lpstr>
      <vt:lpstr>Gallery</vt:lpstr>
      <vt:lpstr>Capstone project: provider fraud anomaly detection in healthcare with autoencoders</vt:lpstr>
      <vt:lpstr>Background-Medicare and fraud</vt:lpstr>
      <vt:lpstr>Goal of the study </vt:lpstr>
      <vt:lpstr>Data Sets </vt:lpstr>
      <vt:lpstr>Data processing </vt:lpstr>
      <vt:lpstr>Data processing </vt:lpstr>
      <vt:lpstr>Data processing </vt:lpstr>
      <vt:lpstr>Data processing </vt:lpstr>
      <vt:lpstr>Data processing</vt:lpstr>
      <vt:lpstr>PCA scatter plot: fraud vs. normal (first 2 components)</vt:lpstr>
      <vt:lpstr>I. supervised learning</vt:lpstr>
      <vt:lpstr>Results: logistic regression</vt:lpstr>
      <vt:lpstr>Results: random forest</vt:lpstr>
      <vt:lpstr>II. Unsupervised learning:  Autoencoders </vt:lpstr>
      <vt:lpstr>Autoencoder model</vt:lpstr>
      <vt:lpstr>Autoencoder training results</vt:lpstr>
      <vt:lpstr>Autoencoder evaluation: reconstruction error</vt:lpstr>
      <vt:lpstr>Autoencoder evaluation: confusion matrix </vt:lpstr>
      <vt:lpstr>III. Semi-supervised learning</vt:lpstr>
      <vt:lpstr>Results: logistic regression</vt:lpstr>
      <vt:lpstr>Results: random forest</vt:lpstr>
      <vt:lpstr>Example: error cost estimation for Logistic regression predictor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project: provider fraud anomaly detection in healthcare</dc:title>
  <dc:creator>Ra Ra</dc:creator>
  <cp:lastModifiedBy>Ra Ra</cp:lastModifiedBy>
  <cp:revision>57</cp:revision>
  <dcterms:created xsi:type="dcterms:W3CDTF">2020-12-10T10:38:56Z</dcterms:created>
  <dcterms:modified xsi:type="dcterms:W3CDTF">2020-12-11T01:13:33Z</dcterms:modified>
</cp:coreProperties>
</file>