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9" r:id="rId8"/>
    <p:sldId id="263" r:id="rId9"/>
    <p:sldId id="285" r:id="rId10"/>
    <p:sldId id="262" r:id="rId11"/>
    <p:sldId id="265" r:id="rId12"/>
    <p:sldId id="264" r:id="rId13"/>
    <p:sldId id="286" r:id="rId14"/>
    <p:sldId id="284" r:id="rId15"/>
    <p:sldId id="275" r:id="rId16"/>
    <p:sldId id="280" r:id="rId17"/>
    <p:sldId id="281" r:id="rId18"/>
    <p:sldId id="282" r:id="rId19"/>
    <p:sldId id="276" r:id="rId20"/>
    <p:sldId id="283" r:id="rId21"/>
    <p:sldId id="278" r:id="rId22"/>
    <p:sldId id="277" r:id="rId23"/>
    <p:sldId id="271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 snapToObjects="1">
      <p:cViewPr>
        <p:scale>
          <a:sx n="158" d="100"/>
          <a:sy n="158" d="100"/>
        </p:scale>
        <p:origin x="-2008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BB6-B0CC-DD4B-999D-05B974AFFB4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CD88389-9672-C143-BA3D-7960FF83682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71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BB6-B0CC-DD4B-999D-05B974AFFB4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8389-9672-C143-BA3D-7960FF83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0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BB6-B0CC-DD4B-999D-05B974AFFB4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8389-9672-C143-BA3D-7960FF83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BB6-B0CC-DD4B-999D-05B974AFFB4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8389-9672-C143-BA3D-7960FF8368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22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BB6-B0CC-DD4B-999D-05B974AFFB4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8389-9672-C143-BA3D-7960FF83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4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BB6-B0CC-DD4B-999D-05B974AFFB4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8389-9672-C143-BA3D-7960FF8368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3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BB6-B0CC-DD4B-999D-05B974AFFB4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8389-9672-C143-BA3D-7960FF83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0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BB6-B0CC-DD4B-999D-05B974AFFB4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8389-9672-C143-BA3D-7960FF8368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BB6-B0CC-DD4B-999D-05B974AFFB4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8389-9672-C143-BA3D-7960FF83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3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BB6-B0CC-DD4B-999D-05B974AFFB4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8389-9672-C143-BA3D-7960FF83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8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BB6-B0CC-DD4B-999D-05B974AFFB4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88389-9672-C143-BA3D-7960FF83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9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97D3BB6-B0CC-DD4B-999D-05B974AFFB4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88389-9672-C143-BA3D-7960FF836829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9284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3755-26F6-5149-8E07-C233BBD7B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Iowa Housing Prices: 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0126B-6F11-054A-AF79-73A0DAF70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Ramzi </a:t>
            </a:r>
            <a:r>
              <a:rPr lang="en-US" dirty="0" err="1"/>
              <a:t>Abujamra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0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II.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5C5C-DF9C-6D4A-97FC-FA9E3D29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endParaRPr lang="en-US" sz="160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97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Five Models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5C5C-DF9C-6D4A-97FC-FA9E3D29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1F2D29"/>
                </a:solidFill>
              </a:rPr>
              <a:t>Lasso Regression</a:t>
            </a:r>
          </a:p>
          <a:p>
            <a:r>
              <a:rPr lang="en-US" sz="1600" dirty="0">
                <a:solidFill>
                  <a:srgbClr val="1F2D29"/>
                </a:solidFill>
              </a:rPr>
              <a:t>Random Forest Regression</a:t>
            </a:r>
          </a:p>
          <a:p>
            <a:r>
              <a:rPr lang="en-US" sz="1600" dirty="0">
                <a:solidFill>
                  <a:srgbClr val="1F2D29"/>
                </a:solidFill>
              </a:rPr>
              <a:t>Gradient Boosting Regression</a:t>
            </a:r>
          </a:p>
          <a:p>
            <a:r>
              <a:rPr lang="en-US" sz="1600" dirty="0" err="1">
                <a:solidFill>
                  <a:srgbClr val="1F2D29"/>
                </a:solidFill>
              </a:rPr>
              <a:t>XGBoost</a:t>
            </a:r>
            <a:r>
              <a:rPr lang="en-US" sz="1600" dirty="0">
                <a:solidFill>
                  <a:srgbClr val="1F2D29"/>
                </a:solidFill>
              </a:rPr>
              <a:t> Regression</a:t>
            </a:r>
          </a:p>
          <a:p>
            <a:r>
              <a:rPr lang="en-US" sz="1600" dirty="0">
                <a:solidFill>
                  <a:srgbClr val="1F2D29"/>
                </a:solidFill>
              </a:rPr>
              <a:t>Ensemble Stacking</a:t>
            </a:r>
          </a:p>
        </p:txBody>
      </p:sp>
    </p:spTree>
    <p:extLst>
      <p:ext uri="{BB962C8B-B14F-4D97-AF65-F5344CB8AC3E}">
        <p14:creationId xmlns:p14="http://schemas.microsoft.com/office/powerpoint/2010/main" val="2654514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Overall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5C5C-DF9C-6D4A-97FC-FA9E3D29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1F2D29"/>
                </a:solidFill>
              </a:rPr>
              <a:t>Select model </a:t>
            </a:r>
          </a:p>
          <a:p>
            <a:r>
              <a:rPr lang="en-US" sz="1600" dirty="0">
                <a:solidFill>
                  <a:srgbClr val="1F2D29"/>
                </a:solidFill>
              </a:rPr>
              <a:t>Select parameters </a:t>
            </a:r>
          </a:p>
          <a:p>
            <a:pPr lvl="1"/>
            <a:r>
              <a:rPr lang="en-US" sz="1400" dirty="0">
                <a:solidFill>
                  <a:srgbClr val="1F2D29"/>
                </a:solidFill>
              </a:rPr>
              <a:t>Grid search (lasso/random forest) or manually (gradient boosting/</a:t>
            </a:r>
            <a:r>
              <a:rPr lang="en-US" sz="1400" dirty="0" err="1">
                <a:solidFill>
                  <a:srgbClr val="1F2D29"/>
                </a:solidFill>
              </a:rPr>
              <a:t>xgboosting</a:t>
            </a:r>
            <a:r>
              <a:rPr lang="en-US" sz="1400" dirty="0">
                <a:solidFill>
                  <a:srgbClr val="1F2D29"/>
                </a:solidFill>
              </a:rPr>
              <a:t>/stacking)</a:t>
            </a:r>
          </a:p>
          <a:p>
            <a:r>
              <a:rPr lang="en-US" sz="1600" dirty="0">
                <a:solidFill>
                  <a:srgbClr val="1F2D29"/>
                </a:solidFill>
              </a:rPr>
              <a:t>Obtain RMSE and R2 </a:t>
            </a:r>
          </a:p>
          <a:p>
            <a:pPr lvl="1"/>
            <a:r>
              <a:rPr lang="en-US" sz="1400" dirty="0">
                <a:solidFill>
                  <a:srgbClr val="1F2D29"/>
                </a:solidFill>
              </a:rPr>
              <a:t>Perform 5-fold cross-validation</a:t>
            </a:r>
          </a:p>
          <a:p>
            <a:r>
              <a:rPr lang="en-US" sz="1600" dirty="0">
                <a:solidFill>
                  <a:srgbClr val="1F2D29"/>
                </a:solidFill>
              </a:rPr>
              <a:t>Fit model </a:t>
            </a:r>
          </a:p>
          <a:p>
            <a:r>
              <a:rPr lang="en-US" sz="1600" dirty="0">
                <a:solidFill>
                  <a:srgbClr val="1F2D29"/>
                </a:solidFill>
              </a:rPr>
              <a:t>Select important features (excluding stacking model) </a:t>
            </a:r>
          </a:p>
        </p:txBody>
      </p:sp>
    </p:spTree>
    <p:extLst>
      <p:ext uri="{BB962C8B-B14F-4D97-AF65-F5344CB8AC3E}">
        <p14:creationId xmlns:p14="http://schemas.microsoft.com/office/powerpoint/2010/main" val="266019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Results: Model Comparisons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4BFBA-4074-F645-8E3C-43E3F1F36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108" y="2829455"/>
            <a:ext cx="8624601" cy="25602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FC8E9F-ADF1-8A43-816C-CA8571ECA040}"/>
              </a:ext>
            </a:extLst>
          </p:cNvPr>
          <p:cNvSpPr txBox="1"/>
          <p:nvPr/>
        </p:nvSpPr>
        <p:spPr>
          <a:xfrm>
            <a:off x="10394709" y="4578522"/>
            <a:ext cx="1124417" cy="646331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SelectedModel</a:t>
            </a:r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AD0442CF-02BB-7342-BCAC-980649FC49B3}"/>
              </a:ext>
            </a:extLst>
          </p:cNvPr>
          <p:cNvSpPr/>
          <p:nvPr/>
        </p:nvSpPr>
        <p:spPr>
          <a:xfrm>
            <a:off x="1770108" y="4551218"/>
            <a:ext cx="8481730" cy="3246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613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5C5C-DF9C-6D4A-97FC-FA9E3D29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09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Feature Importance (Lasso)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81BEFAA-3A8F-CC47-A9E0-D673EE9110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08" y="2330611"/>
            <a:ext cx="8313063" cy="44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3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Feature Importance (RF)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4D9CECD-5A11-E142-B972-D8DED2A9BF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874" y="2253304"/>
            <a:ext cx="8210962" cy="442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118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Feature Importance (Boosting)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31286EC-EBE6-884B-A9B6-B651DAF3AF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874" y="2275610"/>
            <a:ext cx="8305134" cy="445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24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Feature Importance (</a:t>
            </a:r>
            <a:r>
              <a:rPr lang="en-US" sz="4400" dirty="0" err="1">
                <a:solidFill>
                  <a:srgbClr val="1F2D29"/>
                </a:solidFill>
              </a:rPr>
              <a:t>XGBoost</a:t>
            </a:r>
            <a:r>
              <a:rPr lang="en-US" sz="4400" dirty="0">
                <a:solidFill>
                  <a:srgbClr val="1F2D29"/>
                </a:solidFill>
              </a:rPr>
              <a:t>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1E83FB6-1445-A648-B1DD-E1EF034D71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08" y="2337649"/>
            <a:ext cx="8555793" cy="452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3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Top Features vs </a:t>
            </a:r>
            <a:r>
              <a:rPr lang="en-US" sz="4400" dirty="0" err="1">
                <a:solidFill>
                  <a:srgbClr val="1F2D29"/>
                </a:solidFill>
              </a:rPr>
              <a:t>SalePrice</a:t>
            </a:r>
            <a:r>
              <a:rPr lang="en-US" sz="4400" dirty="0">
                <a:solidFill>
                  <a:srgbClr val="1F2D29"/>
                </a:solidFill>
              </a:rPr>
              <a:t> (Lasso)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29408EE-45A1-B04F-B628-9C5CBAC9AB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67" y="2244471"/>
            <a:ext cx="7958331" cy="456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007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I. 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5C5C-DF9C-6D4A-97FC-FA9E3D29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endParaRPr lang="en-US" sz="160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74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Top Features vs </a:t>
            </a:r>
            <a:r>
              <a:rPr lang="en-US" sz="4400" dirty="0" err="1">
                <a:solidFill>
                  <a:srgbClr val="1F2D29"/>
                </a:solidFill>
              </a:rPr>
              <a:t>SalePrice</a:t>
            </a:r>
            <a:r>
              <a:rPr lang="en-US" sz="4400" dirty="0">
                <a:solidFill>
                  <a:srgbClr val="1F2D29"/>
                </a:solidFill>
              </a:rPr>
              <a:t> (RF)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500A5D1-2675-A743-AB19-1DA7E87B86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03" y="2270337"/>
            <a:ext cx="7868160" cy="451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426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Top Features vs </a:t>
            </a:r>
            <a:r>
              <a:rPr lang="en-US" sz="4400" dirty="0" err="1">
                <a:solidFill>
                  <a:srgbClr val="1F2D29"/>
                </a:solidFill>
              </a:rPr>
              <a:t>SalePrice</a:t>
            </a:r>
            <a:r>
              <a:rPr lang="en-US" sz="4400" dirty="0">
                <a:solidFill>
                  <a:srgbClr val="1F2D29"/>
                </a:solidFill>
              </a:rPr>
              <a:t> (Boosting)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E2B4189-FD70-DC4A-B816-357D9629AE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68" y="2247394"/>
            <a:ext cx="7948142" cy="455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57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Top Features vs </a:t>
            </a:r>
            <a:r>
              <a:rPr lang="en-US" sz="4400" dirty="0" err="1">
                <a:solidFill>
                  <a:srgbClr val="1F2D29"/>
                </a:solidFill>
              </a:rPr>
              <a:t>SalePrice</a:t>
            </a:r>
            <a:r>
              <a:rPr lang="en-US" sz="4400" dirty="0">
                <a:solidFill>
                  <a:srgbClr val="1F2D29"/>
                </a:solidFill>
              </a:rPr>
              <a:t> (</a:t>
            </a:r>
            <a:r>
              <a:rPr lang="en-US" sz="4400" dirty="0" err="1">
                <a:solidFill>
                  <a:srgbClr val="1F2D29"/>
                </a:solidFill>
              </a:rPr>
              <a:t>XGBoost</a:t>
            </a:r>
            <a:r>
              <a:rPr lang="en-US" sz="4400" dirty="0">
                <a:solidFill>
                  <a:srgbClr val="1F2D29"/>
                </a:solidFill>
              </a:rPr>
              <a:t>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35ADD37-343B-8E41-B0DC-2452E572EB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28" y="2311745"/>
            <a:ext cx="7723811" cy="443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710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Top Finisher #602 on Kaggle!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95BB5-3F5D-4242-97C5-D37518B87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A34C6C-E21A-3446-9F92-8566610B48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74"/>
          <a:stretch/>
        </p:blipFill>
        <p:spPr>
          <a:xfrm>
            <a:off x="1621861" y="2769703"/>
            <a:ext cx="10396492" cy="23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0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5C5C-DF9C-6D4A-97FC-FA9E3D29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55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Data Set: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5C5C-DF9C-6D4A-97FC-FA9E3D29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1F2D29"/>
                </a:solidFill>
              </a:rPr>
              <a:t>Train: 1460 x 81 (including </a:t>
            </a:r>
            <a:r>
              <a:rPr lang="en-US" sz="1600" dirty="0" err="1">
                <a:solidFill>
                  <a:srgbClr val="1F2D29"/>
                </a:solidFill>
              </a:rPr>
              <a:t>SalePrice</a:t>
            </a:r>
            <a:r>
              <a:rPr lang="en-US" sz="1600" dirty="0">
                <a:solidFill>
                  <a:srgbClr val="1F2D29"/>
                </a:solidFill>
              </a:rPr>
              <a:t>, outcome variable)</a:t>
            </a:r>
          </a:p>
          <a:p>
            <a:r>
              <a:rPr lang="en-US" sz="1600" dirty="0">
                <a:solidFill>
                  <a:srgbClr val="1F2D29"/>
                </a:solidFill>
              </a:rPr>
              <a:t>Test: 1459 x 80</a:t>
            </a:r>
          </a:p>
          <a:p>
            <a:r>
              <a:rPr lang="en-US" sz="1600" dirty="0">
                <a:solidFill>
                  <a:srgbClr val="1F2D29"/>
                </a:solidFill>
              </a:rPr>
              <a:t>Combine Train/Test for processing</a:t>
            </a:r>
          </a:p>
          <a:p>
            <a:r>
              <a:rPr lang="en-US" sz="1600" dirty="0">
                <a:solidFill>
                  <a:srgbClr val="1F2D29"/>
                </a:solidFill>
              </a:rPr>
              <a:t>Column Types: </a:t>
            </a:r>
          </a:p>
          <a:p>
            <a:endParaRPr lang="en-US" sz="1600" dirty="0">
              <a:solidFill>
                <a:srgbClr val="1F2D29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6C57565-7CD4-D644-B569-74B09359C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648257"/>
              </p:ext>
            </p:extLst>
          </p:nvPr>
        </p:nvGraphicFramePr>
        <p:xfrm>
          <a:off x="4630044" y="4241124"/>
          <a:ext cx="2967384" cy="1486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692">
                  <a:extLst>
                    <a:ext uri="{9D8B030D-6E8A-4147-A177-3AD203B41FA5}">
                      <a16:colId xmlns:a16="http://schemas.microsoft.com/office/drawing/2014/main" val="2791679808"/>
                    </a:ext>
                  </a:extLst>
                </a:gridCol>
                <a:gridCol w="1483692">
                  <a:extLst>
                    <a:ext uri="{9D8B030D-6E8A-4147-A177-3AD203B41FA5}">
                      <a16:colId xmlns:a16="http://schemas.microsoft.com/office/drawing/2014/main" val="517546491"/>
                    </a:ext>
                  </a:extLst>
                </a:gridCol>
              </a:tblGrid>
              <a:tr h="495607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253768"/>
                  </a:ext>
                </a:extLst>
              </a:tr>
              <a:tr h="495607"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94944"/>
                  </a:ext>
                </a:extLst>
              </a:tr>
              <a:tr h="495607"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26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509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Data Transformation: Ordinal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5C5C-DF9C-6D4A-97FC-FA9E3D29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1F2D29"/>
                </a:solidFill>
              </a:rPr>
              <a:t>Transform these ordinal columns to numeric: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F2D29"/>
                </a:solidFill>
              </a:rPr>
              <a:t>	['</a:t>
            </a:r>
            <a:r>
              <a:rPr lang="en-US" sz="1600" dirty="0" err="1">
                <a:solidFill>
                  <a:srgbClr val="1F2D29"/>
                </a:solidFill>
              </a:rPr>
              <a:t>ExterQual</a:t>
            </a:r>
            <a:r>
              <a:rPr lang="en-US" sz="1600" dirty="0">
                <a:solidFill>
                  <a:srgbClr val="1F2D29"/>
                </a:solidFill>
              </a:rPr>
              <a:t>', '</a:t>
            </a:r>
            <a:r>
              <a:rPr lang="en-US" sz="1600" dirty="0" err="1">
                <a:solidFill>
                  <a:srgbClr val="1F2D29"/>
                </a:solidFill>
              </a:rPr>
              <a:t>ExterCond</a:t>
            </a:r>
            <a:r>
              <a:rPr lang="en-US" sz="1600" dirty="0">
                <a:solidFill>
                  <a:srgbClr val="1F2D29"/>
                </a:solidFill>
              </a:rPr>
              <a:t>', '</a:t>
            </a:r>
            <a:r>
              <a:rPr lang="en-US" sz="1600" dirty="0" err="1">
                <a:solidFill>
                  <a:srgbClr val="1F2D29"/>
                </a:solidFill>
              </a:rPr>
              <a:t>BsmtQual</a:t>
            </a:r>
            <a:r>
              <a:rPr lang="en-US" sz="1600" dirty="0">
                <a:solidFill>
                  <a:srgbClr val="1F2D29"/>
                </a:solidFill>
              </a:rPr>
              <a:t>', '</a:t>
            </a:r>
            <a:r>
              <a:rPr lang="en-US" sz="1600" dirty="0" err="1">
                <a:solidFill>
                  <a:srgbClr val="1F2D29"/>
                </a:solidFill>
              </a:rPr>
              <a:t>BsmtCond</a:t>
            </a:r>
            <a:r>
              <a:rPr lang="en-US" sz="1600" dirty="0">
                <a:solidFill>
                  <a:srgbClr val="1F2D29"/>
                </a:solidFill>
              </a:rPr>
              <a:t>', '</a:t>
            </a:r>
            <a:r>
              <a:rPr lang="en-US" sz="1600" dirty="0" err="1">
                <a:solidFill>
                  <a:srgbClr val="1F2D29"/>
                </a:solidFill>
              </a:rPr>
              <a:t>HeatingQC</a:t>
            </a:r>
            <a:r>
              <a:rPr lang="en-US" sz="1600" dirty="0">
                <a:solidFill>
                  <a:srgbClr val="1F2D29"/>
                </a:solidFill>
              </a:rPr>
              <a:t>’, 	'</a:t>
            </a:r>
            <a:r>
              <a:rPr lang="en-US" sz="1600" dirty="0" err="1">
                <a:solidFill>
                  <a:srgbClr val="1F2D29"/>
                </a:solidFill>
              </a:rPr>
              <a:t>KitchenQual</a:t>
            </a:r>
            <a:r>
              <a:rPr lang="en-US" sz="1600" dirty="0">
                <a:solidFill>
                  <a:srgbClr val="1F2D29"/>
                </a:solidFill>
              </a:rPr>
              <a:t>’, '</a:t>
            </a:r>
            <a:r>
              <a:rPr lang="en-US" sz="1600" dirty="0" err="1">
                <a:solidFill>
                  <a:srgbClr val="1F2D29"/>
                </a:solidFill>
              </a:rPr>
              <a:t>FireplaceQu</a:t>
            </a:r>
            <a:r>
              <a:rPr lang="en-US" sz="1600" dirty="0">
                <a:solidFill>
                  <a:srgbClr val="1F2D29"/>
                </a:solidFill>
              </a:rPr>
              <a:t>', '</a:t>
            </a:r>
            <a:r>
              <a:rPr lang="en-US" sz="1600" dirty="0" err="1">
                <a:solidFill>
                  <a:srgbClr val="1F2D29"/>
                </a:solidFill>
              </a:rPr>
              <a:t>GarageQual</a:t>
            </a:r>
            <a:r>
              <a:rPr lang="en-US" sz="1600" dirty="0">
                <a:solidFill>
                  <a:srgbClr val="1F2D29"/>
                </a:solidFill>
              </a:rPr>
              <a:t>', '</a:t>
            </a:r>
            <a:r>
              <a:rPr lang="en-US" sz="1600" dirty="0" err="1">
                <a:solidFill>
                  <a:srgbClr val="1F2D29"/>
                </a:solidFill>
              </a:rPr>
              <a:t>GarageCond</a:t>
            </a:r>
            <a:r>
              <a:rPr lang="en-US" sz="1600" dirty="0">
                <a:solidFill>
                  <a:srgbClr val="1F2D29"/>
                </a:solidFill>
              </a:rPr>
              <a:t>', '</a:t>
            </a:r>
            <a:r>
              <a:rPr lang="en-US" sz="1600" dirty="0" err="1">
                <a:solidFill>
                  <a:srgbClr val="1F2D29"/>
                </a:solidFill>
              </a:rPr>
              <a:t>PoolQC</a:t>
            </a:r>
            <a:r>
              <a:rPr lang="en-US" sz="1600" dirty="0">
                <a:solidFill>
                  <a:srgbClr val="1F2D29"/>
                </a:solidFill>
              </a:rPr>
              <a:t>’, 	'</a:t>
            </a:r>
            <a:r>
              <a:rPr lang="en-US" sz="1600" dirty="0" err="1">
                <a:solidFill>
                  <a:srgbClr val="1F2D29"/>
                </a:solidFill>
              </a:rPr>
              <a:t>GarageFinish</a:t>
            </a:r>
            <a:r>
              <a:rPr lang="en-US" sz="1600" dirty="0">
                <a:solidFill>
                  <a:srgbClr val="1F2D29"/>
                </a:solidFill>
              </a:rPr>
              <a:t>', '</a:t>
            </a:r>
            <a:r>
              <a:rPr lang="en-US" sz="1600" dirty="0" err="1">
                <a:solidFill>
                  <a:srgbClr val="1F2D29"/>
                </a:solidFill>
              </a:rPr>
              <a:t>LandSlope</a:t>
            </a:r>
            <a:r>
              <a:rPr lang="en-US" sz="1600" dirty="0">
                <a:solidFill>
                  <a:srgbClr val="1F2D29"/>
                </a:solidFill>
              </a:rPr>
              <a:t>’, 'BsmtFinType1', 'BsmtFinType2’, 	'</a:t>
            </a:r>
            <a:r>
              <a:rPr lang="en-US" sz="1600" dirty="0" err="1">
                <a:solidFill>
                  <a:srgbClr val="1F2D29"/>
                </a:solidFill>
              </a:rPr>
              <a:t>BsmtExposure</a:t>
            </a:r>
            <a:r>
              <a:rPr lang="en-US" sz="1600" dirty="0">
                <a:solidFill>
                  <a:srgbClr val="1F2D29"/>
                </a:solidFill>
              </a:rPr>
              <a:t>’]</a:t>
            </a:r>
          </a:p>
          <a:p>
            <a:r>
              <a:rPr lang="en-US" sz="1600" dirty="0">
                <a:solidFill>
                  <a:srgbClr val="1F2D29"/>
                </a:solidFill>
              </a:rPr>
              <a:t>Updated column types: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292957-1B75-6446-B44A-1054F217B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27382"/>
              </p:ext>
            </p:extLst>
          </p:nvPr>
        </p:nvGraphicFramePr>
        <p:xfrm>
          <a:off x="5069507" y="4625744"/>
          <a:ext cx="2765840" cy="120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920">
                  <a:extLst>
                    <a:ext uri="{9D8B030D-6E8A-4147-A177-3AD203B41FA5}">
                      <a16:colId xmlns:a16="http://schemas.microsoft.com/office/drawing/2014/main" val="1008545157"/>
                    </a:ext>
                  </a:extLst>
                </a:gridCol>
                <a:gridCol w="1382920">
                  <a:extLst>
                    <a:ext uri="{9D8B030D-6E8A-4147-A177-3AD203B41FA5}">
                      <a16:colId xmlns:a16="http://schemas.microsoft.com/office/drawing/2014/main" val="1575925926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096188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8669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402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33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Data Transformation: Categorical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5C5C-DF9C-6D4A-97FC-FA9E3D29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US" sz="1600" dirty="0" err="1">
                <a:solidFill>
                  <a:srgbClr val="1F2D29"/>
                </a:solidFill>
              </a:rPr>
              <a:t>Dummify</a:t>
            </a:r>
            <a:r>
              <a:rPr lang="en-US" sz="1600" dirty="0">
                <a:solidFill>
                  <a:srgbClr val="1F2D29"/>
                </a:solidFill>
              </a:rPr>
              <a:t> the following are the categorical columns: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F2D29"/>
                </a:solidFill>
              </a:rPr>
              <a:t>	['MSSubClass','MSZoning','Street','Alley','LotShape','LandContour','Utiliti	es','LotConfig','Neighborhood','Condition1','Condition2','BldgType','House	Style','RoofStyle','RoofMatl','Exterior1st','Exterior2nd','MasVnrType',’Fou	ndation','Heating','CentralAir','Electrical','GarageType','PavedDrive','Fenc	e','SaleType','</a:t>
            </a:r>
            <a:r>
              <a:rPr lang="en-US" sz="1600" dirty="0" err="1">
                <a:solidFill>
                  <a:srgbClr val="1F2D29"/>
                </a:solidFill>
              </a:rPr>
              <a:t>SaleCondition</a:t>
            </a:r>
            <a:r>
              <a:rPr lang="en-US" sz="1600" dirty="0">
                <a:solidFill>
                  <a:srgbClr val="1F2D29"/>
                </a:solidFill>
              </a:rPr>
              <a:t>’]</a:t>
            </a:r>
          </a:p>
          <a:p>
            <a:r>
              <a:rPr lang="en-US" sz="1600" dirty="0">
                <a:solidFill>
                  <a:srgbClr val="1F2D29"/>
                </a:solidFill>
              </a:rPr>
              <a:t>Before </a:t>
            </a:r>
            <a:r>
              <a:rPr lang="en-US" sz="1600" dirty="0" err="1">
                <a:solidFill>
                  <a:srgbClr val="1F2D29"/>
                </a:solidFill>
              </a:rPr>
              <a:t>dummifying</a:t>
            </a:r>
            <a:r>
              <a:rPr lang="en-US" sz="1600" dirty="0">
                <a:solidFill>
                  <a:srgbClr val="1F2D29"/>
                </a:solidFill>
              </a:rPr>
              <a:t>, bucket columns with high unique value count</a:t>
            </a:r>
          </a:p>
          <a:p>
            <a:pPr lvl="1"/>
            <a:r>
              <a:rPr lang="en-US" sz="1400" dirty="0">
                <a:solidFill>
                  <a:srgbClr val="1F2D29"/>
                </a:solidFill>
              </a:rPr>
              <a:t>Place low values in ‘Other’ bucket</a:t>
            </a:r>
          </a:p>
          <a:p>
            <a:endParaRPr lang="en-US" sz="1600" dirty="0">
              <a:solidFill>
                <a:srgbClr val="1F2D29"/>
              </a:solidFill>
            </a:endParaRPr>
          </a:p>
          <a:p>
            <a:endParaRPr lang="en-US" sz="1600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34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Data Imputation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7A926-D0F3-B341-85DA-C16DE84C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7" y="2330611"/>
            <a:ext cx="5072943" cy="3542098"/>
          </a:xfrm>
        </p:spPr>
        <p:txBody>
          <a:bodyPr>
            <a:normAutofit/>
          </a:bodyPr>
          <a:lstStyle/>
          <a:p>
            <a:r>
              <a:rPr lang="en-US" dirty="0"/>
              <a:t>List of columns containing nulls (totals)</a:t>
            </a:r>
          </a:p>
          <a:p>
            <a:r>
              <a:rPr lang="en-US" dirty="0" err="1"/>
              <a:t>MiscFeature</a:t>
            </a:r>
            <a:r>
              <a:rPr lang="en-US" dirty="0"/>
              <a:t> is dropped-due to excessive nulls</a:t>
            </a:r>
          </a:p>
          <a:p>
            <a:r>
              <a:rPr lang="en-US" dirty="0"/>
              <a:t>Other columns imputed either with:</a:t>
            </a:r>
          </a:p>
          <a:p>
            <a:pPr lvl="1"/>
            <a:r>
              <a:rPr lang="en-US" dirty="0"/>
              <a:t>Other values in columns (median/mode)</a:t>
            </a:r>
          </a:p>
          <a:p>
            <a:pPr lvl="1"/>
            <a:r>
              <a:rPr lang="en-US" dirty="0"/>
              <a:t>Zero</a:t>
            </a:r>
          </a:p>
          <a:p>
            <a:pPr lvl="1"/>
            <a:r>
              <a:rPr lang="en-US" dirty="0"/>
              <a:t>‘None’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D70A88-4D51-9C48-9852-278897794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846"/>
          <a:stretch/>
        </p:blipFill>
        <p:spPr>
          <a:xfrm>
            <a:off x="8199954" y="985292"/>
            <a:ext cx="1784305" cy="52578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643648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Data Transformation: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5C5C-DF9C-6D4A-97FC-FA9E3D29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1F2D29"/>
                </a:solidFill>
              </a:rPr>
              <a:t>Standardization of all numeric columns (all columns at this point)</a:t>
            </a:r>
          </a:p>
          <a:p>
            <a:r>
              <a:rPr lang="en-US" sz="1600" dirty="0">
                <a:solidFill>
                  <a:srgbClr val="1F2D29"/>
                </a:solidFill>
              </a:rPr>
              <a:t>Exclude output variable </a:t>
            </a:r>
          </a:p>
          <a:p>
            <a:r>
              <a:rPr lang="en-US" sz="1600" dirty="0">
                <a:solidFill>
                  <a:srgbClr val="1F2D29"/>
                </a:solidFill>
              </a:rPr>
              <a:t>Use </a:t>
            </a:r>
            <a:r>
              <a:rPr lang="en-US" sz="1600" dirty="0" err="1">
                <a:solidFill>
                  <a:srgbClr val="1F2D29"/>
                </a:solidFill>
              </a:rPr>
              <a:t>StandardScalar</a:t>
            </a:r>
            <a:r>
              <a:rPr lang="en-US" sz="1600" dirty="0">
                <a:solidFill>
                  <a:srgbClr val="1F2D29"/>
                </a:solidFill>
              </a:rPr>
              <a:t>() in scikit-learn</a:t>
            </a:r>
          </a:p>
        </p:txBody>
      </p:sp>
    </p:spTree>
    <p:extLst>
      <p:ext uri="{BB962C8B-B14F-4D97-AF65-F5344CB8AC3E}">
        <p14:creationId xmlns:p14="http://schemas.microsoft.com/office/powerpoint/2010/main" val="3365546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 err="1">
                <a:solidFill>
                  <a:srgbClr val="1F2D29"/>
                </a:solidFill>
              </a:rPr>
              <a:t>SalePrice</a:t>
            </a:r>
            <a:r>
              <a:rPr lang="en-US" sz="4400" dirty="0">
                <a:solidFill>
                  <a:srgbClr val="1F2D29"/>
                </a:solidFill>
              </a:rPr>
              <a:t>: Log Transformation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4258D0-BE6D-394C-BD4C-B4B19EE701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04" y="2519908"/>
            <a:ext cx="47625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301344-934C-FF40-A1FD-D06B220C7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973" y="2527090"/>
            <a:ext cx="47625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024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C5A77-41A6-4A4C-9BBA-A6E7EAE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Correlation Matrix- Top 20 Features Correlated with LogPrice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3F9F084-ED08-2643-8878-7719DADFA4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891" y="2367867"/>
            <a:ext cx="6899564" cy="39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543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6811</TotalTime>
  <Words>396</Words>
  <Application>Microsoft Macintosh PowerPoint</Application>
  <PresentationFormat>Widescreen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MS Shell Dlg 2</vt:lpstr>
      <vt:lpstr>Wingdings</vt:lpstr>
      <vt:lpstr>Wingdings 3</vt:lpstr>
      <vt:lpstr>Madison</vt:lpstr>
      <vt:lpstr>Iowa Housing Prices: Machine Learning Project</vt:lpstr>
      <vt:lpstr>I.  Data Processing</vt:lpstr>
      <vt:lpstr>Data Set: Big Picture</vt:lpstr>
      <vt:lpstr>Data Transformation: Ordinal</vt:lpstr>
      <vt:lpstr>Data Transformation: Categorical</vt:lpstr>
      <vt:lpstr>Data Imputation</vt:lpstr>
      <vt:lpstr>Data Transformation: Standardization</vt:lpstr>
      <vt:lpstr>SalePrice: Log Transformation</vt:lpstr>
      <vt:lpstr>Correlation Matrix- Top 20 Features Correlated with LogPrice</vt:lpstr>
      <vt:lpstr>II. Machine Learning</vt:lpstr>
      <vt:lpstr>Five Models Considered</vt:lpstr>
      <vt:lpstr>Overall Process</vt:lpstr>
      <vt:lpstr>Results: Model Comparisons</vt:lpstr>
      <vt:lpstr>Feature Importance</vt:lpstr>
      <vt:lpstr>Feature Importance (Lasso)</vt:lpstr>
      <vt:lpstr>Feature Importance (RF)</vt:lpstr>
      <vt:lpstr>Feature Importance (Boosting)</vt:lpstr>
      <vt:lpstr>Feature Importance (XGBoost)</vt:lpstr>
      <vt:lpstr>Top Features vs SalePrice (Lasso)</vt:lpstr>
      <vt:lpstr>Top Features vs SalePrice (RF)</vt:lpstr>
      <vt:lpstr>Top Features vs SalePrice (Boosting)</vt:lpstr>
      <vt:lpstr>Top Features vs SalePrice (XGBoost)</vt:lpstr>
      <vt:lpstr>Top Finisher #602 on Kaggle!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Housing Prices: Machine Learning Project</dc:title>
  <dc:creator>Ra Ra</dc:creator>
  <cp:lastModifiedBy>Ra Ra</cp:lastModifiedBy>
  <cp:revision>54</cp:revision>
  <dcterms:created xsi:type="dcterms:W3CDTF">2020-11-12T21:38:26Z</dcterms:created>
  <dcterms:modified xsi:type="dcterms:W3CDTF">2020-11-17T15:11:10Z</dcterms:modified>
</cp:coreProperties>
</file>