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sldIdLst>
    <p:sldId id="256" r:id="rId2"/>
    <p:sldId id="264" r:id="rId3"/>
    <p:sldId id="265" r:id="rId4"/>
    <p:sldId id="270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9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6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8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September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7" r:id="rId6"/>
    <p:sldLayoutId id="2147483862" r:id="rId7"/>
    <p:sldLayoutId id="2147483863" r:id="rId8"/>
    <p:sldLayoutId id="2147483864" r:id="rId9"/>
    <p:sldLayoutId id="2147483866" r:id="rId10"/>
    <p:sldLayoutId id="214748386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tptour.com/en/rankings/sing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F1B1A9-81D7-475B-9773-FA69E2D6C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0D06D-2FD9-4495-B272-45B90435C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5938E3-FCDD-4147-B4EC-232316751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8" y="-808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8830E-9B13-9C4D-B247-BB22FFB1A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6834"/>
            <a:ext cx="9144000" cy="13040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ATP Tennis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57F4-A6D5-3542-B920-FB4783656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2268" y="1900362"/>
            <a:ext cx="7569642" cy="8905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Web Scraping Project 2</a:t>
            </a:r>
          </a:p>
          <a:p>
            <a:r>
              <a:rPr lang="en-US" dirty="0">
                <a:solidFill>
                  <a:srgbClr val="FFFFFF"/>
                </a:solidFill>
              </a:rPr>
              <a:t>By Ramzi </a:t>
            </a:r>
            <a:r>
              <a:rPr lang="en-US" dirty="0" err="1">
                <a:solidFill>
                  <a:srgbClr val="FFFFFF"/>
                </a:solidFill>
              </a:rPr>
              <a:t>Abujamra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A75596-FA3D-4A75-A3CB-443E14CBF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5FBB9B-488E-47BA-9CA3-8CC9C7D1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574FE0-C6E5-4148-8CC5-56169A79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E2FF7ECF-CA10-DC49-9725-9EEFA34E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2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countries with most players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EB0C63-B519-BA4F-8A3C-D6419CAE5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2026568"/>
            <a:ext cx="7648831" cy="385544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6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lowest ranking by countries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60A236-0789-234D-BE21-48894CD01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26568"/>
            <a:ext cx="7733339" cy="39560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8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Left handed and backhand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69E80-5662-764D-B127-FBF12A8FE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627" y="2108870"/>
            <a:ext cx="6267598" cy="39560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</a:t>
            </a:r>
            <a:br>
              <a:rPr lang="en-US" dirty="0"/>
            </a:br>
            <a:r>
              <a:rPr lang="en-US" dirty="0"/>
              <a:t>Left handed and backhand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C44D93-286B-2749-9A60-F20B8B023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347" y="2108870"/>
            <a:ext cx="6989960" cy="39560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0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PCA Analysis-correlation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FCD7F-3442-264A-B842-5DE8396E2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26568"/>
            <a:ext cx="7364908" cy="39560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5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PCA Analysis-factor loading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0A5F18-94F5-CC4C-9C26-A27345338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7013" y="2108870"/>
            <a:ext cx="5531649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24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PCA Analysis-biplot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3B253-7F6B-BD45-87D3-DF280FC4E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790" y="2108870"/>
            <a:ext cx="7809652" cy="39560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3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Scrapped website: </a:t>
            </a:r>
            <a:r>
              <a:rPr lang="en-US" dirty="0" err="1"/>
              <a:t>ATPTour.org</a:t>
            </a:r>
            <a:endParaRPr lang="en-US" dirty="0"/>
          </a:p>
          <a:p>
            <a:r>
              <a:rPr lang="en-US" dirty="0"/>
              <a:t>Contains ranking and details of players in ATP Tennis Tour</a:t>
            </a:r>
          </a:p>
          <a:p>
            <a:pPr lvl="1"/>
            <a:r>
              <a:rPr lang="en-US" dirty="0"/>
              <a:t>Singles ranking only</a:t>
            </a:r>
          </a:p>
          <a:p>
            <a:r>
              <a:rPr lang="en-US" dirty="0"/>
              <a:t>Used Scrapy to perform web scraping</a:t>
            </a:r>
          </a:p>
          <a:p>
            <a:r>
              <a:rPr lang="en-US" dirty="0"/>
              <a:t>Scrapped on 2/3/2020 (!)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scraped from table on main ranking webpage: </a:t>
            </a:r>
            <a:r>
              <a:rPr lang="en-US" u="sng" dirty="0">
                <a:hlinkClick r:id="rId2"/>
              </a:rPr>
              <a:t>https://www.atptour.com/en/rankings/singles</a:t>
            </a:r>
            <a:endParaRPr lang="en-US" u="sng" dirty="0"/>
          </a:p>
          <a:p>
            <a:r>
              <a:rPr lang="en-US" dirty="0"/>
              <a:t>Scraped following items from main table for each player:</a:t>
            </a:r>
          </a:p>
          <a:p>
            <a:pPr lvl="1"/>
            <a:r>
              <a:rPr lang="en-US" dirty="0"/>
              <a:t>First name, last name, age, year pro, weight, height, birthplace, rank (2020), rank (career), win (career), loss (career), titles, prize (career), left hand, backhand</a:t>
            </a:r>
          </a:p>
          <a:p>
            <a:r>
              <a:rPr lang="en-US" dirty="0"/>
              <a:t>Also scrapped finals (career) on link from tab from main table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7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234721-7F24-D249-BEA0-ECE2FD0D3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16443" y="2206909"/>
            <a:ext cx="8303741" cy="24441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48AE0E-4590-B242-9F76-642BE458FECF}"/>
              </a:ext>
            </a:extLst>
          </p:cNvPr>
          <p:cNvSpPr/>
          <p:nvPr/>
        </p:nvSpPr>
        <p:spPr>
          <a:xfrm>
            <a:off x="1258401" y="4772928"/>
            <a:ext cx="8303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Scrapping had to accommodate Single vs Double issue (resolved by using ‘</a:t>
            </a:r>
            <a:r>
              <a:rPr lang="en-US" dirty="0" err="1"/>
              <a:t>extract_first</a:t>
            </a:r>
            <a:r>
              <a:rPr lang="en-US" dirty="0"/>
              <a:t>()’ in Scrapy)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C45B63-9FDB-5648-85A0-AA47618AAE10}"/>
              </a:ext>
            </a:extLst>
          </p:cNvPr>
          <p:cNvSpPr/>
          <p:nvPr/>
        </p:nvSpPr>
        <p:spPr>
          <a:xfrm>
            <a:off x="2965620" y="2457824"/>
            <a:ext cx="1554480" cy="7315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4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Scraping finals (career) from tab link on main table. 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1C792-3BE8-0443-A358-4198625B0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68" y="2875042"/>
            <a:ext cx="8662088" cy="208998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6C6E317-C142-0F47-BE6A-79AE1858F186}"/>
              </a:ext>
            </a:extLst>
          </p:cNvPr>
          <p:cNvSpPr/>
          <p:nvPr/>
        </p:nvSpPr>
        <p:spPr>
          <a:xfrm rot="20456089">
            <a:off x="7064462" y="4379778"/>
            <a:ext cx="951200" cy="1649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8"/>
            <a:ext cx="10240903" cy="2864835"/>
          </a:xfrm>
        </p:spPr>
        <p:txBody>
          <a:bodyPr/>
          <a:lstStyle/>
          <a:p>
            <a:r>
              <a:rPr lang="en-US" dirty="0"/>
              <a:t>Data required some cleaning before analysis (Initial sample=1,934)</a:t>
            </a:r>
          </a:p>
          <a:p>
            <a:r>
              <a:rPr lang="en-US" dirty="0"/>
              <a:t>Removed those who had no birthplace in the data (N=1,064)</a:t>
            </a:r>
          </a:p>
          <a:p>
            <a:r>
              <a:rPr lang="en-US" b="1" dirty="0"/>
              <a:t>Study sample=870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71FD4FC-1EE4-5B4F-A564-2288B253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451" y="2912887"/>
            <a:ext cx="50292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5A522B-945E-024C-88B1-BA418350DDB6}"/>
              </a:ext>
            </a:extLst>
          </p:cNvPr>
          <p:cNvSpPr/>
          <p:nvPr/>
        </p:nvSpPr>
        <p:spPr>
          <a:xfrm>
            <a:off x="6492051" y="4105449"/>
            <a:ext cx="2763160" cy="14486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1CAF6-5E72-4545-B844-11DF939D1318}"/>
              </a:ext>
            </a:extLst>
          </p:cNvPr>
          <p:cNvSpPr txBox="1"/>
          <p:nvPr/>
        </p:nvSpPr>
        <p:spPr>
          <a:xfrm>
            <a:off x="2083779" y="3672307"/>
            <a:ext cx="210064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Missing birthplace had much higher ranking, as expected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1823FA4-0B75-424A-931D-76DC3A68B512}"/>
              </a:ext>
            </a:extLst>
          </p:cNvPr>
          <p:cNvSpPr/>
          <p:nvPr/>
        </p:nvSpPr>
        <p:spPr>
          <a:xfrm rot="20456089">
            <a:off x="4084194" y="3804342"/>
            <a:ext cx="764669" cy="181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rows with both height and weight missing (N=21)</a:t>
            </a:r>
          </a:p>
          <a:p>
            <a:pPr lvl="1"/>
            <a:r>
              <a:rPr lang="en-US" dirty="0"/>
              <a:t>Sample size = 849</a:t>
            </a:r>
          </a:p>
          <a:p>
            <a:r>
              <a:rPr lang="en-US" dirty="0"/>
              <a:t>Dropped variable ‘year pro’, as it had 469 missing (out of 849)</a:t>
            </a:r>
          </a:p>
          <a:p>
            <a:r>
              <a:rPr lang="en-US" dirty="0"/>
              <a:t>Remaining height/weight missing imputed based on column means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significant cleaning of birthplace (manual process!)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96CA6-0DE3-0A4E-9285-703AC2970A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78" b="19880"/>
          <a:stretch/>
        </p:blipFill>
        <p:spPr>
          <a:xfrm>
            <a:off x="1371600" y="2660937"/>
            <a:ext cx="10144039" cy="24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AF65-A24C-6B49-B81F-59285E8C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exploration: </a:t>
            </a:r>
            <a:br>
              <a:rPr lang="en-US" dirty="0"/>
            </a:br>
            <a:r>
              <a:rPr lang="en-US" dirty="0"/>
              <a:t>countries with most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32BB-9208-0D4D-9AF6-B59DAA37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FF2B402-0D6C-D54D-B910-53CC324E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010" y="4829762"/>
            <a:ext cx="2470493" cy="144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73B5C-E57C-EB43-965A-A91EE29BB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40" y="2114939"/>
            <a:ext cx="7502576" cy="35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957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RightStep">
      <a:dk1>
        <a:srgbClr val="000000"/>
      </a:dk1>
      <a:lt1>
        <a:srgbClr val="FFFFFF"/>
      </a:lt1>
      <a:dk2>
        <a:srgbClr val="412432"/>
      </a:dk2>
      <a:lt2>
        <a:srgbClr val="E2E8E3"/>
      </a:lt2>
      <a:accent1>
        <a:srgbClr val="C34DB7"/>
      </a:accent1>
      <a:accent2>
        <a:srgbClr val="B13B73"/>
      </a:accent2>
      <a:accent3>
        <a:srgbClr val="C34D54"/>
      </a:accent3>
      <a:accent4>
        <a:srgbClr val="B1653B"/>
      </a:accent4>
      <a:accent5>
        <a:srgbClr val="BBA149"/>
      </a:accent5>
      <a:accent6>
        <a:srgbClr val="97AD39"/>
      </a:accent6>
      <a:hlink>
        <a:srgbClr val="4777C1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322</Words>
  <Application>Microsoft Macintosh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Nova</vt:lpstr>
      <vt:lpstr>GradientRiseVTI</vt:lpstr>
      <vt:lpstr>ATP Tennis</vt:lpstr>
      <vt:lpstr>Background</vt:lpstr>
      <vt:lpstr>Web scraping</vt:lpstr>
      <vt:lpstr>Web scraping</vt:lpstr>
      <vt:lpstr>Web scraping</vt:lpstr>
      <vt:lpstr>Data Cleaning</vt:lpstr>
      <vt:lpstr>Data cleaning</vt:lpstr>
      <vt:lpstr>Data cleaning</vt:lpstr>
      <vt:lpstr>Data exploration:  countries with most players</vt:lpstr>
      <vt:lpstr>Data exploration:  countries with most players</vt:lpstr>
      <vt:lpstr>Data exploration:  lowest ranking by countries</vt:lpstr>
      <vt:lpstr>Data exploration:  Left handed and backhand</vt:lpstr>
      <vt:lpstr>Data exploration: Left handed and backhand</vt:lpstr>
      <vt:lpstr>Data exploration:  PCA Analysis-correlation</vt:lpstr>
      <vt:lpstr>Data exploration:  PCA Analysis-factor loading</vt:lpstr>
      <vt:lpstr>Data exploration:  PCA Analysis-biplot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Tennis</dc:title>
  <dc:creator>Ra Ra</dc:creator>
  <cp:lastModifiedBy>Ra Ra</cp:lastModifiedBy>
  <cp:revision>31</cp:revision>
  <dcterms:created xsi:type="dcterms:W3CDTF">2020-09-26T18:26:01Z</dcterms:created>
  <dcterms:modified xsi:type="dcterms:W3CDTF">2020-09-30T19:03:09Z</dcterms:modified>
</cp:coreProperties>
</file>