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8"/>
  </p:notesMasterIdLst>
  <p:sldIdLst>
    <p:sldId id="256" r:id="rId2"/>
    <p:sldId id="263" r:id="rId3"/>
    <p:sldId id="264" r:id="rId4"/>
    <p:sldId id="265" r:id="rId5"/>
    <p:sldId id="267"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3"/>
  </p:normalViewPr>
  <p:slideViewPr>
    <p:cSldViewPr snapToGrid="0">
      <p:cViewPr varScale="1">
        <p:scale>
          <a:sx n="96" d="100"/>
          <a:sy n="96"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B93B6-E77C-D34F-9793-861C02029C92}" type="datetimeFigureOut">
              <a:rPr lang="en-US" smtClean="0"/>
              <a:t>4/29/23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CDE49-2795-9340-A1C8-2305C77EE8A6}" type="slidenum">
              <a:rPr lang="en-US" smtClean="0"/>
              <a:t>‹#›</a:t>
            </a:fld>
            <a:endParaRPr lang="en-US"/>
          </a:p>
        </p:txBody>
      </p:sp>
    </p:spTree>
    <p:extLst>
      <p:ext uri="{BB962C8B-B14F-4D97-AF65-F5344CB8AC3E}">
        <p14:creationId xmlns:p14="http://schemas.microsoft.com/office/powerpoint/2010/main" val="359543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823913" y="1006475"/>
            <a:ext cx="6124575" cy="3446463"/>
          </a:xfrm>
          <a:prstGeom prst="rect">
            <a:avLst/>
          </a:prstGeom>
        </p:spPr>
      </p:sp>
      <p:sp>
        <p:nvSpPr>
          <p:cNvPr id="49" name="PlaceHolder 2"/>
          <p:cNvSpPr>
            <a:spLocks noGrp="1"/>
          </p:cNvSpPr>
          <p:nvPr>
            <p:ph type="body"/>
          </p:nvPr>
        </p:nvSpPr>
        <p:spPr>
          <a:xfrm>
            <a:off x="1185120" y="4787640"/>
            <a:ext cx="5407560" cy="7933320"/>
          </a:xfrm>
          <a:prstGeom prst="rect">
            <a:avLst/>
          </a:prstGeom>
        </p:spPr>
        <p:txBody>
          <a:bodyPr lIns="0" tIns="0" rIns="0" bIns="0"/>
          <a:lstStyle/>
          <a:p>
            <a:r>
              <a:rPr lang="en-US" sz="2000" b="0" strike="noStrike" spc="-1">
                <a:latin typeface="Arial"/>
              </a:rPr>
              <a:t>(a) Homogenous treatment effect (no treatment heterogeneity): the outcome of the treatment shows variation across the individuals and between treatment groups, but the treatment effect (i.e., the difference of the outcomes depicted by the dotted lines between the two treatment outcome curves) is the same for every individual. (b) Heterogeneous treatment effect (HTE): treatment effect varies among individuals. Some individuals benefit more, some less, and some might not benefit at all from the treatment</a:t>
            </a:r>
          </a:p>
          <a:p>
            <a:r>
              <a:rPr lang="en-US" sz="2000" b="0" strike="noStrike" spc="-1">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EAB3-3B3F-B675-3711-202826E08C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43A1F1-1C13-C2AC-3915-F8A4DFC09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3A2F1C-AE8F-374D-BDB8-A4F1742FA4E7}"/>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5" name="Footer Placeholder 4">
            <a:extLst>
              <a:ext uri="{FF2B5EF4-FFF2-40B4-BE49-F238E27FC236}">
                <a16:creationId xmlns:a16="http://schemas.microsoft.com/office/drawing/2014/main" id="{40064A52-F9D5-081B-D6B8-B9BD70A89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A0EA-C8DF-6705-923D-B9444D81B9E8}"/>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112856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4F29-5626-540C-4A16-0AB846B50A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E2747-7B20-FF16-A5F3-88A1F9027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6FB0C-9D62-833C-12A1-8903BB15E822}"/>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5" name="Footer Placeholder 4">
            <a:extLst>
              <a:ext uri="{FF2B5EF4-FFF2-40B4-BE49-F238E27FC236}">
                <a16:creationId xmlns:a16="http://schemas.microsoft.com/office/drawing/2014/main" id="{15559144-FAAE-5C47-390B-66F376809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FC457-5342-417D-BF87-771E8BCFC50D}"/>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281784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BEB61-EE74-4E80-6898-F65DD7D91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0BB6D5-5597-B749-B326-70EF425FB7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78899-821B-A6FD-F5BA-A04D17E09B2D}"/>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5" name="Footer Placeholder 4">
            <a:extLst>
              <a:ext uri="{FF2B5EF4-FFF2-40B4-BE49-F238E27FC236}">
                <a16:creationId xmlns:a16="http://schemas.microsoft.com/office/drawing/2014/main" id="{3B27BD17-2EDE-BE56-DA6D-9B7565C2E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52FAA-592D-9DB7-6DA3-FEBEB039B164}"/>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52588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77225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562B-C03D-5A6E-DE98-3A379BCF5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55A03-FFFB-1643-F80F-2FE4FBDA1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3D28C-3888-1E28-DE4D-B51B7578C6A6}"/>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5" name="Footer Placeholder 4">
            <a:extLst>
              <a:ext uri="{FF2B5EF4-FFF2-40B4-BE49-F238E27FC236}">
                <a16:creationId xmlns:a16="http://schemas.microsoft.com/office/drawing/2014/main" id="{6CD75AEA-4E27-9342-948C-702471A2B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C7FF2-1D16-2189-3452-C2E29733CD30}"/>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226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D023-E085-0767-8ADD-0080A6B2DC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D818E8-F840-784C-8EC8-A96BF19A2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BC0926-8940-F937-EAFD-59851E206F89}"/>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5" name="Footer Placeholder 4">
            <a:extLst>
              <a:ext uri="{FF2B5EF4-FFF2-40B4-BE49-F238E27FC236}">
                <a16:creationId xmlns:a16="http://schemas.microsoft.com/office/drawing/2014/main" id="{E5D8B9C6-E09C-B205-7E1D-7F27189DA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636C2-9221-667C-9A63-22A691FACE52}"/>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192449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271D-8610-656D-1743-1B39A44B4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47265-9964-068B-08FB-C7321CDBF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290D5E-805D-7BCB-5CEA-D842B2F3B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3386A-99EE-2EC0-FEE9-7EA8FE5655B3}"/>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6" name="Footer Placeholder 5">
            <a:extLst>
              <a:ext uri="{FF2B5EF4-FFF2-40B4-BE49-F238E27FC236}">
                <a16:creationId xmlns:a16="http://schemas.microsoft.com/office/drawing/2014/main" id="{4C006136-CE02-F955-690F-2E0CC5F3A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9DEF3-1E35-AD97-742A-6F07809F3E2D}"/>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237107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5749-3A51-91C1-593A-69E47EB92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064240-17B2-4EBB-C953-7B57385F7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9F365-3CD8-2E19-5CAB-FA93AA820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DBBC14-6853-6888-5C25-C20914DEA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A785D-2887-86ED-E3A9-A59B68EFD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26D72-EC40-40F7-F6E3-C6FA7D7DEA42}"/>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8" name="Footer Placeholder 7">
            <a:extLst>
              <a:ext uri="{FF2B5EF4-FFF2-40B4-BE49-F238E27FC236}">
                <a16:creationId xmlns:a16="http://schemas.microsoft.com/office/drawing/2014/main" id="{7BC76367-BE0D-320E-89E2-D73D9CAD6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BAB1E1-7B1A-3D13-3A90-F92CE9862B16}"/>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348483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2094-467D-6D10-55C6-4C5863C70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FD3BD5-E99A-D28A-6BAC-27D20FC0E7EE}"/>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4" name="Footer Placeholder 3">
            <a:extLst>
              <a:ext uri="{FF2B5EF4-FFF2-40B4-BE49-F238E27FC236}">
                <a16:creationId xmlns:a16="http://schemas.microsoft.com/office/drawing/2014/main" id="{19836C0F-A6B9-F442-4E85-42B5DEA716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76A873-2D40-A0FC-95EF-AD902416823E}"/>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47755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B6B2F-BEB6-1B98-6E3F-1C0CFF69F058}"/>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3" name="Footer Placeholder 2">
            <a:extLst>
              <a:ext uri="{FF2B5EF4-FFF2-40B4-BE49-F238E27FC236}">
                <a16:creationId xmlns:a16="http://schemas.microsoft.com/office/drawing/2014/main" id="{43A0C0AC-5BEB-A509-34C1-D854DED30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316DF4-A7B7-87BA-1313-DF41B08C3FB7}"/>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353120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491B-71EC-AF1E-2623-16A44B4DD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CBEE9A-5828-51A1-5B88-978D0A3DE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DE6CB-3EE5-A688-4AE7-65F1DDC1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EE44E-7A25-90B6-7354-7DE903EBFE04}"/>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6" name="Footer Placeholder 5">
            <a:extLst>
              <a:ext uri="{FF2B5EF4-FFF2-40B4-BE49-F238E27FC236}">
                <a16:creationId xmlns:a16="http://schemas.microsoft.com/office/drawing/2014/main" id="{5AD7BECC-E370-CD60-D6AD-6315090BD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58DA3-8B42-3AB7-E66E-2054D354B185}"/>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1647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50C1-1ECD-CCD6-4F2B-9C09F7733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28C66-2277-8EC5-2B8D-C0F24B8F7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4A8FA-59BD-3605-B044-01197AC70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68A03-6B9B-D907-C063-CC1B0318AB29}"/>
              </a:ext>
            </a:extLst>
          </p:cNvPr>
          <p:cNvSpPr>
            <a:spLocks noGrp="1"/>
          </p:cNvSpPr>
          <p:nvPr>
            <p:ph type="dt" sz="half" idx="10"/>
          </p:nvPr>
        </p:nvSpPr>
        <p:spPr/>
        <p:txBody>
          <a:bodyPr/>
          <a:lstStyle/>
          <a:p>
            <a:fld id="{C45809F7-62C5-904D-949E-CF883D6E2701}" type="datetimeFigureOut">
              <a:rPr lang="en-US" smtClean="0"/>
              <a:t>4/29/23</a:t>
            </a:fld>
            <a:endParaRPr lang="en-US"/>
          </a:p>
        </p:txBody>
      </p:sp>
      <p:sp>
        <p:nvSpPr>
          <p:cNvPr id="6" name="Footer Placeholder 5">
            <a:extLst>
              <a:ext uri="{FF2B5EF4-FFF2-40B4-BE49-F238E27FC236}">
                <a16:creationId xmlns:a16="http://schemas.microsoft.com/office/drawing/2014/main" id="{292993EF-7B2E-4061-8FBC-99B03B050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FF66E-5DE3-F4C8-1E4D-7846AEEA1FA5}"/>
              </a:ext>
            </a:extLst>
          </p:cNvPr>
          <p:cNvSpPr>
            <a:spLocks noGrp="1"/>
          </p:cNvSpPr>
          <p:nvPr>
            <p:ph type="sldNum" sz="quarter" idx="12"/>
          </p:nvPr>
        </p:nvSpPr>
        <p:spPr/>
        <p:txBody>
          <a:bodyPr/>
          <a:lstStyle/>
          <a:p>
            <a:fld id="{EA381B63-02B6-8B45-BCE5-DDF064A7160E}" type="slidenum">
              <a:rPr lang="en-US" smtClean="0"/>
              <a:t>‹#›</a:t>
            </a:fld>
            <a:endParaRPr lang="en-US"/>
          </a:p>
        </p:txBody>
      </p:sp>
    </p:spTree>
    <p:extLst>
      <p:ext uri="{BB962C8B-B14F-4D97-AF65-F5344CB8AC3E}">
        <p14:creationId xmlns:p14="http://schemas.microsoft.com/office/powerpoint/2010/main" val="416572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3D288-AF10-C01F-1BD2-60C38B102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94D338-94DD-7734-6FA6-1BD8ABD2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7F41D-345B-2274-DEA4-A4BB608C2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809F7-62C5-904D-949E-CF883D6E2701}" type="datetimeFigureOut">
              <a:rPr lang="en-US" smtClean="0"/>
              <a:t>4/29/23</a:t>
            </a:fld>
            <a:endParaRPr lang="en-US"/>
          </a:p>
        </p:txBody>
      </p:sp>
      <p:sp>
        <p:nvSpPr>
          <p:cNvPr id="5" name="Footer Placeholder 4">
            <a:extLst>
              <a:ext uri="{FF2B5EF4-FFF2-40B4-BE49-F238E27FC236}">
                <a16:creationId xmlns:a16="http://schemas.microsoft.com/office/drawing/2014/main" id="{191B38BE-45C7-BDF5-5BB4-D2EAE3284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07444D-461E-8621-070F-37D6DB9A5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81B63-02B6-8B45-BCE5-DDF064A7160E}" type="slidenum">
              <a:rPr lang="en-US" smtClean="0"/>
              <a:t>‹#›</a:t>
            </a:fld>
            <a:endParaRPr lang="en-US"/>
          </a:p>
        </p:txBody>
      </p:sp>
    </p:spTree>
    <p:extLst>
      <p:ext uri="{BB962C8B-B14F-4D97-AF65-F5344CB8AC3E}">
        <p14:creationId xmlns:p14="http://schemas.microsoft.com/office/powerpoint/2010/main" val="4122231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0CB97B-E1F2-DE35-D746-56F2E0C5CAC2}"/>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Uplift Modeling for Care Management Programs</a:t>
            </a:r>
          </a:p>
        </p:txBody>
      </p:sp>
      <p:sp>
        <p:nvSpPr>
          <p:cNvPr id="3" name="Subtitle 2">
            <a:extLst>
              <a:ext uri="{FF2B5EF4-FFF2-40B4-BE49-F238E27FC236}">
                <a16:creationId xmlns:a16="http://schemas.microsoft.com/office/drawing/2014/main" id="{E2DA60FD-E05D-009B-37CC-0F192667DEA8}"/>
              </a:ext>
            </a:extLst>
          </p:cNvPr>
          <p:cNvSpPr>
            <a:spLocks noGrp="1"/>
          </p:cNvSpPr>
          <p:nvPr>
            <p:ph type="subTitle" idx="1"/>
          </p:nvPr>
        </p:nvSpPr>
        <p:spPr>
          <a:xfrm>
            <a:off x="1350682" y="4870824"/>
            <a:ext cx="10005951" cy="1458258"/>
          </a:xfrm>
        </p:spPr>
        <p:txBody>
          <a:bodyPr anchor="ctr">
            <a:normAutofit/>
          </a:bodyPr>
          <a:lstStyle/>
          <a:p>
            <a:pPr algn="l">
              <a:spcAft>
                <a:spcPts val="600"/>
              </a:spcAft>
            </a:pPr>
            <a:r>
              <a:rPr lang="en-US"/>
              <a:t>By Ramzi Abujamra, PHD, ASA and Zhen Yen, FSA</a:t>
            </a:r>
          </a:p>
        </p:txBody>
      </p:sp>
    </p:spTree>
    <p:extLst>
      <p:ext uri="{BB962C8B-B14F-4D97-AF65-F5344CB8AC3E}">
        <p14:creationId xmlns:p14="http://schemas.microsoft.com/office/powerpoint/2010/main" val="173881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CC6-DC5F-B0DA-7A63-AFAACF0FEDCD}"/>
              </a:ext>
            </a:extLst>
          </p:cNvPr>
          <p:cNvSpPr>
            <a:spLocks noGrp="1"/>
          </p:cNvSpPr>
          <p:nvPr>
            <p:ph type="title"/>
          </p:nvPr>
        </p:nvSpPr>
        <p:spPr>
          <a:xfrm>
            <a:off x="1103312" y="452718"/>
            <a:ext cx="8947522" cy="1400530"/>
          </a:xfrm>
        </p:spPr>
        <p:txBody>
          <a:bodyPr anchor="ctr">
            <a:normAutofit/>
          </a:bodyPr>
          <a:lstStyle/>
          <a:p>
            <a:endParaRPr lang="en-US" dirty="0">
              <a:solidFill>
                <a:srgbClr val="FFFFFF"/>
              </a:solidFill>
            </a:endParaRPr>
          </a:p>
        </p:txBody>
      </p:sp>
      <p:sp>
        <p:nvSpPr>
          <p:cNvPr id="3" name="Content Placeholder 2">
            <a:extLst>
              <a:ext uri="{FF2B5EF4-FFF2-40B4-BE49-F238E27FC236}">
                <a16:creationId xmlns:a16="http://schemas.microsoft.com/office/drawing/2014/main" id="{53D9E4B1-99D8-A657-B666-925CD4E3315B}"/>
              </a:ext>
            </a:extLst>
          </p:cNvPr>
          <p:cNvSpPr>
            <a:spLocks noGrp="1"/>
          </p:cNvSpPr>
          <p:nvPr>
            <p:ph idx="1"/>
          </p:nvPr>
        </p:nvSpPr>
        <p:spPr>
          <a:xfrm>
            <a:off x="1103312" y="2763520"/>
            <a:ext cx="8946541" cy="3484879"/>
          </a:xfrm>
        </p:spPr>
        <p:txBody>
          <a:bodyPr>
            <a:normAutofit/>
          </a:bodyPr>
          <a:lstStyle/>
          <a:p>
            <a:endParaRPr lang="en-US"/>
          </a:p>
        </p:txBody>
      </p:sp>
    </p:spTree>
    <p:extLst>
      <p:ext uri="{BB962C8B-B14F-4D97-AF65-F5344CB8AC3E}">
        <p14:creationId xmlns:p14="http://schemas.microsoft.com/office/powerpoint/2010/main" val="230299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CC6-DC5F-B0DA-7A63-AFAACF0FEDCD}"/>
              </a:ext>
            </a:extLst>
          </p:cNvPr>
          <p:cNvSpPr>
            <a:spLocks noGrp="1"/>
          </p:cNvSpPr>
          <p:nvPr>
            <p:ph type="title"/>
          </p:nvPr>
        </p:nvSpPr>
        <p:spPr>
          <a:xfrm>
            <a:off x="1103312" y="452718"/>
            <a:ext cx="8947522" cy="1400530"/>
          </a:xfrm>
        </p:spPr>
        <p:txBody>
          <a:bodyPr anchor="ct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53D9E4B1-99D8-A657-B666-925CD4E3315B}"/>
              </a:ext>
            </a:extLst>
          </p:cNvPr>
          <p:cNvSpPr>
            <a:spLocks noGrp="1"/>
          </p:cNvSpPr>
          <p:nvPr>
            <p:ph idx="1"/>
          </p:nvPr>
        </p:nvSpPr>
        <p:spPr>
          <a:xfrm>
            <a:off x="1103312" y="2763520"/>
            <a:ext cx="8946541" cy="3484879"/>
          </a:xfrm>
        </p:spPr>
        <p:txBody>
          <a:bodyPr>
            <a:normAutofit/>
          </a:bodyPr>
          <a:lstStyle/>
          <a:p>
            <a:endParaRPr lang="en-US"/>
          </a:p>
        </p:txBody>
      </p:sp>
    </p:spTree>
    <p:extLst>
      <p:ext uri="{BB962C8B-B14F-4D97-AF65-F5344CB8AC3E}">
        <p14:creationId xmlns:p14="http://schemas.microsoft.com/office/powerpoint/2010/main" val="35959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CC6-DC5F-B0DA-7A63-AFAACF0FEDCD}"/>
              </a:ext>
            </a:extLst>
          </p:cNvPr>
          <p:cNvSpPr>
            <a:spLocks noGrp="1"/>
          </p:cNvSpPr>
          <p:nvPr>
            <p:ph type="title"/>
          </p:nvPr>
        </p:nvSpPr>
        <p:spPr>
          <a:xfrm>
            <a:off x="1103312" y="452718"/>
            <a:ext cx="8947522" cy="1400530"/>
          </a:xfrm>
        </p:spPr>
        <p:txBody>
          <a:bodyPr anchor="ct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53D9E4B1-99D8-A657-B666-925CD4E3315B}"/>
              </a:ext>
            </a:extLst>
          </p:cNvPr>
          <p:cNvSpPr>
            <a:spLocks noGrp="1"/>
          </p:cNvSpPr>
          <p:nvPr>
            <p:ph idx="1"/>
          </p:nvPr>
        </p:nvSpPr>
        <p:spPr>
          <a:xfrm>
            <a:off x="1103312" y="2763520"/>
            <a:ext cx="8946541" cy="3484879"/>
          </a:xfrm>
        </p:spPr>
        <p:txBody>
          <a:bodyPr>
            <a:normAutofit/>
          </a:bodyPr>
          <a:lstStyle/>
          <a:p>
            <a:endParaRPr lang="en-US"/>
          </a:p>
        </p:txBody>
      </p:sp>
    </p:spTree>
    <p:extLst>
      <p:ext uri="{BB962C8B-B14F-4D97-AF65-F5344CB8AC3E}">
        <p14:creationId xmlns:p14="http://schemas.microsoft.com/office/powerpoint/2010/main" val="149199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773114" y="240300"/>
            <a:ext cx="7200000" cy="451800"/>
          </a:xfrm>
          <a:prstGeom prst="rect">
            <a:avLst/>
          </a:prstGeom>
          <a:noFill/>
          <a:ln>
            <a:noFill/>
          </a:ln>
        </p:spPr>
        <p:txBody>
          <a:bodyPr lIns="90000" tIns="46800" rIns="90000" bIns="46800"/>
          <a:lstStyle/>
          <a:p>
            <a:r>
              <a:rPr lang="en-US" sz="1100" spc="-1" dirty="0">
                <a:solidFill>
                  <a:srgbClr val="000000"/>
                </a:solidFill>
                <a:latin typeface="Arial"/>
              </a:rPr>
              <a:t>Heterogeneous treatment effect analysis based on machine‐learning methodology</a:t>
            </a:r>
          </a:p>
        </p:txBody>
      </p:sp>
      <p:sp>
        <p:nvSpPr>
          <p:cNvPr id="46" name="TextShape 2"/>
          <p:cNvSpPr txBox="1"/>
          <p:nvPr/>
        </p:nvSpPr>
        <p:spPr>
          <a:xfrm>
            <a:off x="1884000" y="5940000"/>
            <a:ext cx="8640000" cy="451800"/>
          </a:xfrm>
          <a:prstGeom prst="rect">
            <a:avLst/>
          </a:prstGeom>
          <a:noFill/>
          <a:ln>
            <a:noFill/>
          </a:ln>
        </p:spPr>
        <p:txBody>
          <a:bodyPr lIns="90000" tIns="45000" rIns="90000" bIns="45000"/>
          <a:lstStyle/>
          <a:p>
            <a:r>
              <a:rPr lang="en-US" sz="800" b="1" spc="-1">
                <a:solidFill>
                  <a:srgbClr val="0054A6"/>
                </a:solidFill>
                <a:latin typeface="Arial"/>
              </a:rPr>
              <a:t>CPT Pharmacom &amp; Syst Pharma, Volume: 10, Issue: 11, Pages: 1433-1443, First published: 30 October 2021, DOI: (10.1002/psp4.12715) </a:t>
            </a:r>
            <a:endParaRPr lang="en-US" sz="800" spc="-1">
              <a:solidFill>
                <a:srgbClr val="000000"/>
              </a:solidFill>
              <a:latin typeface="Arial"/>
            </a:endParaRPr>
          </a:p>
        </p:txBody>
      </p:sp>
      <p:pic>
        <p:nvPicPr>
          <p:cNvPr id="47" name="Main graphic"/>
          <p:cNvPicPr/>
          <p:nvPr/>
        </p:nvPicPr>
        <p:blipFill>
          <a:blip r:embed="rId3"/>
          <a:stretch/>
        </p:blipFill>
        <p:spPr>
          <a:xfrm>
            <a:off x="1748932" y="1883914"/>
            <a:ext cx="6350040" cy="2306520"/>
          </a:xfrm>
          <a:prstGeom prst="rect">
            <a:avLst/>
          </a:prstGeom>
          <a:ln>
            <a:noFill/>
          </a:ln>
        </p:spPr>
      </p:pic>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CC6-DC5F-B0DA-7A63-AFAACF0FEDCD}"/>
              </a:ext>
            </a:extLst>
          </p:cNvPr>
          <p:cNvSpPr>
            <a:spLocks noGrp="1"/>
          </p:cNvSpPr>
          <p:nvPr>
            <p:ph type="title"/>
          </p:nvPr>
        </p:nvSpPr>
        <p:spPr>
          <a:xfrm>
            <a:off x="1103312" y="452718"/>
            <a:ext cx="8947522" cy="1400530"/>
          </a:xfrm>
        </p:spPr>
        <p:txBody>
          <a:bodyPr anchor="ctr">
            <a:normAutofit/>
          </a:bodyPr>
          <a:lstStyle/>
          <a:p>
            <a:endParaRPr lang="en-US" dirty="0">
              <a:solidFill>
                <a:srgbClr val="FFFFFF"/>
              </a:solidFill>
            </a:endParaRPr>
          </a:p>
        </p:txBody>
      </p:sp>
      <p:pic>
        <p:nvPicPr>
          <p:cNvPr id="4" name="Content Placeholder 3">
            <a:extLst>
              <a:ext uri="{FF2B5EF4-FFF2-40B4-BE49-F238E27FC236}">
                <a16:creationId xmlns:a16="http://schemas.microsoft.com/office/drawing/2014/main" id="{2401C8C3-3239-19EA-8C93-315F318AEA06}"/>
              </a:ext>
            </a:extLst>
          </p:cNvPr>
          <p:cNvPicPr>
            <a:picLocks noGrp="1" noChangeAspect="1"/>
          </p:cNvPicPr>
          <p:nvPr>
            <p:ph idx="1"/>
          </p:nvPr>
        </p:nvPicPr>
        <p:blipFill>
          <a:blip r:embed="rId2"/>
          <a:stretch>
            <a:fillRect/>
          </a:stretch>
        </p:blipFill>
        <p:spPr>
          <a:xfrm>
            <a:off x="1103313" y="3407697"/>
            <a:ext cx="8947150" cy="2196844"/>
          </a:xfrm>
          <a:prstGeom prst="rect">
            <a:avLst/>
          </a:prstGeom>
        </p:spPr>
      </p:pic>
    </p:spTree>
    <p:extLst>
      <p:ext uri="{BB962C8B-B14F-4D97-AF65-F5344CB8AC3E}">
        <p14:creationId xmlns:p14="http://schemas.microsoft.com/office/powerpoint/2010/main" val="55651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Words>238</Words>
  <Application>Microsoft Macintosh PowerPoint</Application>
  <PresentationFormat>Widescreen</PresentationFormat>
  <Paragraphs>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Uplift Modeling for Care Management Programs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 Ra</dc:creator>
  <cp:lastModifiedBy>Ra Ra</cp:lastModifiedBy>
  <cp:revision>14</cp:revision>
  <dcterms:created xsi:type="dcterms:W3CDTF">2023-04-29T20:18:06Z</dcterms:created>
  <dcterms:modified xsi:type="dcterms:W3CDTF">2023-04-29T21:02:26Z</dcterms:modified>
</cp:coreProperties>
</file>