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F5C59802-0ACE-4584-968A-D9F30D160D3A}"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1587960" y="1005840"/>
            <a:ext cx="4596480" cy="3447360"/>
          </a:xfrm>
          <a:prstGeom prst="rect">
            <a:avLst/>
          </a:prstGeom>
        </p:spPr>
      </p:sp>
      <p:sp>
        <p:nvSpPr>
          <p:cNvPr id="49" name="PlaceHolder 2"/>
          <p:cNvSpPr>
            <a:spLocks noGrp="1"/>
          </p:cNvSpPr>
          <p:nvPr>
            <p:ph type="body"/>
          </p:nvPr>
        </p:nvSpPr>
        <p:spPr>
          <a:xfrm>
            <a:off x="1185120" y="4787640"/>
            <a:ext cx="5407560" cy="7933320"/>
          </a:xfrm>
          <a:prstGeom prst="rect">
            <a:avLst/>
          </a:prstGeom>
        </p:spPr>
        <p:txBody>
          <a:bodyPr lIns="0" rIns="0" tIns="0" bIns="0"/>
          <a:p>
            <a:r>
              <a:rPr b="0" lang="en-US" sz="2000" spc="-1" strike="noStrike">
                <a:latin typeface="Arial"/>
              </a:rPr>
              <a:t>(a) Homogenous treatment effect (no treatment heterogeneity): the outcome of the treatment shows variation across the individuals and between treatment groups, but the treatment effect (i.e., the difference of the outcomes depicted by the dotted lines between the two treatment outcome curves) is the same for every individual. (b) Heterogeneous treatment effect (HTE): treatment effect varies among individuals. Some individuals benefit more, some less, and some might not benefit at all from the treatment</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Heterogeneous treatment effect analysis based on machine‐learning methodology</a:t>
            </a:r>
            <a:endParaRPr b="0" lang="en-US" sz="1100" spc="-1" strike="noStrike">
              <a:solidFill>
                <a:srgbClr val="000000"/>
              </a:solidFill>
              <a:latin typeface="Arial"/>
            </a:endParaRPr>
          </a:p>
        </p:txBody>
      </p:sp>
      <p:pic>
        <p:nvPicPr>
          <p:cNvPr id="45" name="Logo" descr=""/>
          <p:cNvPicPr/>
          <p:nvPr/>
        </p:nvPicPr>
        <p:blipFill>
          <a:blip r:embed=""/>
          <a:stretch/>
        </p:blipFill>
        <p:spPr>
          <a:xfrm>
            <a:off x="4926600" y="152280"/>
            <a:ext cx="3670200" cy="355680"/>
          </a:xfrm>
          <a:prstGeom prst="rect">
            <a:avLst/>
          </a:prstGeom>
          <a:ln>
            <a:noFill/>
          </a:ln>
        </p:spPr>
      </p:pic>
      <p:sp>
        <p:nvSpPr>
          <p:cNvPr id="46"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CPT Pharmacom &amp; Syst Pharma, Volume: 10, Issue: 11, Pages: 1433-1443, First published: 30 October 2021, DOI: (10.1002/psp4.12715) </a:t>
            </a:r>
            <a:endParaRPr b="0" lang="en-US" sz="800" spc="-1" strike="noStrike">
              <a:solidFill>
                <a:srgbClr val="000000"/>
              </a:solidFill>
              <a:latin typeface="Arial"/>
            </a:endParaRPr>
          </a:p>
        </p:txBody>
      </p:sp>
      <p:pic>
        <p:nvPicPr>
          <p:cNvPr id="47" name="Main graphic" descr=""/>
          <p:cNvPicPr/>
          <p:nvPr/>
        </p:nvPicPr>
        <p:blipFill>
          <a:blip r:embed="rId1"/>
          <a:stretch/>
        </p:blipFill>
        <p:spPr>
          <a:xfrm>
            <a:off x="1422360" y="1513800"/>
            <a:ext cx="6350040" cy="230652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