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966F-ED2A-4D4A-91F1-3A235386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2CC55A-58BE-43E5-91F5-A36A61E9E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D7186-9AE4-42C6-9658-ACFA74BC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D2A9E-8A5D-47F0-A720-A31D1018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27957-1D5E-4B97-B6BA-03FFF666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A73B7-4D68-41F3-8FDA-49CE5120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6F77FC-4A41-4868-84B7-73E595D3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4D438-4525-4260-8839-82E03B41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4EA70-7C65-4914-B78D-284B325E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A33B7-D2EC-47B9-A247-D255C19F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38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A64B75-28DC-4603-9FD1-B1FF2D0A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8FD018-F9B3-43D0-A567-EC6D8787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E9458-5897-4D68-ABF5-706EC80D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B51AC-A7A5-4C45-A0C8-0100F3A7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00377-F8B0-48E5-A5FC-D8F1C46C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7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B83D4-79DA-42DE-9924-E8BF182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AEE5E-1038-4D37-AC01-B209DA0B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C3962-B5B8-4AC9-AD10-61A39EEE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363C0-B401-4FD3-9D18-9133194D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D8C3-FE0D-4049-B468-D500BA65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2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95573-1E33-4FCD-9F4D-A313B9A3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4442C7-A8F7-4DAB-B810-E003578A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A779D-627B-4A30-A24B-90B49593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B36B7-6B99-469E-BDBB-5AD2397D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F511-F9BD-4E6B-ADB3-F99B879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9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50114-F161-4AC2-A337-97336D25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69B8F-F499-4422-BDD6-B8837DED2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9C906-1940-4CB3-845A-B7A6B20C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5B2DD-704C-48B6-B873-0FA69B9B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1DB0D-352A-457E-8973-0F2B0E83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76C422-A431-4747-AFDA-6EFE903F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3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85649-9117-4814-AA3C-0FF1E4F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F1B0AA-FECF-46D8-8E5D-CE5568E2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33647D-8755-4297-ABCF-81551B40D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97EDFB-C829-42D5-A11E-3714D906D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F0487-DB56-47B0-AA26-7390B6806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36FF25-9062-4B5E-A586-7C0D3467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A735D3-89E6-474E-9E79-8576B6A3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D1E235-A7CF-4FC6-A2D5-7824021A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0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D741E-C407-46E3-9128-0EDCADDE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85B550-3FF1-4008-AAB6-FC455F35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95A13-2596-44C7-B8F4-9D5C9F08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B39670-8963-4702-B61A-DFF8753C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4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0869CB-4EAA-4E42-AA15-D2682F51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5BE096-536B-42DA-A19F-B0F00AB5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03B8C3-3378-401A-B34D-4863D02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3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84C34-B586-4C1A-AEA7-F6FD5F14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70355-B5F8-4DEB-8E90-9C5E6EEB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B8141C-AC5E-4DAC-9475-D06D1029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E3A5A-7D1E-4807-8BB4-C888F25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9744E-2156-4BF0-9A53-C1B03B4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48161-A9E4-4404-8D24-B73082DD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80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D9553-92A6-4A2E-A92B-B5DA353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62A6AA-B1EE-422C-A5AB-78C64F0F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48B20-F8A3-4C51-B4D3-C45F0A42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10E7B-1787-4419-B489-D606ECAE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E7824D-F541-432C-8368-003FE196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711708-F8A2-49BD-B9B3-20A12A50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69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0D9DF8-E657-43E6-BF61-C4E5699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29D80-A29D-4E11-AB62-0C97E8B5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6A657-2041-45AE-8627-21FC46A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F7B8-3DEF-493A-8EEF-71231A390866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8A259-E875-42E3-B414-5CBA8AD25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0CD26-8719-4609-853A-F1016411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1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3"/>
            <a:ext cx="902158" cy="10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7193323" y="2984195"/>
            <a:ext cx="1588077" cy="8309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Report</a:t>
            </a:r>
            <a:r>
              <a:rPr lang="es-ES" sz="1600" dirty="0"/>
              <a:t>,</a:t>
            </a:r>
          </a:p>
          <a:p>
            <a:r>
              <a:rPr lang="es-ES" sz="1600" dirty="0" err="1"/>
              <a:t>Anonymize</a:t>
            </a:r>
            <a:r>
              <a:rPr lang="es-ES" sz="1600" dirty="0"/>
              <a:t> data &amp; </a:t>
            </a:r>
            <a:r>
              <a:rPr lang="es-ES" sz="1600" dirty="0" err="1"/>
              <a:t>sell</a:t>
            </a:r>
            <a:r>
              <a:rPr lang="es-ES" sz="1600" dirty="0"/>
              <a:t> data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5" y="602456"/>
            <a:ext cx="1712156" cy="8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580631" y="1716177"/>
            <a:ext cx="159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  <a:p>
            <a:r>
              <a:rPr lang="es-ES" sz="1200" dirty="0"/>
              <a:t>100 </a:t>
            </a:r>
            <a:r>
              <a:rPr lang="es-ES" sz="1200" dirty="0" err="1"/>
              <a:t>user</a:t>
            </a:r>
            <a:r>
              <a:rPr lang="es-ES" sz="1200" dirty="0"/>
              <a:t> id + </a:t>
            </a:r>
            <a:r>
              <a:rPr lang="es-ES" sz="1200" dirty="0" err="1"/>
              <a:t>locations</a:t>
            </a:r>
            <a:r>
              <a:rPr lang="es-ES" sz="1200" dirty="0"/>
              <a:t> </a:t>
            </a:r>
            <a:r>
              <a:rPr lang="es-ES" sz="1200" dirty="0" err="1"/>
              <a:t>every</a:t>
            </a:r>
            <a:r>
              <a:rPr lang="es-ES" sz="1200" dirty="0"/>
              <a:t> 5 </a:t>
            </a:r>
            <a:r>
              <a:rPr lang="es-ES" sz="1200" dirty="0" err="1"/>
              <a:t>seconds</a:t>
            </a:r>
            <a:endParaRPr lang="es-ES" sz="1200" dirty="0"/>
          </a:p>
        </p:txBody>
      </p:sp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84" y="2115264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 flipV="1">
            <a:off x="2044460" y="1559059"/>
            <a:ext cx="1107993" cy="25373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4885747" y="2772076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690645" y="1554049"/>
            <a:ext cx="146343" cy="14127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4860842" y="3685551"/>
            <a:ext cx="1494569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7824158" y="1675563"/>
            <a:ext cx="1863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Dynamic </a:t>
            </a:r>
            <a:r>
              <a:rPr lang="es-ES" sz="1400" dirty="0" err="1"/>
              <a:t>Visualization</a:t>
            </a:r>
            <a:r>
              <a:rPr lang="es-ES" sz="1400" dirty="0"/>
              <a:t> / </a:t>
            </a:r>
            <a:r>
              <a:rPr lang="es-ES" sz="1400" dirty="0" err="1"/>
              <a:t>Dashboard</a:t>
            </a:r>
            <a:endParaRPr lang="es-ES" sz="1400" dirty="0"/>
          </a:p>
          <a:p>
            <a:r>
              <a:rPr lang="es-ES" sz="1400" dirty="0"/>
              <a:t>www.grafana.com</a:t>
            </a:r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7063024" y="1172711"/>
            <a:ext cx="761134" cy="850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  <a:stCxn id="12" idx="4"/>
            <a:endCxn id="1032" idx="1"/>
          </p:cNvCxnSpPr>
          <p:nvPr/>
        </p:nvCxnSpPr>
        <p:spPr>
          <a:xfrm flipV="1">
            <a:off x="4690645" y="1181214"/>
            <a:ext cx="1358278" cy="37283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61" y="508824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hape 547">
            <a:extLst>
              <a:ext uri="{FF2B5EF4-FFF2-40B4-BE49-F238E27FC236}">
                <a16:creationId xmlns:a16="http://schemas.microsoft.com/office/drawing/2014/main" id="{2BEEFBC0-C39A-4011-92F7-1BD6018E5731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6555974" y="1645111"/>
            <a:ext cx="967997" cy="1339084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Shape 547">
            <a:extLst>
              <a:ext uri="{FF2B5EF4-FFF2-40B4-BE49-F238E27FC236}">
                <a16:creationId xmlns:a16="http://schemas.microsoft.com/office/drawing/2014/main" id="{72E0E35D-80BB-456E-B6BA-FED52144BA66}"/>
              </a:ext>
            </a:extLst>
          </p:cNvPr>
          <p:cNvCxnSpPr>
            <a:cxnSpLocks/>
          </p:cNvCxnSpPr>
          <p:nvPr/>
        </p:nvCxnSpPr>
        <p:spPr>
          <a:xfrm flipH="1">
            <a:off x="2920451" y="2129502"/>
            <a:ext cx="564820" cy="85990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547">
            <a:extLst>
              <a:ext uri="{FF2B5EF4-FFF2-40B4-BE49-F238E27FC236}">
                <a16:creationId xmlns:a16="http://schemas.microsoft.com/office/drawing/2014/main" id="{9E6B0C0C-D360-44BF-8477-884FA6C7B43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558221" y="3079853"/>
            <a:ext cx="0" cy="59354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Shape 547">
            <a:extLst>
              <a:ext uri="{FF2B5EF4-FFF2-40B4-BE49-F238E27FC236}">
                <a16:creationId xmlns:a16="http://schemas.microsoft.com/office/drawing/2014/main" id="{1EB13775-5AA8-4B4C-957B-3D540247D3A2}"/>
              </a:ext>
            </a:extLst>
          </p:cNvPr>
          <p:cNvCxnSpPr>
            <a:cxnSpLocks/>
          </p:cNvCxnSpPr>
          <p:nvPr/>
        </p:nvCxnSpPr>
        <p:spPr>
          <a:xfrm flipV="1">
            <a:off x="3889522" y="2129502"/>
            <a:ext cx="0" cy="4444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2" name="Picture 8" descr="Cifrado de base de datos de PostgreSQL | Thales">
            <a:extLst>
              <a:ext uri="{FF2B5EF4-FFF2-40B4-BE49-F238E27FC236}">
                <a16:creationId xmlns:a16="http://schemas.microsoft.com/office/drawing/2014/main" id="{A41BB1D5-CB49-4565-85BF-9B024064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3" y="717316"/>
            <a:ext cx="1014101" cy="9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rama de flujo: almacenamiento de acceso directo 11">
            <a:extLst>
              <a:ext uri="{FF2B5EF4-FFF2-40B4-BE49-F238E27FC236}">
                <a16:creationId xmlns:a16="http://schemas.microsoft.com/office/drawing/2014/main" id="{4FBAC94E-16EF-4C2B-AADB-C22DC69BEB93}"/>
              </a:ext>
            </a:extLst>
          </p:cNvPr>
          <p:cNvSpPr/>
          <p:nvPr/>
        </p:nvSpPr>
        <p:spPr>
          <a:xfrm>
            <a:off x="3230057" y="1391921"/>
            <a:ext cx="1460588" cy="324256"/>
          </a:xfrm>
          <a:prstGeom prst="flowChartMagneticDru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1: raw_data</a:t>
            </a:r>
            <a:endParaRPr lang="es-E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Diagrama de flujo: almacenamiento de acceso directo 42">
            <a:extLst>
              <a:ext uri="{FF2B5EF4-FFF2-40B4-BE49-F238E27FC236}">
                <a16:creationId xmlns:a16="http://schemas.microsoft.com/office/drawing/2014/main" id="{9DDEE1E9-C9FF-40F1-8818-EA246BB53457}"/>
              </a:ext>
            </a:extLst>
          </p:cNvPr>
          <p:cNvSpPr/>
          <p:nvPr/>
        </p:nvSpPr>
        <p:spPr>
          <a:xfrm>
            <a:off x="3230055" y="1779998"/>
            <a:ext cx="1460588" cy="324256"/>
          </a:xfrm>
          <a:prstGeom prst="flowChartMagneticDru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2: </a:t>
            </a:r>
            <a:r>
              <a:rPr lang="es-E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matches</a:t>
            </a:r>
            <a:endParaRPr lang="es-E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hape 547">
            <a:extLst>
              <a:ext uri="{FF2B5EF4-FFF2-40B4-BE49-F238E27FC236}">
                <a16:creationId xmlns:a16="http://schemas.microsoft.com/office/drawing/2014/main" id="{7410552C-1A6C-47D6-83DD-B5259CE38D3A}"/>
              </a:ext>
            </a:extLst>
          </p:cNvPr>
          <p:cNvCxnSpPr>
            <a:cxnSpLocks/>
          </p:cNvCxnSpPr>
          <p:nvPr/>
        </p:nvCxnSpPr>
        <p:spPr>
          <a:xfrm flipV="1">
            <a:off x="4750398" y="1316018"/>
            <a:ext cx="1341988" cy="55074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D06DFA7-2C53-4D49-9D11-13CC8B95EEFF}"/>
              </a:ext>
            </a:extLst>
          </p:cNvPr>
          <p:cNvSpPr txBox="1"/>
          <p:nvPr/>
        </p:nvSpPr>
        <p:spPr>
          <a:xfrm>
            <a:off x="1955770" y="3965178"/>
            <a:ext cx="1529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Dynamic </a:t>
            </a:r>
            <a:r>
              <a:rPr lang="es-ES" sz="1400" dirty="0" err="1"/>
              <a:t>map</a:t>
            </a:r>
            <a:r>
              <a:rPr lang="es-ES" sz="1400" dirty="0"/>
              <a:t> </a:t>
            </a:r>
            <a:r>
              <a:rPr lang="es-ES" sz="1400" dirty="0" err="1"/>
              <a:t>visualization</a:t>
            </a:r>
            <a:endParaRPr lang="es-ES" sz="1400" dirty="0"/>
          </a:p>
          <a:p>
            <a:r>
              <a:rPr lang="es-ES" sz="1400" dirty="0">
                <a:solidFill>
                  <a:srgbClr val="FF0000"/>
                </a:solidFill>
              </a:rPr>
              <a:t>www.leafletjs.com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72875FF-C897-44A6-843E-2F3B0BDB390C}"/>
              </a:ext>
            </a:extLst>
          </p:cNvPr>
          <p:cNvSpPr txBox="1"/>
          <p:nvPr/>
        </p:nvSpPr>
        <p:spPr>
          <a:xfrm>
            <a:off x="610823" y="354354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producer</a:t>
            </a:r>
            <a:endParaRPr lang="es-ES" sz="1400" dirty="0"/>
          </a:p>
        </p:txBody>
      </p:sp>
      <p:pic>
        <p:nvPicPr>
          <p:cNvPr id="1034" name="Picture 10" descr="Cómo crear un dashboard en Grafana? - Caso prácito - ICM">
            <a:extLst>
              <a:ext uri="{FF2B5EF4-FFF2-40B4-BE49-F238E27FC236}">
                <a16:creationId xmlns:a16="http://schemas.microsoft.com/office/drawing/2014/main" id="{530B8C7C-D7B6-45EE-A786-096A438B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58" y="843199"/>
            <a:ext cx="786686" cy="78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afana: The open observability platform | Grafana Labs">
            <a:extLst>
              <a:ext uri="{FF2B5EF4-FFF2-40B4-BE49-F238E27FC236}">
                <a16:creationId xmlns:a16="http://schemas.microsoft.com/office/drawing/2014/main" id="{2C8753A6-B6AD-409F-845B-7D7E55F6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61" y="886836"/>
            <a:ext cx="1150315" cy="64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co 58">
            <a:extLst>
              <a:ext uri="{FF2B5EF4-FFF2-40B4-BE49-F238E27FC236}">
                <a16:creationId xmlns:a16="http://schemas.microsoft.com/office/drawing/2014/main" id="{5B9AF6C1-2AA0-4B90-B896-829E0C4DD5BB}"/>
              </a:ext>
            </a:extLst>
          </p:cNvPr>
          <p:cNvSpPr/>
          <p:nvPr/>
        </p:nvSpPr>
        <p:spPr>
          <a:xfrm rot="2932859">
            <a:off x="4780550" y="1716258"/>
            <a:ext cx="325493" cy="187556"/>
          </a:xfrm>
          <a:prstGeom prst="arc">
            <a:avLst>
              <a:gd name="adj1" fmla="val 108680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Shape 547">
            <a:extLst>
              <a:ext uri="{FF2B5EF4-FFF2-40B4-BE49-F238E27FC236}">
                <a16:creationId xmlns:a16="http://schemas.microsoft.com/office/drawing/2014/main" id="{6283E650-994E-45FB-840D-D47EE59A2E0C}"/>
              </a:ext>
            </a:extLst>
          </p:cNvPr>
          <p:cNvCxnSpPr>
            <a:cxnSpLocks/>
          </p:cNvCxnSpPr>
          <p:nvPr/>
        </p:nvCxnSpPr>
        <p:spPr>
          <a:xfrm>
            <a:off x="5056514" y="1918727"/>
            <a:ext cx="242031" cy="21077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Shape 547">
            <a:extLst>
              <a:ext uri="{FF2B5EF4-FFF2-40B4-BE49-F238E27FC236}">
                <a16:creationId xmlns:a16="http://schemas.microsoft.com/office/drawing/2014/main" id="{ED5DAF44-EC98-424B-BDBA-EB4837AFC3A1}"/>
              </a:ext>
            </a:extLst>
          </p:cNvPr>
          <p:cNvCxnSpPr>
            <a:cxnSpLocks/>
          </p:cNvCxnSpPr>
          <p:nvPr/>
        </p:nvCxnSpPr>
        <p:spPr>
          <a:xfrm flipH="1">
            <a:off x="3889523" y="2573907"/>
            <a:ext cx="1231447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8" name="Picture 14" descr="Creating a Simple Map with Folium and Python | by Liam Connors | Towards  Data Science">
            <a:extLst>
              <a:ext uri="{FF2B5EF4-FFF2-40B4-BE49-F238E27FC236}">
                <a16:creationId xmlns:a16="http://schemas.microsoft.com/office/drawing/2014/main" id="{6CDEDAC5-FFFC-46CB-AACA-4ED7206B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94" y="3005234"/>
            <a:ext cx="1588077" cy="944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7B3F404-BE26-4B50-BC54-08CDCEAEE310}"/>
              </a:ext>
            </a:extLst>
          </p:cNvPr>
          <p:cNvGrpSpPr/>
          <p:nvPr/>
        </p:nvGrpSpPr>
        <p:grpSpPr>
          <a:xfrm>
            <a:off x="7066609" y="4528466"/>
            <a:ext cx="4422417" cy="1612218"/>
            <a:chOff x="6719977" y="4814461"/>
            <a:chExt cx="4422417" cy="1612218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B53D31C0-44A8-486D-A7D1-66DFFC41E48A}"/>
                </a:ext>
              </a:extLst>
            </p:cNvPr>
            <p:cNvSpPr/>
            <p:nvPr/>
          </p:nvSpPr>
          <p:spPr>
            <a:xfrm>
              <a:off x="6719977" y="4814461"/>
              <a:ext cx="4304581" cy="16122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" name="Picture 2" descr="Contenedores de Docker | ¿Qué es Docker? | AWS">
              <a:extLst>
                <a:ext uri="{FF2B5EF4-FFF2-40B4-BE49-F238E27FC236}">
                  <a16:creationId xmlns:a16="http://schemas.microsoft.com/office/drawing/2014/main" id="{C2B943D0-4051-4875-9733-1F63C0FBEA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0" r="22616"/>
            <a:stretch/>
          </p:blipFill>
          <p:spPr bwMode="auto">
            <a:xfrm>
              <a:off x="7039972" y="4994285"/>
              <a:ext cx="1436708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FCA04A7-4C60-4FFE-A3CB-FEC1D383B1CB}"/>
                </a:ext>
              </a:extLst>
            </p:cNvPr>
            <p:cNvSpPr txBox="1"/>
            <p:nvPr/>
          </p:nvSpPr>
          <p:spPr>
            <a:xfrm>
              <a:off x="8746789" y="5232500"/>
              <a:ext cx="23956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Docker 1: Kafka + </a:t>
              </a:r>
              <a:r>
                <a:rPr lang="es-ES" sz="1400" dirty="0" err="1"/>
                <a:t>Zookeeper</a:t>
              </a:r>
              <a:endParaRPr lang="es-ES" sz="1400" dirty="0"/>
            </a:p>
            <a:p>
              <a:r>
                <a:rPr lang="es-ES" sz="1400" dirty="0"/>
                <a:t>Docker 2: PostgreSQL</a:t>
              </a:r>
            </a:p>
            <a:p>
              <a:r>
                <a:rPr lang="es-ES" sz="1400" dirty="0"/>
                <a:t>Docker 3: </a:t>
              </a:r>
              <a:r>
                <a:rPr lang="es-ES" sz="1400" dirty="0" err="1"/>
                <a:t>Grafana</a:t>
              </a:r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35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3"/>
            <a:ext cx="902158" cy="10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7193323" y="2984195"/>
            <a:ext cx="1588077" cy="8309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Report</a:t>
            </a:r>
            <a:r>
              <a:rPr lang="es-ES" sz="1600" dirty="0"/>
              <a:t>,</a:t>
            </a:r>
          </a:p>
          <a:p>
            <a:r>
              <a:rPr lang="es-ES" sz="1600" dirty="0" err="1"/>
              <a:t>Anonymize</a:t>
            </a:r>
            <a:r>
              <a:rPr lang="es-ES" sz="1600" dirty="0"/>
              <a:t> data &amp; </a:t>
            </a:r>
            <a:r>
              <a:rPr lang="es-ES" sz="1600" dirty="0" err="1"/>
              <a:t>sell</a:t>
            </a:r>
            <a:r>
              <a:rPr lang="es-ES" sz="1600" dirty="0"/>
              <a:t> data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5" y="602456"/>
            <a:ext cx="1712156" cy="8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580631" y="1716177"/>
            <a:ext cx="159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  <a:p>
            <a:r>
              <a:rPr lang="es-ES" sz="1200" dirty="0"/>
              <a:t>100 </a:t>
            </a:r>
            <a:r>
              <a:rPr lang="es-ES" sz="1200" dirty="0" err="1"/>
              <a:t>user</a:t>
            </a:r>
            <a:r>
              <a:rPr lang="es-ES" sz="1200" dirty="0"/>
              <a:t> id + </a:t>
            </a:r>
            <a:r>
              <a:rPr lang="es-ES" sz="1200" dirty="0" err="1"/>
              <a:t>locations</a:t>
            </a:r>
            <a:r>
              <a:rPr lang="es-ES" sz="1200" dirty="0"/>
              <a:t> </a:t>
            </a:r>
            <a:r>
              <a:rPr lang="es-ES" sz="1200" dirty="0" err="1"/>
              <a:t>every</a:t>
            </a:r>
            <a:r>
              <a:rPr lang="es-ES" sz="1200" dirty="0"/>
              <a:t> 5 </a:t>
            </a:r>
            <a:r>
              <a:rPr lang="es-ES" sz="1200" dirty="0" err="1"/>
              <a:t>seconds</a:t>
            </a:r>
            <a:endParaRPr lang="es-ES" sz="1200" dirty="0"/>
          </a:p>
        </p:txBody>
      </p:sp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84" y="2115264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 flipV="1">
            <a:off x="2044460" y="1559059"/>
            <a:ext cx="1107993" cy="25373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4885747" y="2772076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690645" y="1554049"/>
            <a:ext cx="146343" cy="14127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4860842" y="3685551"/>
            <a:ext cx="1494569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7824158" y="1675563"/>
            <a:ext cx="1863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Dynamic </a:t>
            </a:r>
            <a:r>
              <a:rPr lang="es-ES" sz="1400" dirty="0" err="1"/>
              <a:t>Visualization</a:t>
            </a:r>
            <a:r>
              <a:rPr lang="es-ES" sz="1400" dirty="0"/>
              <a:t> / </a:t>
            </a:r>
            <a:r>
              <a:rPr lang="es-ES" sz="1400" dirty="0" err="1"/>
              <a:t>Dashboard</a:t>
            </a:r>
            <a:endParaRPr lang="es-ES" sz="1400" dirty="0"/>
          </a:p>
          <a:p>
            <a:r>
              <a:rPr lang="es-ES" sz="1400" dirty="0"/>
              <a:t>www.grafana.com</a:t>
            </a:r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7063024" y="1172711"/>
            <a:ext cx="761134" cy="850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  <a:stCxn id="12" idx="4"/>
            <a:endCxn id="1032" idx="1"/>
          </p:cNvCxnSpPr>
          <p:nvPr/>
        </p:nvCxnSpPr>
        <p:spPr>
          <a:xfrm flipV="1">
            <a:off x="4690645" y="1181214"/>
            <a:ext cx="1358278" cy="37283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61" y="508824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hape 547">
            <a:extLst>
              <a:ext uri="{FF2B5EF4-FFF2-40B4-BE49-F238E27FC236}">
                <a16:creationId xmlns:a16="http://schemas.microsoft.com/office/drawing/2014/main" id="{2BEEFBC0-C39A-4011-92F7-1BD6018E5731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6555974" y="1645111"/>
            <a:ext cx="967997" cy="1339084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Shape 547">
            <a:extLst>
              <a:ext uri="{FF2B5EF4-FFF2-40B4-BE49-F238E27FC236}">
                <a16:creationId xmlns:a16="http://schemas.microsoft.com/office/drawing/2014/main" id="{72E0E35D-80BB-456E-B6BA-FED52144BA66}"/>
              </a:ext>
            </a:extLst>
          </p:cNvPr>
          <p:cNvCxnSpPr>
            <a:cxnSpLocks/>
          </p:cNvCxnSpPr>
          <p:nvPr/>
        </p:nvCxnSpPr>
        <p:spPr>
          <a:xfrm flipH="1">
            <a:off x="2920451" y="2129502"/>
            <a:ext cx="564820" cy="85990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547">
            <a:extLst>
              <a:ext uri="{FF2B5EF4-FFF2-40B4-BE49-F238E27FC236}">
                <a16:creationId xmlns:a16="http://schemas.microsoft.com/office/drawing/2014/main" id="{9E6B0C0C-D360-44BF-8477-884FA6C7B43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558221" y="3079853"/>
            <a:ext cx="0" cy="59354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Shape 547">
            <a:extLst>
              <a:ext uri="{FF2B5EF4-FFF2-40B4-BE49-F238E27FC236}">
                <a16:creationId xmlns:a16="http://schemas.microsoft.com/office/drawing/2014/main" id="{1EB13775-5AA8-4B4C-957B-3D540247D3A2}"/>
              </a:ext>
            </a:extLst>
          </p:cNvPr>
          <p:cNvCxnSpPr>
            <a:cxnSpLocks/>
          </p:cNvCxnSpPr>
          <p:nvPr/>
        </p:nvCxnSpPr>
        <p:spPr>
          <a:xfrm flipV="1">
            <a:off x="3889522" y="2129502"/>
            <a:ext cx="0" cy="4444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2" name="Picture 8" descr="Cifrado de base de datos de PostgreSQL | Thales">
            <a:extLst>
              <a:ext uri="{FF2B5EF4-FFF2-40B4-BE49-F238E27FC236}">
                <a16:creationId xmlns:a16="http://schemas.microsoft.com/office/drawing/2014/main" id="{A41BB1D5-CB49-4565-85BF-9B024064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3" y="717316"/>
            <a:ext cx="1014101" cy="9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rama de flujo: almacenamiento de acceso directo 11">
            <a:extLst>
              <a:ext uri="{FF2B5EF4-FFF2-40B4-BE49-F238E27FC236}">
                <a16:creationId xmlns:a16="http://schemas.microsoft.com/office/drawing/2014/main" id="{4FBAC94E-16EF-4C2B-AADB-C22DC69BEB93}"/>
              </a:ext>
            </a:extLst>
          </p:cNvPr>
          <p:cNvSpPr/>
          <p:nvPr/>
        </p:nvSpPr>
        <p:spPr>
          <a:xfrm>
            <a:off x="3230057" y="1391921"/>
            <a:ext cx="1460588" cy="324256"/>
          </a:xfrm>
          <a:prstGeom prst="flowChartMagneticDru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1: raw_data</a:t>
            </a:r>
            <a:endParaRPr lang="es-E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Diagrama de flujo: almacenamiento de acceso directo 42">
            <a:extLst>
              <a:ext uri="{FF2B5EF4-FFF2-40B4-BE49-F238E27FC236}">
                <a16:creationId xmlns:a16="http://schemas.microsoft.com/office/drawing/2014/main" id="{9DDEE1E9-C9FF-40F1-8818-EA246BB53457}"/>
              </a:ext>
            </a:extLst>
          </p:cNvPr>
          <p:cNvSpPr/>
          <p:nvPr/>
        </p:nvSpPr>
        <p:spPr>
          <a:xfrm>
            <a:off x="3230055" y="1779998"/>
            <a:ext cx="1460588" cy="324256"/>
          </a:xfrm>
          <a:prstGeom prst="flowChartMagneticDru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2: match</a:t>
            </a:r>
          </a:p>
        </p:txBody>
      </p:sp>
      <p:cxnSp>
        <p:nvCxnSpPr>
          <p:cNvPr id="51" name="Shape 547">
            <a:extLst>
              <a:ext uri="{FF2B5EF4-FFF2-40B4-BE49-F238E27FC236}">
                <a16:creationId xmlns:a16="http://schemas.microsoft.com/office/drawing/2014/main" id="{7410552C-1A6C-47D6-83DD-B5259CE38D3A}"/>
              </a:ext>
            </a:extLst>
          </p:cNvPr>
          <p:cNvCxnSpPr>
            <a:cxnSpLocks/>
          </p:cNvCxnSpPr>
          <p:nvPr/>
        </p:nvCxnSpPr>
        <p:spPr>
          <a:xfrm flipV="1">
            <a:off x="4750398" y="1316018"/>
            <a:ext cx="1341988" cy="55074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D06DFA7-2C53-4D49-9D11-13CC8B95EEFF}"/>
              </a:ext>
            </a:extLst>
          </p:cNvPr>
          <p:cNvSpPr txBox="1"/>
          <p:nvPr/>
        </p:nvSpPr>
        <p:spPr>
          <a:xfrm>
            <a:off x="1955770" y="3965178"/>
            <a:ext cx="1529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Dynamic </a:t>
            </a:r>
            <a:r>
              <a:rPr lang="es-ES" sz="1400" dirty="0" err="1"/>
              <a:t>map</a:t>
            </a:r>
            <a:r>
              <a:rPr lang="es-ES" sz="1400" dirty="0"/>
              <a:t> </a:t>
            </a:r>
            <a:r>
              <a:rPr lang="es-ES" sz="1400" dirty="0" err="1"/>
              <a:t>visualization</a:t>
            </a:r>
            <a:endParaRPr lang="es-ES" sz="1400" dirty="0"/>
          </a:p>
          <a:p>
            <a:r>
              <a:rPr lang="es-ES" sz="1400" dirty="0">
                <a:solidFill>
                  <a:srgbClr val="FF0000"/>
                </a:solidFill>
              </a:rPr>
              <a:t>www.leafletjs.com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72875FF-C897-44A6-843E-2F3B0BDB390C}"/>
              </a:ext>
            </a:extLst>
          </p:cNvPr>
          <p:cNvSpPr txBox="1"/>
          <p:nvPr/>
        </p:nvSpPr>
        <p:spPr>
          <a:xfrm>
            <a:off x="610823" y="354354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producer</a:t>
            </a:r>
            <a:endParaRPr lang="es-ES" sz="1400" dirty="0"/>
          </a:p>
        </p:txBody>
      </p:sp>
      <p:pic>
        <p:nvPicPr>
          <p:cNvPr id="1034" name="Picture 10" descr="Cómo crear un dashboard en Grafana? - Caso prácito - ICM">
            <a:extLst>
              <a:ext uri="{FF2B5EF4-FFF2-40B4-BE49-F238E27FC236}">
                <a16:creationId xmlns:a16="http://schemas.microsoft.com/office/drawing/2014/main" id="{530B8C7C-D7B6-45EE-A786-096A438B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58" y="843199"/>
            <a:ext cx="786686" cy="78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afana: The open observability platform | Grafana Labs">
            <a:extLst>
              <a:ext uri="{FF2B5EF4-FFF2-40B4-BE49-F238E27FC236}">
                <a16:creationId xmlns:a16="http://schemas.microsoft.com/office/drawing/2014/main" id="{2C8753A6-B6AD-409F-845B-7D7E55F6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61" y="886836"/>
            <a:ext cx="1150315" cy="64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co 58">
            <a:extLst>
              <a:ext uri="{FF2B5EF4-FFF2-40B4-BE49-F238E27FC236}">
                <a16:creationId xmlns:a16="http://schemas.microsoft.com/office/drawing/2014/main" id="{5B9AF6C1-2AA0-4B90-B896-829E0C4DD5BB}"/>
              </a:ext>
            </a:extLst>
          </p:cNvPr>
          <p:cNvSpPr/>
          <p:nvPr/>
        </p:nvSpPr>
        <p:spPr>
          <a:xfrm rot="2932859">
            <a:off x="4780550" y="1716258"/>
            <a:ext cx="325493" cy="187556"/>
          </a:xfrm>
          <a:prstGeom prst="arc">
            <a:avLst>
              <a:gd name="adj1" fmla="val 108680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Shape 547">
            <a:extLst>
              <a:ext uri="{FF2B5EF4-FFF2-40B4-BE49-F238E27FC236}">
                <a16:creationId xmlns:a16="http://schemas.microsoft.com/office/drawing/2014/main" id="{6283E650-994E-45FB-840D-D47EE59A2E0C}"/>
              </a:ext>
            </a:extLst>
          </p:cNvPr>
          <p:cNvCxnSpPr>
            <a:cxnSpLocks/>
          </p:cNvCxnSpPr>
          <p:nvPr/>
        </p:nvCxnSpPr>
        <p:spPr>
          <a:xfrm>
            <a:off x="5056514" y="1918727"/>
            <a:ext cx="242031" cy="21077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Shape 547">
            <a:extLst>
              <a:ext uri="{FF2B5EF4-FFF2-40B4-BE49-F238E27FC236}">
                <a16:creationId xmlns:a16="http://schemas.microsoft.com/office/drawing/2014/main" id="{ED5DAF44-EC98-424B-BDBA-EB4837AFC3A1}"/>
              </a:ext>
            </a:extLst>
          </p:cNvPr>
          <p:cNvCxnSpPr>
            <a:cxnSpLocks/>
          </p:cNvCxnSpPr>
          <p:nvPr/>
        </p:nvCxnSpPr>
        <p:spPr>
          <a:xfrm flipH="1">
            <a:off x="3889523" y="2573907"/>
            <a:ext cx="1231447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8" name="Picture 14" descr="Creating a Simple Map with Folium and Python | by Liam Connors | Towards  Data Science">
            <a:extLst>
              <a:ext uri="{FF2B5EF4-FFF2-40B4-BE49-F238E27FC236}">
                <a16:creationId xmlns:a16="http://schemas.microsoft.com/office/drawing/2014/main" id="{6CDEDAC5-FFFC-46CB-AACA-4ED7206B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94" y="3005234"/>
            <a:ext cx="1588077" cy="944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3574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3"/>
            <a:ext cx="902158" cy="10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7703367" y="1546900"/>
            <a:ext cx="137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Check</a:t>
            </a:r>
            <a:r>
              <a:rPr lang="es-ES" sz="1600" dirty="0"/>
              <a:t> match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5" y="602456"/>
            <a:ext cx="1712156" cy="8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7A33A8-C0BD-41E9-B817-CC47EFAB6A52}"/>
              </a:ext>
            </a:extLst>
          </p:cNvPr>
          <p:cNvSpPr txBox="1"/>
          <p:nvPr/>
        </p:nvSpPr>
        <p:spPr>
          <a:xfrm>
            <a:off x="10240954" y="910194"/>
            <a:ext cx="1193682" cy="3385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No match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580631" y="1716177"/>
            <a:ext cx="159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  <a:p>
            <a:r>
              <a:rPr lang="es-ES" sz="1200" dirty="0"/>
              <a:t>100 </a:t>
            </a:r>
            <a:r>
              <a:rPr lang="es-ES" sz="1200" dirty="0" err="1"/>
              <a:t>user</a:t>
            </a:r>
            <a:r>
              <a:rPr lang="es-ES" sz="1200" dirty="0"/>
              <a:t> id + </a:t>
            </a:r>
            <a:r>
              <a:rPr lang="es-ES" sz="1200" dirty="0" err="1"/>
              <a:t>locations</a:t>
            </a:r>
            <a:r>
              <a:rPr lang="es-ES" sz="1200" dirty="0"/>
              <a:t> </a:t>
            </a:r>
            <a:r>
              <a:rPr lang="es-ES" sz="1200" dirty="0" err="1"/>
              <a:t>every</a:t>
            </a:r>
            <a:r>
              <a:rPr lang="es-ES" sz="1200" dirty="0"/>
              <a:t> 2 </a:t>
            </a:r>
            <a:r>
              <a:rPr lang="es-ES" sz="1200" dirty="0" err="1"/>
              <a:t>seconds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4779B4-D792-4A25-B8E2-AF9C4974EDDC}"/>
              </a:ext>
            </a:extLst>
          </p:cNvPr>
          <p:cNvSpPr txBox="1"/>
          <p:nvPr/>
        </p:nvSpPr>
        <p:spPr>
          <a:xfrm>
            <a:off x="6205911" y="1415073"/>
            <a:ext cx="8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DB SQL</a:t>
            </a:r>
          </a:p>
        </p:txBody>
      </p:sp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57" y="84649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>
            <a:off x="2054828" y="1079471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hape 554">
            <a:extLst>
              <a:ext uri="{FF2B5EF4-FFF2-40B4-BE49-F238E27FC236}">
                <a16:creationId xmlns:a16="http://schemas.microsoft.com/office/drawing/2014/main" id="{AD8AF14C-F996-432F-B5B8-BA57C947E80E}"/>
              </a:ext>
            </a:extLst>
          </p:cNvPr>
          <p:cNvCxnSpPr>
            <a:cxnSpLocks/>
          </p:cNvCxnSpPr>
          <p:nvPr/>
        </p:nvCxnSpPr>
        <p:spPr>
          <a:xfrm>
            <a:off x="9841719" y="1058960"/>
            <a:ext cx="402204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Shape 547">
            <a:extLst>
              <a:ext uri="{FF2B5EF4-FFF2-40B4-BE49-F238E27FC236}">
                <a16:creationId xmlns:a16="http://schemas.microsoft.com/office/drawing/2014/main" id="{F187D639-EDCD-4CFA-A367-464BE1F68DC3}"/>
              </a:ext>
            </a:extLst>
          </p:cNvPr>
          <p:cNvCxnSpPr>
            <a:cxnSpLocks/>
          </p:cNvCxnSpPr>
          <p:nvPr/>
        </p:nvCxnSpPr>
        <p:spPr>
          <a:xfrm flipH="1">
            <a:off x="8553682" y="2224226"/>
            <a:ext cx="95346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BA39481-1D09-4146-BA42-DDCDA9A04133}"/>
              </a:ext>
            </a:extLst>
          </p:cNvPr>
          <p:cNvCxnSpPr>
            <a:cxnSpLocks/>
          </p:cNvCxnSpPr>
          <p:nvPr/>
        </p:nvCxnSpPr>
        <p:spPr>
          <a:xfrm flipV="1">
            <a:off x="9507149" y="1387199"/>
            <a:ext cx="0" cy="83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566699" y="6032359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pic>
        <p:nvPicPr>
          <p:cNvPr id="24" name="Picture 2" descr="Python Logo - PNG y Vector">
            <a:extLst>
              <a:ext uri="{FF2B5EF4-FFF2-40B4-BE49-F238E27FC236}">
                <a16:creationId xmlns:a16="http://schemas.microsoft.com/office/drawing/2014/main" id="{08EFE759-0A7E-445D-B00B-876E7634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78" y="2922532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390937" y="1885454"/>
            <a:ext cx="0" cy="95165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7760730" y="3539077"/>
            <a:ext cx="14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A4F06C49-2E39-4802-9642-CEA9F574AAA8}"/>
              </a:ext>
            </a:extLst>
          </p:cNvPr>
          <p:cNvSpPr/>
          <p:nvPr/>
        </p:nvSpPr>
        <p:spPr>
          <a:xfrm>
            <a:off x="9173560" y="728649"/>
            <a:ext cx="663695" cy="64633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hape 547">
            <a:extLst>
              <a:ext uri="{FF2B5EF4-FFF2-40B4-BE49-F238E27FC236}">
                <a16:creationId xmlns:a16="http://schemas.microsoft.com/office/drawing/2014/main" id="{C7EA04A7-8902-454E-A58C-4F16DE5F949D}"/>
              </a:ext>
            </a:extLst>
          </p:cNvPr>
          <p:cNvCxnSpPr>
            <a:cxnSpLocks/>
          </p:cNvCxnSpPr>
          <p:nvPr/>
        </p:nvCxnSpPr>
        <p:spPr>
          <a:xfrm>
            <a:off x="8822752" y="1052010"/>
            <a:ext cx="3508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2D366F2-28B2-4F7E-8609-6A17CE265414}"/>
              </a:ext>
            </a:extLst>
          </p:cNvPr>
          <p:cNvSpPr txBox="1"/>
          <p:nvPr/>
        </p:nvSpPr>
        <p:spPr>
          <a:xfrm>
            <a:off x="9832651" y="824341"/>
            <a:ext cx="40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3FBA02D-1627-4407-9EF9-52388C545C47}"/>
              </a:ext>
            </a:extLst>
          </p:cNvPr>
          <p:cNvSpPr txBox="1"/>
          <p:nvPr/>
        </p:nvSpPr>
        <p:spPr>
          <a:xfrm>
            <a:off x="9488113" y="1443267"/>
            <a:ext cx="45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Yes</a:t>
            </a:r>
          </a:p>
        </p:txBody>
      </p:sp>
      <p:pic>
        <p:nvPicPr>
          <p:cNvPr id="45" name="Picture 2" descr="Python Logo - PNG y Vector">
            <a:extLst>
              <a:ext uri="{FF2B5EF4-FFF2-40B4-BE49-F238E27FC236}">
                <a16:creationId xmlns:a16="http://schemas.microsoft.com/office/drawing/2014/main" id="{5B897F0D-72BA-4495-AC51-43C6039F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43" y="3024158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5866466" y="3724559"/>
            <a:ext cx="137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Visualization</a:t>
            </a:r>
            <a:r>
              <a:rPr lang="es-ES" sz="1400" dirty="0"/>
              <a:t> / </a:t>
            </a:r>
            <a:r>
              <a:rPr lang="es-ES" sz="1400" dirty="0" err="1"/>
              <a:t>Dashboard</a:t>
            </a:r>
            <a:endParaRPr lang="es-ES" sz="1400" dirty="0"/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</p:cNvCxnSpPr>
          <p:nvPr/>
        </p:nvCxnSpPr>
        <p:spPr>
          <a:xfrm>
            <a:off x="6466541" y="1716177"/>
            <a:ext cx="0" cy="1206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</p:cNvCxnSpPr>
          <p:nvPr/>
        </p:nvCxnSpPr>
        <p:spPr>
          <a:xfrm>
            <a:off x="4989934" y="1132118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35" y="1411421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hape 547">
            <a:extLst>
              <a:ext uri="{FF2B5EF4-FFF2-40B4-BE49-F238E27FC236}">
                <a16:creationId xmlns:a16="http://schemas.microsoft.com/office/drawing/2014/main" id="{2BEEFBC0-C39A-4011-92F7-1BD6018E5731}"/>
              </a:ext>
            </a:extLst>
          </p:cNvPr>
          <p:cNvCxnSpPr>
            <a:cxnSpLocks/>
          </p:cNvCxnSpPr>
          <p:nvPr/>
        </p:nvCxnSpPr>
        <p:spPr>
          <a:xfrm>
            <a:off x="7277388" y="1060736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4CB4C94-786E-47DD-BDD9-A144D00F059B}"/>
              </a:ext>
            </a:extLst>
          </p:cNvPr>
          <p:cNvCxnSpPr>
            <a:cxnSpLocks/>
          </p:cNvCxnSpPr>
          <p:nvPr/>
        </p:nvCxnSpPr>
        <p:spPr>
          <a:xfrm flipV="1">
            <a:off x="10763730" y="414068"/>
            <a:ext cx="0" cy="49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547">
            <a:extLst>
              <a:ext uri="{FF2B5EF4-FFF2-40B4-BE49-F238E27FC236}">
                <a16:creationId xmlns:a16="http://schemas.microsoft.com/office/drawing/2014/main" id="{72E0E35D-80BB-456E-B6BA-FED52144BA66}"/>
              </a:ext>
            </a:extLst>
          </p:cNvPr>
          <p:cNvCxnSpPr>
            <a:cxnSpLocks/>
          </p:cNvCxnSpPr>
          <p:nvPr/>
        </p:nvCxnSpPr>
        <p:spPr>
          <a:xfrm flipH="1">
            <a:off x="6554035" y="404832"/>
            <a:ext cx="4209696" cy="416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547">
            <a:extLst>
              <a:ext uri="{FF2B5EF4-FFF2-40B4-BE49-F238E27FC236}">
                <a16:creationId xmlns:a16="http://schemas.microsoft.com/office/drawing/2014/main" id="{9E6B0C0C-D360-44BF-8477-884FA6C7B437}"/>
              </a:ext>
            </a:extLst>
          </p:cNvPr>
          <p:cNvCxnSpPr>
            <a:cxnSpLocks/>
          </p:cNvCxnSpPr>
          <p:nvPr/>
        </p:nvCxnSpPr>
        <p:spPr>
          <a:xfrm>
            <a:off x="6554035" y="461729"/>
            <a:ext cx="0" cy="26692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50" name="Picture 2" descr="MySQL - Viquipèdia, l'enciclopèdia lliure">
            <a:extLst>
              <a:ext uri="{FF2B5EF4-FFF2-40B4-BE49-F238E27FC236}">
                <a16:creationId xmlns:a16="http://schemas.microsoft.com/office/drawing/2014/main" id="{8D0EFDA4-6C09-4A27-B2D3-0603F57D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17" y="830247"/>
            <a:ext cx="876170" cy="4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co 21">
            <a:extLst>
              <a:ext uri="{FF2B5EF4-FFF2-40B4-BE49-F238E27FC236}">
                <a16:creationId xmlns:a16="http://schemas.microsoft.com/office/drawing/2014/main" id="{E23B2665-8C6E-4F48-8074-1A11FB4AAC30}"/>
              </a:ext>
            </a:extLst>
          </p:cNvPr>
          <p:cNvSpPr/>
          <p:nvPr/>
        </p:nvSpPr>
        <p:spPr>
          <a:xfrm>
            <a:off x="8228189" y="2104254"/>
            <a:ext cx="325493" cy="187556"/>
          </a:xfrm>
          <a:prstGeom prst="arc">
            <a:avLst>
              <a:gd name="adj1" fmla="val 108680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Shape 547">
            <a:extLst>
              <a:ext uri="{FF2B5EF4-FFF2-40B4-BE49-F238E27FC236}">
                <a16:creationId xmlns:a16="http://schemas.microsoft.com/office/drawing/2014/main" id="{4F05CA26-0377-431D-8DA1-7D5B7043FB30}"/>
              </a:ext>
            </a:extLst>
          </p:cNvPr>
          <p:cNvCxnSpPr>
            <a:cxnSpLocks/>
          </p:cNvCxnSpPr>
          <p:nvPr/>
        </p:nvCxnSpPr>
        <p:spPr>
          <a:xfrm flipH="1">
            <a:off x="6632722" y="2198032"/>
            <a:ext cx="15954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Shape 547">
            <a:extLst>
              <a:ext uri="{FF2B5EF4-FFF2-40B4-BE49-F238E27FC236}">
                <a16:creationId xmlns:a16="http://schemas.microsoft.com/office/drawing/2014/main" id="{1EB13775-5AA8-4B4C-957B-3D540247D3A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632722" y="1753627"/>
            <a:ext cx="0" cy="4444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7EC60CE-A3C3-47AF-A7A5-D8D7103A7B86}"/>
              </a:ext>
            </a:extLst>
          </p:cNvPr>
          <p:cNvSpPr txBox="1"/>
          <p:nvPr/>
        </p:nvSpPr>
        <p:spPr>
          <a:xfrm>
            <a:off x="1078302" y="4252823"/>
            <a:ext cx="346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2 </a:t>
            </a:r>
            <a:r>
              <a:rPr lang="es-ES" sz="8000" dirty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80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2"/>
            <a:ext cx="1245544" cy="13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5804331" y="1461000"/>
            <a:ext cx="137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Check</a:t>
            </a:r>
            <a:r>
              <a:rPr lang="es-ES" sz="1600" dirty="0"/>
              <a:t> match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4" y="602456"/>
            <a:ext cx="2037657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7A33A8-C0BD-41E9-B817-CC47EFAB6A52}"/>
              </a:ext>
            </a:extLst>
          </p:cNvPr>
          <p:cNvSpPr txBox="1"/>
          <p:nvPr/>
        </p:nvSpPr>
        <p:spPr>
          <a:xfrm>
            <a:off x="8467902" y="1079471"/>
            <a:ext cx="119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No match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752324" y="2057639"/>
            <a:ext cx="159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4779B4-D792-4A25-B8E2-AF9C4974EDDC}"/>
              </a:ext>
            </a:extLst>
          </p:cNvPr>
          <p:cNvSpPr txBox="1"/>
          <p:nvPr/>
        </p:nvSpPr>
        <p:spPr>
          <a:xfrm>
            <a:off x="9066754" y="2777839"/>
            <a:ext cx="11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DB NoSQL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8AFA71-1412-47D7-B3D4-056C81210C4D}"/>
              </a:ext>
            </a:extLst>
          </p:cNvPr>
          <p:cNvSpPr txBox="1"/>
          <p:nvPr/>
        </p:nvSpPr>
        <p:spPr>
          <a:xfrm>
            <a:off x="3419324" y="1595974"/>
            <a:ext cx="15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(Gestión) Mensajes??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3501AA8-2C5C-4466-BAFB-86F6FF863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21" y="1706770"/>
            <a:ext cx="1597926" cy="10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98" y="767428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>
            <a:off x="2054828" y="1079471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hape 554">
            <a:extLst>
              <a:ext uri="{FF2B5EF4-FFF2-40B4-BE49-F238E27FC236}">
                <a16:creationId xmlns:a16="http://schemas.microsoft.com/office/drawing/2014/main" id="{AD8AF14C-F996-432F-B5B8-BA57C947E80E}"/>
              </a:ext>
            </a:extLst>
          </p:cNvPr>
          <p:cNvCxnSpPr>
            <a:cxnSpLocks/>
          </p:cNvCxnSpPr>
          <p:nvPr/>
        </p:nvCxnSpPr>
        <p:spPr>
          <a:xfrm>
            <a:off x="8065698" y="922804"/>
            <a:ext cx="402204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2" name="Picture 8" descr="Fail Stamp (PNG Transparent) | OnlyGFX.com">
            <a:extLst>
              <a:ext uri="{FF2B5EF4-FFF2-40B4-BE49-F238E27FC236}">
                <a16:creationId xmlns:a16="http://schemas.microsoft.com/office/drawing/2014/main" id="{E0A9E60A-00AC-42FD-808A-92B20C0F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22" y="536832"/>
            <a:ext cx="663695" cy="5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hape 547">
            <a:extLst>
              <a:ext uri="{FF2B5EF4-FFF2-40B4-BE49-F238E27FC236}">
                <a16:creationId xmlns:a16="http://schemas.microsoft.com/office/drawing/2014/main" id="{F187D639-EDCD-4CFA-A367-464BE1F68DC3}"/>
              </a:ext>
            </a:extLst>
          </p:cNvPr>
          <p:cNvCxnSpPr>
            <a:cxnSpLocks/>
          </p:cNvCxnSpPr>
          <p:nvPr/>
        </p:nvCxnSpPr>
        <p:spPr>
          <a:xfrm>
            <a:off x="7731128" y="2088070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BA39481-1D09-4146-BA42-DDCDA9A04133}"/>
              </a:ext>
            </a:extLst>
          </p:cNvPr>
          <p:cNvCxnSpPr>
            <a:cxnSpLocks/>
          </p:cNvCxnSpPr>
          <p:nvPr/>
        </p:nvCxnSpPr>
        <p:spPr>
          <a:xfrm flipV="1">
            <a:off x="7731128" y="1251043"/>
            <a:ext cx="0" cy="83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FDFC9E-7EF2-4262-80E4-1BA18E43A4C6}"/>
              </a:ext>
            </a:extLst>
          </p:cNvPr>
          <p:cNvSpPr txBox="1"/>
          <p:nvPr/>
        </p:nvSpPr>
        <p:spPr>
          <a:xfrm>
            <a:off x="10283108" y="327713"/>
            <a:ext cx="1414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Match y no-match a Cassandra??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5913365" y="380408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pic>
        <p:nvPicPr>
          <p:cNvPr id="24" name="Picture 2" descr="Python Logo - PNG y Vector">
            <a:extLst>
              <a:ext uri="{FF2B5EF4-FFF2-40B4-BE49-F238E27FC236}">
                <a16:creationId xmlns:a16="http://schemas.microsoft.com/office/drawing/2014/main" id="{08EFE759-0A7E-445D-B00B-876E7634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63" y="285170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91901" y="1799554"/>
            <a:ext cx="0" cy="95165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5804331" y="3516713"/>
            <a:ext cx="137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A4F06C49-2E39-4802-9642-CEA9F574AAA8}"/>
              </a:ext>
            </a:extLst>
          </p:cNvPr>
          <p:cNvSpPr/>
          <p:nvPr/>
        </p:nvSpPr>
        <p:spPr>
          <a:xfrm>
            <a:off x="7397539" y="592493"/>
            <a:ext cx="663695" cy="64633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hape 547">
            <a:extLst>
              <a:ext uri="{FF2B5EF4-FFF2-40B4-BE49-F238E27FC236}">
                <a16:creationId xmlns:a16="http://schemas.microsoft.com/office/drawing/2014/main" id="{C7EA04A7-8902-454E-A58C-4F16DE5F949D}"/>
              </a:ext>
            </a:extLst>
          </p:cNvPr>
          <p:cNvCxnSpPr>
            <a:cxnSpLocks/>
          </p:cNvCxnSpPr>
          <p:nvPr/>
        </p:nvCxnSpPr>
        <p:spPr>
          <a:xfrm>
            <a:off x="7046731" y="915854"/>
            <a:ext cx="3508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2D366F2-28B2-4F7E-8609-6A17CE265414}"/>
              </a:ext>
            </a:extLst>
          </p:cNvPr>
          <p:cNvSpPr txBox="1"/>
          <p:nvPr/>
        </p:nvSpPr>
        <p:spPr>
          <a:xfrm>
            <a:off x="8056630" y="688185"/>
            <a:ext cx="40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3FBA02D-1627-4407-9EF9-52388C545C47}"/>
              </a:ext>
            </a:extLst>
          </p:cNvPr>
          <p:cNvSpPr txBox="1"/>
          <p:nvPr/>
        </p:nvSpPr>
        <p:spPr>
          <a:xfrm>
            <a:off x="7712092" y="1307111"/>
            <a:ext cx="3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Si</a:t>
            </a:r>
          </a:p>
        </p:txBody>
      </p:sp>
      <p:cxnSp>
        <p:nvCxnSpPr>
          <p:cNvPr id="39" name="Shape 547">
            <a:extLst>
              <a:ext uri="{FF2B5EF4-FFF2-40B4-BE49-F238E27FC236}">
                <a16:creationId xmlns:a16="http://schemas.microsoft.com/office/drawing/2014/main" id="{F96C12FF-E05E-4BE4-B0ED-362326A75949}"/>
              </a:ext>
            </a:extLst>
          </p:cNvPr>
          <p:cNvCxnSpPr>
            <a:cxnSpLocks/>
          </p:cNvCxnSpPr>
          <p:nvPr/>
        </p:nvCxnSpPr>
        <p:spPr>
          <a:xfrm>
            <a:off x="10256414" y="792904"/>
            <a:ext cx="0" cy="8657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F3332AF-3D68-48D7-A542-F4D01B4BBD92}"/>
              </a:ext>
            </a:extLst>
          </p:cNvPr>
          <p:cNvCxnSpPr>
            <a:cxnSpLocks/>
          </p:cNvCxnSpPr>
          <p:nvPr/>
        </p:nvCxnSpPr>
        <p:spPr>
          <a:xfrm flipH="1">
            <a:off x="9459144" y="792904"/>
            <a:ext cx="797270" cy="2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Python Logo - PNG y Vector">
            <a:extLst>
              <a:ext uri="{FF2B5EF4-FFF2-40B4-BE49-F238E27FC236}">
                <a16:creationId xmlns:a16="http://schemas.microsoft.com/office/drawing/2014/main" id="{5B897F0D-72BA-4495-AC51-43C6039F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86" y="403853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9066754" y="4703543"/>
            <a:ext cx="137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Visualization</a:t>
            </a:r>
            <a:r>
              <a:rPr lang="es-ES" sz="1600" dirty="0"/>
              <a:t> / </a:t>
            </a:r>
            <a:r>
              <a:rPr lang="es-ES" sz="1600" dirty="0" err="1"/>
              <a:t>Dashboard</a:t>
            </a:r>
            <a:endParaRPr lang="es-ES" sz="1600" dirty="0"/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</p:cNvCxnSpPr>
          <p:nvPr/>
        </p:nvCxnSpPr>
        <p:spPr>
          <a:xfrm>
            <a:off x="9666941" y="3119257"/>
            <a:ext cx="0" cy="69361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</p:cNvCxnSpPr>
          <p:nvPr/>
        </p:nvCxnSpPr>
        <p:spPr>
          <a:xfrm>
            <a:off x="5239731" y="1114201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35" y="1411421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DE9D9B-C262-423B-9BB2-F2C1C6C737F0}"/>
              </a:ext>
            </a:extLst>
          </p:cNvPr>
          <p:cNvSpPr txBox="1"/>
          <p:nvPr/>
        </p:nvSpPr>
        <p:spPr>
          <a:xfrm>
            <a:off x="1078302" y="4252823"/>
            <a:ext cx="346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1 </a:t>
            </a:r>
            <a:r>
              <a:rPr lang="es-ES" sz="8000" dirty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831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177</Words>
  <Application>Microsoft Office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Badenas</dc:creator>
  <cp:lastModifiedBy>Enrique Badenas</cp:lastModifiedBy>
  <cp:revision>5</cp:revision>
  <dcterms:created xsi:type="dcterms:W3CDTF">2022-01-24T07:29:40Z</dcterms:created>
  <dcterms:modified xsi:type="dcterms:W3CDTF">2022-01-31T20:55:25Z</dcterms:modified>
</cp:coreProperties>
</file>