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82" r:id="rId6"/>
    <p:sldId id="376" r:id="rId7"/>
    <p:sldId id="383" r:id="rId8"/>
    <p:sldId id="378" r:id="rId9"/>
    <p:sldId id="365" r:id="rId10"/>
    <p:sldId id="377" r:id="rId11"/>
    <p:sldId id="385" r:id="rId12"/>
    <p:sldId id="359" r:id="rId13"/>
    <p:sldId id="384" r:id="rId14"/>
    <p:sldId id="386" r:id="rId15"/>
    <p:sldId id="373" r:id="rId16"/>
    <p:sldId id="379" r:id="rId17"/>
    <p:sldId id="380" r:id="rId18"/>
    <p:sldId id="387" r:id="rId19"/>
    <p:sldId id="388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0BD44-9F25-4FAD-B285-E829B974E412}" v="1612" dt="2024-04-17T21:23:27.701"/>
    <p1510:client id="{8F6F8C96-ABF6-4106-A121-903AFEEC4BF4}" v="1976" dt="2024-04-18T16:29:53.93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6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6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0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7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53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Machine learning ae2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Supervised machine learning In the search for Higgs bosons.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3D2CED0-6943-DF9B-AB87-C9283B2A1B4B}"/>
              </a:ext>
            </a:extLst>
          </p:cNvPr>
          <p:cNvSpPr txBox="1">
            <a:spLocks/>
          </p:cNvSpPr>
          <p:nvPr/>
        </p:nvSpPr>
        <p:spPr>
          <a:xfrm>
            <a:off x="336405" y="6237287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Student 23220004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Model 1: </a:t>
            </a:r>
            <a:r>
              <a:rPr lang="en-US" dirty="0" err="1">
                <a:cs typeface="Biome"/>
              </a:rPr>
              <a:t>xgboost</a:t>
            </a:r>
            <a:r>
              <a:rPr lang="en-US" dirty="0">
                <a:cs typeface="Biome"/>
              </a:rPr>
              <a:t>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46379" y="1951189"/>
            <a:ext cx="3940021" cy="41639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cs typeface="Biome"/>
              </a:rPr>
              <a:t>Gradient boosted decision tree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Tuned using </a:t>
            </a:r>
            <a:r>
              <a:rPr lang="en-US" err="1">
                <a:cs typeface="Biome"/>
              </a:rPr>
              <a:t>Gridsearch</a:t>
            </a:r>
            <a:r>
              <a:rPr lang="en-US" dirty="0">
                <a:cs typeface="Biome"/>
              </a:rPr>
              <a:t>, metric f1 score 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Performance was cross-validated using a stratified 4-fold split of the training data &amp; </a:t>
            </a:r>
            <a:r>
              <a:rPr lang="en-US" err="1">
                <a:cs typeface="Biome"/>
              </a:rPr>
              <a:t>XGBoost's</a:t>
            </a:r>
            <a:r>
              <a:rPr lang="en-US" dirty="0">
                <a:cs typeface="Biome"/>
              </a:rPr>
              <a:t> own xgb.cv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Had issues with underfitting at first, so increased model complexity by setting </a:t>
            </a:r>
            <a:r>
              <a:rPr lang="en-US" dirty="0" err="1">
                <a:cs typeface="Biome"/>
              </a:rPr>
              <a:t>max_depth</a:t>
            </a:r>
            <a:r>
              <a:rPr lang="en-US" dirty="0">
                <a:cs typeface="Biome"/>
              </a:rPr>
              <a:t>=0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80% train, 10% dev, 10% test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D05799-68CA-BA3C-BB88-50A4B23D26F4}"/>
              </a:ext>
            </a:extLst>
          </p:cNvPr>
          <p:cNvSpPr txBox="1">
            <a:spLocks/>
          </p:cNvSpPr>
          <p:nvPr/>
        </p:nvSpPr>
        <p:spPr>
          <a:xfrm>
            <a:off x="9442704" y="1979764"/>
            <a:ext cx="2435071" cy="4611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Biome"/>
              </a:rPr>
              <a:t>Things that didn't work: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Biome"/>
              </a:rPr>
              <a:t>Stepwise tuning</a:t>
            </a:r>
            <a:endParaRPr lang="en-US" dirty="0"/>
          </a:p>
          <a:p>
            <a:pPr marL="285750" indent="-285750">
              <a:buClr>
                <a:srgbClr val="1CDFF5"/>
              </a:buClr>
              <a:buFont typeface="Calibri"/>
              <a:buChar char="-"/>
            </a:pPr>
            <a:r>
              <a:rPr lang="en-US" dirty="0" err="1">
                <a:cs typeface="Biome"/>
              </a:rPr>
              <a:t>Optimising</a:t>
            </a:r>
            <a:r>
              <a:rPr lang="en-US" dirty="0">
                <a:cs typeface="Biome"/>
              </a:rPr>
              <a:t> for AMS</a:t>
            </a:r>
            <a:endParaRPr lang="en-US" dirty="0"/>
          </a:p>
          <a:p>
            <a:pPr marL="285750" indent="-285750">
              <a:buClr>
                <a:srgbClr val="1CDFF5"/>
              </a:buClr>
              <a:buFont typeface="Calibri"/>
              <a:buChar char="-"/>
            </a:pPr>
            <a:r>
              <a:rPr lang="en-US" dirty="0">
                <a:cs typeface="Biome"/>
              </a:rPr>
              <a:t>Letting XGB handle missing values</a:t>
            </a: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r>
              <a:rPr lang="en-US" dirty="0">
                <a:cs typeface="Biome"/>
              </a:rPr>
              <a:t>Using any probability threshold above 0.1</a:t>
            </a: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D80EAC2-454F-842B-172D-E2D2A447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313046"/>
            <a:ext cx="4657724" cy="345110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C55404-4F81-88E4-C812-E0B4522B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5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Model 2: </a:t>
            </a:r>
            <a:r>
              <a:rPr lang="en-US" dirty="0" err="1">
                <a:cs typeface="Biome"/>
              </a:rPr>
              <a:t>adaboost</a:t>
            </a:r>
            <a:r>
              <a:rPr lang="en-US" dirty="0">
                <a:cs typeface="Biome"/>
              </a:rPr>
              <a:t>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51129" y="2122639"/>
            <a:ext cx="4416271" cy="41258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cs typeface="Biome"/>
              </a:rPr>
              <a:t>Adaptive boosting using decision trees as base learners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Tuned partially using </a:t>
            </a:r>
            <a:r>
              <a:rPr lang="en-US" dirty="0" err="1">
                <a:cs typeface="Biome"/>
              </a:rPr>
              <a:t>Gridsearch</a:t>
            </a:r>
            <a:r>
              <a:rPr lang="en-US" dirty="0">
                <a:cs typeface="Biome"/>
              </a:rPr>
              <a:t>, metric f1 score 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Performance could not be cross-validated, model too slow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More base estimators increased performance but increased computational cost drastically.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90% train, 10% test</a:t>
            </a:r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D05799-68CA-BA3C-BB88-50A4B23D26F4}"/>
              </a:ext>
            </a:extLst>
          </p:cNvPr>
          <p:cNvSpPr txBox="1">
            <a:spLocks/>
          </p:cNvSpPr>
          <p:nvPr/>
        </p:nvSpPr>
        <p:spPr>
          <a:xfrm>
            <a:off x="9137904" y="2284564"/>
            <a:ext cx="2863696" cy="4125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Biome"/>
              </a:rPr>
              <a:t>Things that didn't work: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Biome"/>
              </a:rPr>
              <a:t>Large parameter grid for </a:t>
            </a:r>
            <a:r>
              <a:rPr lang="en-US" dirty="0" err="1">
                <a:cs typeface="Biome"/>
              </a:rPr>
              <a:t>GridSearch</a:t>
            </a:r>
            <a:endParaRPr lang="en-US" dirty="0" err="1"/>
          </a:p>
          <a:p>
            <a:pPr marL="285750" indent="-285750">
              <a:buClr>
                <a:srgbClr val="1CDFF5"/>
              </a:buClr>
              <a:buFont typeface="Calibri"/>
              <a:buChar char="-"/>
            </a:pPr>
            <a:r>
              <a:rPr lang="en-US" dirty="0">
                <a:cs typeface="Biome"/>
              </a:rPr>
              <a:t>Cross-Validation</a:t>
            </a:r>
            <a:endParaRPr lang="en-US" dirty="0"/>
          </a:p>
          <a:p>
            <a:pPr marL="285750" indent="-285750">
              <a:buClr>
                <a:srgbClr val="1CDFF5"/>
              </a:buClr>
              <a:buFont typeface="Calibri"/>
              <a:buChar char="-"/>
            </a:pPr>
            <a:r>
              <a:rPr lang="en-US" dirty="0">
                <a:cs typeface="Biome"/>
              </a:rPr>
              <a:t>Increasing base estimators</a:t>
            </a:r>
            <a:endParaRPr lang="en-US" dirty="0"/>
          </a:p>
          <a:p>
            <a:pPr marL="285750" indent="-285750">
              <a:buClr>
                <a:srgbClr val="1CDFF5"/>
              </a:buClr>
              <a:buFont typeface="Calibri"/>
              <a:buChar char="-"/>
            </a:pPr>
            <a:r>
              <a:rPr lang="en-US" dirty="0">
                <a:cs typeface="Biome"/>
              </a:rPr>
              <a:t>Using very low or very high probability thresholds</a:t>
            </a: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  <a:p>
            <a:pPr>
              <a:buClr>
                <a:srgbClr val="1CDFF5"/>
              </a:buClr>
              <a:buFont typeface="Calibri"/>
              <a:buChar char="-"/>
            </a:pPr>
            <a:endParaRPr lang="en-US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FDE790D-653C-4819-F419-3B9BDCAD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368003"/>
            <a:ext cx="4505324" cy="36078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C36820-59BB-9204-E4F6-CAD3F5FE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>
                <a:cs typeface="Biome"/>
              </a:rPr>
              <a:t>Evaluation &amp;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Results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B8E124-1C2A-4DDC-92A2-816FE72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>
                <a:cs typeface="Biome"/>
              </a:rPr>
              <a:t>PERFORMANCE </a:t>
            </a:r>
            <a:r>
              <a:rPr lang="en-US" dirty="0" err="1">
                <a:cs typeface="Biome"/>
              </a:rPr>
              <a:t>mETRICS</a:t>
            </a:r>
            <a:endParaRPr lang="en-US" noProof="0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32191" y="3078480"/>
            <a:ext cx="3117718" cy="32861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XGB higher precision &amp; AMS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cs typeface="Biome"/>
              </a:rPr>
              <a:t>ADA higher recall, accuracy &amp; F1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cs typeface="Biome"/>
              </a:rPr>
              <a:t>XGB good at </a:t>
            </a:r>
            <a:r>
              <a:rPr lang="en-US" dirty="0" err="1">
                <a:cs typeface="Biome"/>
              </a:rPr>
              <a:t>minimising</a:t>
            </a:r>
            <a:r>
              <a:rPr lang="en-US" dirty="0">
                <a:cs typeface="Biome"/>
              </a:rPr>
              <a:t> false positives, whilst ADA better at </a:t>
            </a:r>
            <a:r>
              <a:rPr lang="en-US" dirty="0" err="1">
                <a:cs typeface="Biome"/>
              </a:rPr>
              <a:t>minimising</a:t>
            </a:r>
            <a:r>
              <a:rPr lang="en-US" dirty="0">
                <a:cs typeface="Biome"/>
              </a:rPr>
              <a:t> false negatives.</a:t>
            </a:r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924295483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XGBoost</a:t>
                      </a:r>
                      <a:endParaRPr lang="en-US" dirty="0" err="1"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P &gt; 0.08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AdaBoost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P &gt; 0.45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AMS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(to 2 </a:t>
                      </a:r>
                      <a:r>
                        <a:rPr lang="en-US" dirty="0" err="1">
                          <a:latin typeface="+mn-lt"/>
                        </a:rPr>
                        <a:t>d.p</a:t>
                      </a:r>
                      <a:r>
                        <a:rPr lang="en-US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Precision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(signal)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Recall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(signal)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F1 Score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latin typeface="+mn-lt"/>
                        </a:rPr>
                        <a:t>(signal)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Confusion matrix</a:t>
            </a:r>
            <a:endParaRPr lang="en-US" dirty="0"/>
          </a:p>
        </p:txBody>
      </p:sp>
      <p:pic>
        <p:nvPicPr>
          <p:cNvPr id="10" name="Picture 9" descr="A blue and white graph&#10;&#10;Description automatically generated">
            <a:extLst>
              <a:ext uri="{FF2B5EF4-FFF2-40B4-BE49-F238E27FC236}">
                <a16:creationId xmlns:a16="http://schemas.microsoft.com/office/drawing/2014/main" id="{2F5086E5-A5DA-05E9-C2E1-E2A65C68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3" y="2176463"/>
            <a:ext cx="5343525" cy="4324350"/>
          </a:xfrm>
          <a:prstGeom prst="rect">
            <a:avLst/>
          </a:prstGeom>
        </p:spPr>
      </p:pic>
      <p:pic>
        <p:nvPicPr>
          <p:cNvPr id="11" name="Picture 10" descr="A blue and white chart&#10;&#10;Description automatically generated">
            <a:extLst>
              <a:ext uri="{FF2B5EF4-FFF2-40B4-BE49-F238E27FC236}">
                <a16:creationId xmlns:a16="http://schemas.microsoft.com/office/drawing/2014/main" id="{857189F2-C21C-1889-62EC-96DF779B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8" y="2176463"/>
            <a:ext cx="5343525" cy="4324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9E43A4-2AB6-A3BB-6A5A-CCA255DF583F}"/>
              </a:ext>
            </a:extLst>
          </p:cNvPr>
          <p:cNvSpPr txBox="1"/>
          <p:nvPr/>
        </p:nvSpPr>
        <p:spPr>
          <a:xfrm>
            <a:off x="4467224" y="4343399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True Positives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2206F-E19F-8E83-B5D4-377065BDD2C3}"/>
              </a:ext>
            </a:extLst>
          </p:cNvPr>
          <p:cNvSpPr txBox="1"/>
          <p:nvPr/>
        </p:nvSpPr>
        <p:spPr>
          <a:xfrm>
            <a:off x="10267949" y="4343399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True Positives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2C131-FDD0-0A4F-4EAC-956D188B3E44}"/>
              </a:ext>
            </a:extLst>
          </p:cNvPr>
          <p:cNvSpPr txBox="1"/>
          <p:nvPr/>
        </p:nvSpPr>
        <p:spPr>
          <a:xfrm>
            <a:off x="4467224" y="2600324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False Positives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7BD8D-A044-4E87-04C7-673007FCD996}"/>
              </a:ext>
            </a:extLst>
          </p:cNvPr>
          <p:cNvSpPr txBox="1"/>
          <p:nvPr/>
        </p:nvSpPr>
        <p:spPr>
          <a:xfrm>
            <a:off x="10267949" y="2457449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False Positives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89216-8AA9-B45F-DDAF-91B411A367C5}"/>
              </a:ext>
            </a:extLst>
          </p:cNvPr>
          <p:cNvSpPr txBox="1"/>
          <p:nvPr/>
        </p:nvSpPr>
        <p:spPr>
          <a:xfrm>
            <a:off x="885824" y="2600324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True Negatives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C2AF1-315E-EE42-BEDE-3E94830F9D5D}"/>
              </a:ext>
            </a:extLst>
          </p:cNvPr>
          <p:cNvSpPr txBox="1"/>
          <p:nvPr/>
        </p:nvSpPr>
        <p:spPr>
          <a:xfrm>
            <a:off x="6591299" y="2600324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True Negatives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70FD9-EDED-6CF9-8154-971935BEE342}"/>
              </a:ext>
            </a:extLst>
          </p:cNvPr>
          <p:cNvSpPr txBox="1"/>
          <p:nvPr/>
        </p:nvSpPr>
        <p:spPr>
          <a:xfrm>
            <a:off x="885824" y="4343399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False Negatives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7591F-E44C-1C0C-4097-DEAA01641F52}"/>
              </a:ext>
            </a:extLst>
          </p:cNvPr>
          <p:cNvSpPr txBox="1"/>
          <p:nvPr/>
        </p:nvSpPr>
        <p:spPr>
          <a:xfrm>
            <a:off x="6753224" y="4343399"/>
            <a:ext cx="12573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False Negatives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37BFE-D0ED-49F4-C72D-0EE61A5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r>
              <a:rPr lang="en-US" dirty="0">
                <a:cs typeface="Biome"/>
              </a:rPr>
              <a:t>Suggested Improvements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2723277"/>
            <a:ext cx="4352510" cy="38032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cs typeface="Biome"/>
              </a:rPr>
              <a:t>AdaBoost may benefit from more resources for hyperparameter tuning, tuning for precision, and more estimators/ higher </a:t>
            </a:r>
            <a:r>
              <a:rPr lang="en-US" dirty="0" err="1">
                <a:cs typeface="Biome"/>
              </a:rPr>
              <a:t>max_depth</a:t>
            </a:r>
            <a:r>
              <a:rPr lang="en-US" dirty="0">
                <a:cs typeface="Biome"/>
              </a:rPr>
              <a:t>.</a:t>
            </a:r>
          </a:p>
          <a:p>
            <a:pPr marL="285750" indent="-285750">
              <a:buChar char="•"/>
            </a:pPr>
            <a:r>
              <a:rPr lang="en-US" err="1">
                <a:cs typeface="Biome"/>
              </a:rPr>
              <a:t>XGBoost</a:t>
            </a:r>
            <a:r>
              <a:rPr lang="en-US" dirty="0">
                <a:cs typeface="Biome"/>
              </a:rPr>
              <a:t> may benefit from tuning for recall &amp; a more extensive </a:t>
            </a:r>
            <a:r>
              <a:rPr lang="en-US" err="1">
                <a:cs typeface="Biome"/>
              </a:rPr>
              <a:t>GridSearch</a:t>
            </a:r>
            <a:r>
              <a:rPr lang="en-US" dirty="0">
                <a:cs typeface="Biome"/>
              </a:rPr>
              <a:t>.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Both models may improve with further data processing experimentation in terms of feature selection, feature scaling, and imputation methods.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F120-CF79-539B-0141-E6E03284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02579" y="2293836"/>
            <a:ext cx="8837757" cy="39389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Transparency vs. Accuracy</a:t>
            </a:r>
            <a:endParaRPr lang="en-US" sz="1600" dirty="0"/>
          </a:p>
          <a:p>
            <a:pPr marL="568960" lvl="1">
              <a:buClr>
                <a:srgbClr val="1CDFF5"/>
              </a:buClr>
              <a:buFont typeface="Arial"/>
              <a:buChar char="•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Transparent classification processes could unveil key scientific insights.</a:t>
            </a:r>
            <a:endParaRPr lang="en-US" sz="1600"/>
          </a:p>
          <a:p>
            <a:pPr marL="568960" lvl="1">
              <a:buClr>
                <a:srgbClr val="1CDFF5"/>
              </a:buClr>
              <a:buFont typeface="Arial"/>
              <a:buChar char="•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Reliance on DNNs may hinder scientific understanding through lack of interpretability.</a:t>
            </a:r>
            <a:endParaRPr lang="en-US" sz="1600" dirty="0">
              <a:solidFill>
                <a:srgbClr val="ECECEC"/>
              </a:solidFill>
            </a:endParaRPr>
          </a:p>
          <a:p>
            <a:pPr marL="285750" indent="-285750">
              <a:buClr>
                <a:srgbClr val="1CDFF5"/>
              </a:buCl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Accountability in Scientific Breakthroughs:</a:t>
            </a:r>
            <a:endParaRPr lang="en-US" sz="1600"/>
          </a:p>
          <a:p>
            <a:pPr marL="568960" lvl="1">
              <a:buClr>
                <a:srgbClr val="1CDFF5"/>
              </a:buClr>
              <a:buFont typeface="Arial"/>
              <a:buChar char="•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If an AI makes a major discovery, who do we attribute the discovery to?</a:t>
            </a:r>
            <a:endParaRPr lang="en-US" sz="1600" dirty="0"/>
          </a:p>
          <a:p>
            <a:pPr marL="568960" lvl="1">
              <a:buClr>
                <a:srgbClr val="1CDFF5"/>
              </a:buClr>
              <a:buFont typeface="Arial"/>
              <a:buChar char="•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Responsible parties must be identified for recognition, but also accountability.</a:t>
            </a:r>
            <a:endParaRPr lang="en-US" sz="1600" dirty="0">
              <a:solidFill>
                <a:srgbClr val="ECECEC"/>
              </a:solidFill>
            </a:endParaRPr>
          </a:p>
          <a:p>
            <a:pPr marL="285750" indent="-285750">
              <a:buClr>
                <a:srgbClr val="1CDFF5"/>
              </a:buClr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Societal Costs of Advancement:</a:t>
            </a:r>
            <a:endParaRPr lang="en-US" sz="1600"/>
          </a:p>
          <a:p>
            <a:pPr marL="568960" lvl="1">
              <a:buClr>
                <a:srgbClr val="1CDFF5"/>
              </a:buClr>
              <a:buFont typeface="Arial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Rapid AI-driven discoveries may outpace regulatory measures, posing risks to society.</a:t>
            </a:r>
          </a:p>
          <a:p>
            <a:pPr marL="568960" lvl="1">
              <a:buClr>
                <a:srgbClr val="1CDFF5"/>
              </a:buClr>
              <a:buFont typeface="Arial"/>
            </a:pP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Distrust in AI may lead to distrust in scientific establishments &amp; their major discoveries.</a:t>
            </a:r>
          </a:p>
          <a:p>
            <a:endParaRPr lang="en-US" dirty="0">
              <a:solidFill>
                <a:srgbClr val="FFFFFF"/>
              </a:solidFill>
              <a:cs typeface="Biome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6D65B-AAA8-31F5-C7A4-1192EAD2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Student Number </a:t>
            </a:r>
            <a:r>
              <a:rPr lang="en-US" dirty="0">
                <a:ea typeface="+mn-lt"/>
                <a:cs typeface="+mn-lt"/>
              </a:rPr>
              <a:t>23220004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The machine learning problem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Higgs bosons are produced by smashing particles together, but they decay too fast to be observed directly.</a:t>
            </a:r>
          </a:p>
          <a:p>
            <a:r>
              <a:rPr lang="en-US" dirty="0">
                <a:cs typeface="Biome"/>
              </a:rPr>
              <a:t>We can observe evidence of the presence of a Higgs boson by looking at data about the particle collision.</a:t>
            </a:r>
            <a:endParaRPr lang="en-US" dirty="0"/>
          </a:p>
          <a:p>
            <a:r>
              <a:rPr lang="en-US" dirty="0">
                <a:cs typeface="Biome"/>
              </a:rPr>
              <a:t>Signal events are collisions which theoretically produced a Higgs boson, and background events are collisions which did not.</a:t>
            </a:r>
          </a:p>
          <a:p>
            <a:r>
              <a:rPr lang="en-US" dirty="0">
                <a:cs typeface="Biome"/>
              </a:rPr>
              <a:t>Classifying an event as signal or background is the binary classification problem attempted here.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DEF262-6653-53BE-6215-B6A44D9A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2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>
                <a:cs typeface="Biome"/>
              </a:rPr>
              <a:t>Literature review pt.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03080" y="2364521"/>
            <a:ext cx="3985020" cy="4220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"The Higgs Boson Machine Learning Challenge."</a:t>
            </a:r>
            <a:endParaRPr lang="en-US" dirty="0"/>
          </a:p>
          <a:p>
            <a:pPr marL="283210" lvl="1"/>
            <a:r>
              <a:rPr lang="en-US" dirty="0"/>
              <a:t>Kaggle challenge created by ATLAS.</a:t>
            </a:r>
          </a:p>
          <a:p>
            <a:pPr marL="283210" lvl="1"/>
            <a:r>
              <a:rPr lang="en-US" dirty="0"/>
              <a:t>Aimed to find successful classifiers for Higgs boson discovery.</a:t>
            </a:r>
          </a:p>
          <a:p>
            <a:pPr marL="283210" lvl="1">
              <a:buClr>
                <a:srgbClr val="1CDFF5"/>
              </a:buClr>
              <a:buFont typeface="Arial"/>
            </a:pPr>
            <a:r>
              <a:rPr lang="en-US" dirty="0"/>
              <a:t>AMS as scoring metric.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Deep NNs &amp; ensemble learning, 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Regularised</a:t>
            </a:r>
            <a:r>
              <a:rPr lang="en-US" dirty="0"/>
              <a:t> Greedy Forest.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015212" y="2364521"/>
            <a:ext cx="4257410" cy="41099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"Application of Machine Learning Algorithms for Searching BSM Higgs Bosons Decaying to a Pair of Bottom Quarks."</a:t>
            </a:r>
            <a:endParaRPr lang="en-US" dirty="0"/>
          </a:p>
          <a:p>
            <a:pPr marL="283210" lvl="1"/>
            <a:r>
              <a:rPr lang="en-US" dirty="0"/>
              <a:t>Compares 3 tree-based algorithms and one NN.</a:t>
            </a:r>
          </a:p>
          <a:p>
            <a:pPr marL="283210" lvl="1"/>
            <a:r>
              <a:rPr lang="en-US" dirty="0"/>
              <a:t>Discarded highly correlated features in the dataset.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Found adaptive boosting to be only slightly worse than the NN.</a:t>
            </a:r>
          </a:p>
          <a:p>
            <a:pPr marL="283210" lvl="1">
              <a:buClr>
                <a:srgbClr val="1CDFF5"/>
              </a:buClr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CD9A9-11C0-E016-8145-2F0CC14A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>
                <a:cs typeface="Biome"/>
              </a:rPr>
              <a:t>Literature review pt.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012054" y="2474811"/>
            <a:ext cx="2932257" cy="39294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"Stacking Machine Learning Classifiers to Identify Higgs Bosons at the LHC"</a:t>
            </a:r>
            <a:endParaRPr lang="en-US" dirty="0"/>
          </a:p>
          <a:p>
            <a:pPr marL="283210" lvl="1"/>
            <a:r>
              <a:rPr lang="en-US" dirty="0"/>
              <a:t>Shows stacked </a:t>
            </a:r>
            <a:r>
              <a:rPr lang="en-US" dirty="0" err="1"/>
              <a:t>generalisation</a:t>
            </a:r>
            <a:r>
              <a:rPr lang="en-US" dirty="0"/>
              <a:t> improves on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Slightly worse performance than Deep NN at a fraction of the cost.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230528" y="2474811"/>
            <a:ext cx="3194622" cy="3528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"Higgs Boson Discovery using Machine Learning Methods with </a:t>
            </a:r>
            <a:r>
              <a:rPr lang="en-US" dirty="0" err="1">
                <a:cs typeface="Biome"/>
              </a:rPr>
              <a:t>PySpark</a:t>
            </a:r>
            <a:r>
              <a:rPr lang="en-US" dirty="0">
                <a:cs typeface="Biome"/>
              </a:rPr>
              <a:t>"</a:t>
            </a:r>
            <a:endParaRPr lang="en-US" dirty="0" err="1"/>
          </a:p>
          <a:p>
            <a:pPr marL="283210" lvl="1"/>
            <a:r>
              <a:rPr lang="en-US" dirty="0"/>
              <a:t>Compares LR, DT, RF, GBT.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Mostly to demonstrate successful </a:t>
            </a:r>
            <a:r>
              <a:rPr lang="en-US" dirty="0" err="1"/>
              <a:t>PySpark</a:t>
            </a:r>
            <a:r>
              <a:rPr lang="en-US" dirty="0"/>
              <a:t> implementation.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GBT outperformed the other models.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A388827-A5CA-32E9-F1C8-137961C4169F}"/>
              </a:ext>
            </a:extLst>
          </p:cNvPr>
          <p:cNvSpPr txBox="1">
            <a:spLocks/>
          </p:cNvSpPr>
          <p:nvPr/>
        </p:nvSpPr>
        <p:spPr>
          <a:xfrm>
            <a:off x="8611402" y="2476816"/>
            <a:ext cx="3194622" cy="35283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Biome"/>
              </a:rPr>
              <a:t>"Searching for Exotic Particles in High-Energy Physics with Deep Learning."</a:t>
            </a:r>
            <a:endParaRPr lang="en-US" dirty="0"/>
          </a:p>
          <a:p>
            <a:pPr marL="283210" lvl="1"/>
            <a:r>
              <a:rPr lang="en-US" dirty="0"/>
              <a:t>Compared Deep NN vs shallow NN &amp; BDT.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DNN performed best</a:t>
            </a:r>
          </a:p>
          <a:p>
            <a:pPr marL="283210" lvl="1">
              <a:buClr>
                <a:srgbClr val="1CDFF5"/>
              </a:buClr>
            </a:pPr>
            <a:r>
              <a:rPr lang="en-US" dirty="0"/>
              <a:t>DNN performance also stable across high-level and low-level feature datasets.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BC32D5-E1B5-C292-75BB-8AC92288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9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r>
              <a:rPr lang="en-US" dirty="0">
                <a:cs typeface="Biome"/>
              </a:rPr>
              <a:t>Research Methodology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2723277"/>
            <a:ext cx="4352510" cy="38032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cs typeface="Biome"/>
              </a:rPr>
              <a:t>Top-down quantitative research methodology. 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Models have been selected from the literature- two different types of BDT, </a:t>
            </a:r>
            <a:r>
              <a:rPr lang="en-US" err="1">
                <a:cs typeface="Biome"/>
              </a:rPr>
              <a:t>XGBoost</a:t>
            </a:r>
            <a:r>
              <a:rPr lang="en-US" dirty="0">
                <a:cs typeface="Biome"/>
              </a:rPr>
              <a:t> (Gradient Boosted Tree) and AdaBoost (Adaptive Boosting, using Decision Tree as a base learner).</a:t>
            </a:r>
          </a:p>
          <a:p>
            <a:pPr marL="285750" indent="-285750">
              <a:buChar char="•"/>
            </a:pPr>
            <a:r>
              <a:rPr lang="en-US" dirty="0">
                <a:cs typeface="Biome"/>
              </a:rPr>
              <a:t>They will be tested and evaluated on the Higgs Boson Machine Learning Challenge Dataset from ATLAS &amp; CERN.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0A580-278B-EA99-B417-D9EE39B7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Implementation Methodology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861872"/>
            <a:ext cx="6327105" cy="26537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&amp; Data processing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The </a:t>
            </a:r>
            <a:r>
              <a:rPr lang="en-US" dirty="0" err="1">
                <a:cs typeface="Biome"/>
              </a:rPr>
              <a:t>higgs</a:t>
            </a:r>
            <a:r>
              <a:rPr lang="en-US" dirty="0">
                <a:cs typeface="Biome"/>
              </a:rPr>
              <a:t> boson </a:t>
            </a:r>
            <a:r>
              <a:rPr lang="en-US" dirty="0" err="1">
                <a:cs typeface="Biome"/>
              </a:rPr>
              <a:t>Ml</a:t>
            </a:r>
            <a:r>
              <a:rPr lang="en-US" dirty="0">
                <a:cs typeface="Biome"/>
              </a:rPr>
              <a:t> challenge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854" y="2465539"/>
            <a:ext cx="4416271" cy="37638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cs typeface="Biome"/>
              </a:rPr>
              <a:t>818,238 events.</a:t>
            </a:r>
          </a:p>
          <a:p>
            <a:pPr marL="626110" lvl="1">
              <a:buClr>
                <a:srgbClr val="1CDFF5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279,500 signal, 538,678 background (negative bias).</a:t>
            </a:r>
            <a:endParaRPr lang="en-US" dirty="0">
              <a:cs typeface="Biome"/>
            </a:endParaRPr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30 features (13 high-level, 17 low-level).</a:t>
            </a:r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Missing data represented by "-999".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Quite a lot of missing data due to the jet features.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r>
              <a:rPr lang="en-US" dirty="0">
                <a:cs typeface="Biome"/>
              </a:rPr>
              <a:t>Skewed features on different scales.</a:t>
            </a: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1CDFF5"/>
              </a:buCl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1544-6ABA-ED0B-8DC2-C6594A81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3" y="2128838"/>
            <a:ext cx="5400675" cy="40957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0B0B1-D0D7-2F94-ABDB-289E1B5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Implementation Methodology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861872"/>
            <a:ext cx="6327105" cy="26537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&amp; Data processing pipeline</a:t>
            </a:r>
            <a:endParaRPr lang="en-US" dirty="0"/>
          </a:p>
        </p:txBody>
      </p:sp>
      <p:pic>
        <p:nvPicPr>
          <p:cNvPr id="2" name="Picture 1" descr="A bar code with text on it&#10;&#10;Description automatically generated">
            <a:extLst>
              <a:ext uri="{FF2B5EF4-FFF2-40B4-BE49-F238E27FC236}">
                <a16:creationId xmlns:a16="http://schemas.microsoft.com/office/drawing/2014/main" id="{ED0B4054-0769-1A72-0408-C545D34D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604838"/>
            <a:ext cx="108680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>
                <a:cs typeface="Biome"/>
              </a:rPr>
              <a:t>Pipeline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797059"/>
            <a:ext cx="4466504" cy="3695950"/>
          </a:xfrm>
        </p:spPr>
        <p:txBody>
          <a:bodyPr anchor="t"/>
          <a:lstStyle/>
          <a:p>
            <a:r>
              <a:rPr lang="en-US" dirty="0">
                <a:cs typeface="Biome"/>
              </a:rPr>
              <a:t>Handle missing values. (</a:t>
            </a:r>
            <a:r>
              <a:rPr lang="en-US" dirty="0" err="1">
                <a:cs typeface="Biome"/>
              </a:rPr>
              <a:t>skLearn</a:t>
            </a:r>
            <a:r>
              <a:rPr lang="en-US" dirty="0">
                <a:cs typeface="Biome"/>
              </a:rPr>
              <a:t> </a:t>
            </a:r>
            <a:r>
              <a:rPr lang="en-US" dirty="0" err="1">
                <a:cs typeface="Biome"/>
              </a:rPr>
              <a:t>SimpleImputer</a:t>
            </a:r>
            <a:r>
              <a:rPr lang="en-US" dirty="0">
                <a:cs typeface="Biome"/>
              </a:rPr>
              <a:t>, mean)</a:t>
            </a:r>
          </a:p>
          <a:p>
            <a:r>
              <a:rPr lang="en-US" dirty="0">
                <a:cs typeface="Biome"/>
              </a:rPr>
              <a:t>Discard high-level features which have a high correlation ( r &gt; 0.9) with low-level features.</a:t>
            </a:r>
            <a:endParaRPr lang="en-US" dirty="0"/>
          </a:p>
          <a:p>
            <a:r>
              <a:rPr lang="en-US" dirty="0">
                <a:cs typeface="Biome"/>
              </a:rPr>
              <a:t>Detect &amp; remove outliers (</a:t>
            </a:r>
            <a:r>
              <a:rPr lang="en-US" dirty="0" err="1">
                <a:cs typeface="Biome"/>
              </a:rPr>
              <a:t>z_score</a:t>
            </a:r>
            <a:r>
              <a:rPr lang="en-US" dirty="0">
                <a:cs typeface="Biome"/>
              </a:rPr>
              <a:t>, threshold=5).</a:t>
            </a:r>
            <a:endParaRPr lang="en-US" dirty="0"/>
          </a:p>
          <a:p>
            <a:r>
              <a:rPr lang="en-US" dirty="0">
                <a:cs typeface="Biome"/>
              </a:rPr>
              <a:t>Feature scaling (log transform to reduce skew, then </a:t>
            </a:r>
            <a:r>
              <a:rPr lang="en-US" dirty="0" err="1">
                <a:cs typeface="Biome"/>
              </a:rPr>
              <a:t>skLearn</a:t>
            </a:r>
            <a:r>
              <a:rPr lang="en-US" dirty="0">
                <a:cs typeface="Biome"/>
              </a:rPr>
              <a:t> </a:t>
            </a:r>
            <a:r>
              <a:rPr lang="en-US" dirty="0" err="1">
                <a:cs typeface="Biome"/>
              </a:rPr>
              <a:t>SimpleScaler</a:t>
            </a:r>
            <a:r>
              <a:rPr lang="en-US" dirty="0">
                <a:cs typeface="Biome"/>
              </a:rPr>
              <a:t>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A graph with black and white lines&#10;&#10;Description automatically generated">
            <a:extLst>
              <a:ext uri="{FF2B5EF4-FFF2-40B4-BE49-F238E27FC236}">
                <a16:creationId xmlns:a16="http://schemas.microsoft.com/office/drawing/2014/main" id="{0E105E0A-BEB1-4664-BA4D-035D5DFF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57175"/>
            <a:ext cx="5514975" cy="2733675"/>
          </a:xfrm>
          <a:prstGeom prst="rect">
            <a:avLst/>
          </a:prstGeom>
        </p:spPr>
      </p:pic>
      <p:pic>
        <p:nvPicPr>
          <p:cNvPr id="3" name="Picture 2" descr="A graph with lines and dots&#10;&#10;Description automatically generated">
            <a:extLst>
              <a:ext uri="{FF2B5EF4-FFF2-40B4-BE49-F238E27FC236}">
                <a16:creationId xmlns:a16="http://schemas.microsoft.com/office/drawing/2014/main" id="{2D61689E-3574-9317-421C-F1891C7E5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3" y="3505200"/>
            <a:ext cx="5591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Machine learning ae2</vt:lpstr>
      <vt:lpstr>The machine learning problem</vt:lpstr>
      <vt:lpstr>Literature review pt. 1</vt:lpstr>
      <vt:lpstr>Literature review pt. 2</vt:lpstr>
      <vt:lpstr>Research Methodology</vt:lpstr>
      <vt:lpstr>Implementation Methodology</vt:lpstr>
      <vt:lpstr>The higgs boson Ml challenge dataset</vt:lpstr>
      <vt:lpstr>Implementation Methodology</vt:lpstr>
      <vt:lpstr>Pipeline</vt:lpstr>
      <vt:lpstr>Model 1: xgboost classifier</vt:lpstr>
      <vt:lpstr>Model 2: adaboost classifier</vt:lpstr>
      <vt:lpstr>Evaluation &amp;</vt:lpstr>
      <vt:lpstr>PERFORMANCE mETRICS</vt:lpstr>
      <vt:lpstr>Confusion matrix</vt:lpstr>
      <vt:lpstr>Suggested Improvements</vt:lpstr>
      <vt:lpstr>ethics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/>
  <cp:lastModifiedBy/>
  <cp:revision>672</cp:revision>
  <dcterms:created xsi:type="dcterms:W3CDTF">2024-04-17T17:51:14Z</dcterms:created>
  <dcterms:modified xsi:type="dcterms:W3CDTF">2024-04-19T05:04:27Z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