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0" r:id="rId5"/>
    <p:sldId id="264" r:id="rId6"/>
    <p:sldId id="259" r:id="rId7"/>
    <p:sldId id="263" r:id="rId8"/>
    <p:sldId id="265" r:id="rId9"/>
    <p:sldId id="266" r:id="rId10"/>
    <p:sldId id="262" r:id="rId11"/>
    <p:sldId id="261" r:id="rId12"/>
    <p:sldId id="258" r:id="rId13"/>
    <p:sldId id="268" r:id="rId14"/>
  </p:sldIdLst>
  <p:sldSz cx="12192000" cy="6858000"/>
  <p:notesSz cx="6797675" cy="98742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15B0E3-705A-4A3E-9B56-940C7AFA9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11302C-7DEE-4B9C-B466-079B69A3D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441DC2-5D97-4C61-AD8F-CCDCE4D9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4A15-14E8-4DC8-870B-7AE70B5A8A37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B35DD6-ADE9-412A-A468-1817BC306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50BAFF-251B-4ED3-A85C-53277440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1581-E2F3-4193-A089-6E7E399DB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844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89D423-A9CE-40CE-AB6A-501BC83A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83B38A9-C5E6-4190-B250-678704185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2F01B6-04A3-44B7-9ACC-D49BB8019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4A15-14E8-4DC8-870B-7AE70B5A8A37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6477EC-262C-4D7D-B2C2-BDA70D6A8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AC6978-EBF5-42D4-B2B5-5FCADF4D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1581-E2F3-4193-A089-6E7E399DB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85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DE3E0F9-E5D1-4D90-A676-97C5AD82C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BA602C2-F956-4317-A143-F2C7BBAAE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E6A1B9-49F0-4593-9620-58C882A8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4A15-14E8-4DC8-870B-7AE70B5A8A37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70D29C-A212-4BE8-B666-643276E3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426615-EA26-4E2F-8166-5C613C08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1581-E2F3-4193-A089-6E7E399DB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13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887730-8D65-4E6C-8606-E5A46AE6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4DA1AA-E7AA-4885-A9BA-34AC2DED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79F556-E27A-412C-A7DB-51C20416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4A15-14E8-4DC8-870B-7AE70B5A8A37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5FD623-F44A-486B-8FFC-878C7A89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3FC4B7-ACE1-4F86-A645-2EF6E77C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1581-E2F3-4193-A089-6E7E399DB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4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9E47C1-3BE5-4756-B9B0-10F558B67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239C03-7C50-4C3D-A434-B852D4585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E523DE-776B-447C-BD20-887C23B4B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4A15-14E8-4DC8-870B-7AE70B5A8A37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D37515-908C-4411-A653-92835D6A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641D09-DEA9-4EFF-9C5E-D8E0DB4B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1581-E2F3-4193-A089-6E7E399DB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08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98D9F4-7277-467C-BB2D-EF2EE4F0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1407A-C7A9-42AE-A3CA-4BA7D9F68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DD48FB-109F-4E35-A155-0F9F68524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0E742A-B66F-4559-883F-5F153C31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4A15-14E8-4DC8-870B-7AE70B5A8A37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6E8590-05E9-4DF2-853A-115D4130B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D9B7A7-EF9F-4407-BEC8-C0221BD9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1581-E2F3-4193-A089-6E7E399DB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2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16EC0D-8CC0-4C19-B7F3-4ED0A5DEA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A729BE-95C6-4B0A-906D-61EB2D05D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6A493C-3EA4-457B-95FF-4C2C6C061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F4FE750-8756-4709-B5A0-38C194EB6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8BFCAB3-41BD-4AD6-9220-BD2369E84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728DF27-5C56-47B7-BB8D-BED73068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4A15-14E8-4DC8-870B-7AE70B5A8A37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39723D2-0632-408E-8A4D-309FF7FB1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C397A28-484E-4FB1-972C-29D28406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1581-E2F3-4193-A089-6E7E399DB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0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4A44C1-7BF1-4DF0-889A-C3C3C9BA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8818342-9958-43E2-A536-5314A690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4A15-14E8-4DC8-870B-7AE70B5A8A37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7F74791-C500-4439-A8DA-488023437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8311F9E-4910-4408-9690-F0549584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1581-E2F3-4193-A089-6E7E399DB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49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ADC2AED-426D-4D54-9A52-DCA392D1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4A15-14E8-4DC8-870B-7AE70B5A8A37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BF029A0-79A6-4CF8-9D77-9E710C16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F02DA5-4A61-4828-9E2B-05D9DBD2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1581-E2F3-4193-A089-6E7E399DB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10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04E6E-2F36-49B4-82E1-64F1BDF89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8D6BF7-3ECC-4A24-B9B1-D36B976F8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1ADF924-7F81-4E81-8747-3C6FED0F1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65A60A-38C6-4E11-AD90-F3EB4654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4A15-14E8-4DC8-870B-7AE70B5A8A37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6C3098-10F5-4B53-9F02-AA2A46EC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B01804-ABF7-41D3-B17C-DB674392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1581-E2F3-4193-A089-6E7E399DB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45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A8EE4-A8A3-4C40-B9A2-D2A19F04F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7307016-2820-4DC3-B255-F68393D8A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F3BF5D-61E9-48EA-89F9-B60940AE1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C43C1C-7A4D-4DA9-8E34-621BD16F4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4A15-14E8-4DC8-870B-7AE70B5A8A37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0D37DB-53F6-4344-8F58-FA2A68EA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C5AE38-38A0-407F-9931-3047E7A6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1581-E2F3-4193-A089-6E7E399DB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05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A235388-5B88-4E29-8BA9-8E1B3BDBC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6E0CD6-D61D-47EA-865F-8B91E825C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E00F1E-73F5-4F64-9140-0BA4CDEF4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C4A15-14E8-4DC8-870B-7AE70B5A8A37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8AF437-596F-403D-8FEE-D323A58CC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0A9315-8511-40C3-90DA-354563356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D1581-E2F3-4193-A089-6E7E399DB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95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w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FCEF6C85-6840-436D-96C1-6942035F03A1}"/>
              </a:ext>
            </a:extLst>
          </p:cNvPr>
          <p:cNvSpPr/>
          <p:nvPr/>
        </p:nvSpPr>
        <p:spPr>
          <a:xfrm>
            <a:off x="910079" y="1778116"/>
            <a:ext cx="5358277" cy="10690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B839718-7822-409D-ACE0-10D5CAD55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85" y="-13394"/>
            <a:ext cx="10515600" cy="1325563"/>
          </a:xfrm>
        </p:spPr>
        <p:txBody>
          <a:bodyPr/>
          <a:lstStyle/>
          <a:p>
            <a:pPr algn="ctr"/>
            <a:r>
              <a:rPr lang="zh-TW" altLang="en-US" b="1" dirty="0"/>
              <a:t>建築科技大樓場所平面圖暨逃生避難圖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409AB28-B47A-4419-83BF-B0448BDEE8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6" r="92403"/>
          <a:stretch/>
        </p:blipFill>
        <p:spPr>
          <a:xfrm>
            <a:off x="10498261" y="4452705"/>
            <a:ext cx="463932" cy="44823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4EC38A6-8436-42F7-B65B-EDBF79326C88}"/>
              </a:ext>
            </a:extLst>
          </p:cNvPr>
          <p:cNvSpPr/>
          <p:nvPr/>
        </p:nvSpPr>
        <p:spPr>
          <a:xfrm>
            <a:off x="11082386" y="4486613"/>
            <a:ext cx="916604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滅火器</a:t>
            </a:r>
          </a:p>
        </p:txBody>
      </p:sp>
      <p:pic>
        <p:nvPicPr>
          <p:cNvPr id="1026" name="Picture 2" descr="圖例1">
            <a:extLst>
              <a:ext uri="{FF2B5EF4-FFF2-40B4-BE49-F238E27FC236}">
                <a16:creationId xmlns:a16="http://schemas.microsoft.com/office/drawing/2014/main" id="{BB8FAD38-3415-4038-8513-673A888D3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7" t="31697" r="85136" b="66631"/>
          <a:stretch>
            <a:fillRect/>
          </a:stretch>
        </p:blipFill>
        <p:spPr bwMode="auto">
          <a:xfrm>
            <a:off x="10389912" y="4912666"/>
            <a:ext cx="574500" cy="44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CA7C578-C4B8-4EFD-B059-864EA69813F2}"/>
              </a:ext>
            </a:extLst>
          </p:cNvPr>
          <p:cNvSpPr/>
          <p:nvPr/>
        </p:nvSpPr>
        <p:spPr>
          <a:xfrm>
            <a:off x="11081855" y="4951878"/>
            <a:ext cx="880208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消防栓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3F297F7-EF0D-4A5C-8447-EB84C8E10DDD}"/>
              </a:ext>
            </a:extLst>
          </p:cNvPr>
          <p:cNvSpPr/>
          <p:nvPr/>
        </p:nvSpPr>
        <p:spPr>
          <a:xfrm>
            <a:off x="11081855" y="5438467"/>
            <a:ext cx="746621" cy="332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樓梯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33B7A81-7876-4779-A4CC-88B64678C650}"/>
              </a:ext>
            </a:extLst>
          </p:cNvPr>
          <p:cNvSpPr/>
          <p:nvPr/>
        </p:nvSpPr>
        <p:spPr>
          <a:xfrm>
            <a:off x="903453" y="2840784"/>
            <a:ext cx="9480364" cy="3861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81182BA-590D-45B9-9A74-652D5B7DD66C}"/>
              </a:ext>
            </a:extLst>
          </p:cNvPr>
          <p:cNvCxnSpPr>
            <a:cxnSpLocks/>
          </p:cNvCxnSpPr>
          <p:nvPr/>
        </p:nvCxnSpPr>
        <p:spPr>
          <a:xfrm>
            <a:off x="4961227" y="1809843"/>
            <a:ext cx="0" cy="1054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2175C279-7614-4E1D-8141-677B0369375E}"/>
              </a:ext>
            </a:extLst>
          </p:cNvPr>
          <p:cNvCxnSpPr>
            <a:cxnSpLocks/>
          </p:cNvCxnSpPr>
          <p:nvPr/>
        </p:nvCxnSpPr>
        <p:spPr>
          <a:xfrm>
            <a:off x="5236617" y="2609023"/>
            <a:ext cx="0" cy="230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5ECBB1F2-17F5-490C-A31F-2921A38D6109}"/>
              </a:ext>
            </a:extLst>
          </p:cNvPr>
          <p:cNvCxnSpPr>
            <a:cxnSpLocks/>
          </p:cNvCxnSpPr>
          <p:nvPr/>
        </p:nvCxnSpPr>
        <p:spPr>
          <a:xfrm>
            <a:off x="6234956" y="2617093"/>
            <a:ext cx="0" cy="247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弧形 23">
            <a:extLst>
              <a:ext uri="{FF2B5EF4-FFF2-40B4-BE49-F238E27FC236}">
                <a16:creationId xmlns:a16="http://schemas.microsoft.com/office/drawing/2014/main" id="{B070C082-06E2-4DDB-9385-796105334C15}"/>
              </a:ext>
            </a:extLst>
          </p:cNvPr>
          <p:cNvSpPr/>
          <p:nvPr/>
        </p:nvSpPr>
        <p:spPr>
          <a:xfrm>
            <a:off x="5077872" y="2654225"/>
            <a:ext cx="306016" cy="40878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弧形 24">
            <a:extLst>
              <a:ext uri="{FF2B5EF4-FFF2-40B4-BE49-F238E27FC236}">
                <a16:creationId xmlns:a16="http://schemas.microsoft.com/office/drawing/2014/main" id="{3BBCC928-DF7A-4815-9F86-EA17529F8DAA}"/>
              </a:ext>
            </a:extLst>
          </p:cNvPr>
          <p:cNvSpPr/>
          <p:nvPr/>
        </p:nvSpPr>
        <p:spPr>
          <a:xfrm rot="17831936">
            <a:off x="5166642" y="2814767"/>
            <a:ext cx="542334" cy="8449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D563D7F-7841-4309-A0DA-D162FBD82693}"/>
              </a:ext>
            </a:extLst>
          </p:cNvPr>
          <p:cNvSpPr/>
          <p:nvPr/>
        </p:nvSpPr>
        <p:spPr>
          <a:xfrm>
            <a:off x="6274982" y="1778116"/>
            <a:ext cx="4103615" cy="10690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972078E6-F4D1-44C1-ADDB-8182D6ED308B}"/>
              </a:ext>
            </a:extLst>
          </p:cNvPr>
          <p:cNvCxnSpPr>
            <a:cxnSpLocks/>
          </p:cNvCxnSpPr>
          <p:nvPr/>
        </p:nvCxnSpPr>
        <p:spPr>
          <a:xfrm>
            <a:off x="8363824" y="2641940"/>
            <a:ext cx="0" cy="1973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A427F7FD-FDB6-46AB-8AD0-05EF22EBC5B3}"/>
              </a:ext>
            </a:extLst>
          </p:cNvPr>
          <p:cNvCxnSpPr/>
          <p:nvPr/>
        </p:nvCxnSpPr>
        <p:spPr>
          <a:xfrm>
            <a:off x="8678404" y="2642260"/>
            <a:ext cx="0" cy="188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弧形 42">
            <a:extLst>
              <a:ext uri="{FF2B5EF4-FFF2-40B4-BE49-F238E27FC236}">
                <a16:creationId xmlns:a16="http://schemas.microsoft.com/office/drawing/2014/main" id="{D99B11F9-E7A5-42A0-BD11-691F321A89EC}"/>
              </a:ext>
            </a:extLst>
          </p:cNvPr>
          <p:cNvSpPr/>
          <p:nvPr/>
        </p:nvSpPr>
        <p:spPr>
          <a:xfrm>
            <a:off x="8208191" y="2660011"/>
            <a:ext cx="311265" cy="386367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弧形 44">
            <a:extLst>
              <a:ext uri="{FF2B5EF4-FFF2-40B4-BE49-F238E27FC236}">
                <a16:creationId xmlns:a16="http://schemas.microsoft.com/office/drawing/2014/main" id="{1624D8CC-BAA3-4171-8CB3-F2AC4014487D}"/>
              </a:ext>
            </a:extLst>
          </p:cNvPr>
          <p:cNvSpPr/>
          <p:nvPr/>
        </p:nvSpPr>
        <p:spPr>
          <a:xfrm rot="14832969">
            <a:off x="8626081" y="2541494"/>
            <a:ext cx="237861" cy="43141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F3391D00-B67C-4F23-AD21-6B43D9105089}"/>
              </a:ext>
            </a:extLst>
          </p:cNvPr>
          <p:cNvCxnSpPr>
            <a:cxnSpLocks/>
          </p:cNvCxnSpPr>
          <p:nvPr/>
        </p:nvCxnSpPr>
        <p:spPr>
          <a:xfrm>
            <a:off x="4229450" y="1786417"/>
            <a:ext cx="0" cy="1077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C9974B3F-FE1F-46F7-BD93-90E461760768}"/>
              </a:ext>
            </a:extLst>
          </p:cNvPr>
          <p:cNvSpPr/>
          <p:nvPr/>
        </p:nvSpPr>
        <p:spPr>
          <a:xfrm>
            <a:off x="897357" y="5385626"/>
            <a:ext cx="2063957" cy="132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小木工坊</a:t>
            </a:r>
          </a:p>
        </p:txBody>
      </p:sp>
      <p:pic>
        <p:nvPicPr>
          <p:cNvPr id="54" name="圖片 53">
            <a:extLst>
              <a:ext uri="{FF2B5EF4-FFF2-40B4-BE49-F238E27FC236}">
                <a16:creationId xmlns:a16="http://schemas.microsoft.com/office/drawing/2014/main" id="{A40AF492-8686-4373-A3EB-1E0569693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915" y="2609441"/>
            <a:ext cx="6097" cy="237765"/>
          </a:xfrm>
          <a:prstGeom prst="rect">
            <a:avLst/>
          </a:prstGeom>
        </p:spPr>
      </p:pic>
      <p:sp>
        <p:nvSpPr>
          <p:cNvPr id="56" name="弧形 55">
            <a:extLst>
              <a:ext uri="{FF2B5EF4-FFF2-40B4-BE49-F238E27FC236}">
                <a16:creationId xmlns:a16="http://schemas.microsoft.com/office/drawing/2014/main" id="{5A70D803-9627-4FEE-ABCB-9C74B83A90A2}"/>
              </a:ext>
            </a:extLst>
          </p:cNvPr>
          <p:cNvSpPr/>
          <p:nvPr/>
        </p:nvSpPr>
        <p:spPr>
          <a:xfrm>
            <a:off x="4409252" y="2643881"/>
            <a:ext cx="234864" cy="39475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弧形 56">
            <a:extLst>
              <a:ext uri="{FF2B5EF4-FFF2-40B4-BE49-F238E27FC236}">
                <a16:creationId xmlns:a16="http://schemas.microsoft.com/office/drawing/2014/main" id="{426277AA-450F-48A4-A3CE-94FE6F50BE05}"/>
              </a:ext>
            </a:extLst>
          </p:cNvPr>
          <p:cNvSpPr/>
          <p:nvPr/>
        </p:nvSpPr>
        <p:spPr>
          <a:xfrm rot="17831936">
            <a:off x="4411092" y="2831905"/>
            <a:ext cx="542334" cy="8449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5" name="圖片 54">
            <a:extLst>
              <a:ext uri="{FF2B5EF4-FFF2-40B4-BE49-F238E27FC236}">
                <a16:creationId xmlns:a16="http://schemas.microsoft.com/office/drawing/2014/main" id="{62C3127C-2A63-453F-9692-C3BFD1C20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434" y="2621464"/>
            <a:ext cx="6097" cy="256054"/>
          </a:xfrm>
          <a:prstGeom prst="rect">
            <a:avLst/>
          </a:prstGeom>
        </p:spPr>
      </p:pic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0F161339-5843-48A8-A3C3-FCA5CE96C32F}"/>
              </a:ext>
            </a:extLst>
          </p:cNvPr>
          <p:cNvCxnSpPr/>
          <p:nvPr/>
        </p:nvCxnSpPr>
        <p:spPr>
          <a:xfrm>
            <a:off x="2046914" y="2633871"/>
            <a:ext cx="0" cy="230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弧形 59">
            <a:extLst>
              <a:ext uri="{FF2B5EF4-FFF2-40B4-BE49-F238E27FC236}">
                <a16:creationId xmlns:a16="http://schemas.microsoft.com/office/drawing/2014/main" id="{71E2B479-A359-4955-8BA8-E6A3F2097912}"/>
              </a:ext>
            </a:extLst>
          </p:cNvPr>
          <p:cNvSpPr/>
          <p:nvPr/>
        </p:nvSpPr>
        <p:spPr>
          <a:xfrm>
            <a:off x="1912052" y="2629853"/>
            <a:ext cx="264957" cy="42491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BD93C6CD-A877-42E5-9A59-5D9612D43955}"/>
              </a:ext>
            </a:extLst>
          </p:cNvPr>
          <p:cNvCxnSpPr>
            <a:cxnSpLocks/>
          </p:cNvCxnSpPr>
          <p:nvPr/>
        </p:nvCxnSpPr>
        <p:spPr>
          <a:xfrm>
            <a:off x="2374084" y="2629853"/>
            <a:ext cx="0" cy="219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4" name="弧形 1023">
            <a:extLst>
              <a:ext uri="{FF2B5EF4-FFF2-40B4-BE49-F238E27FC236}">
                <a16:creationId xmlns:a16="http://schemas.microsoft.com/office/drawing/2014/main" id="{77EB9367-FC79-4E9B-8E1A-2F5AE863D6CB}"/>
              </a:ext>
            </a:extLst>
          </p:cNvPr>
          <p:cNvSpPr/>
          <p:nvPr/>
        </p:nvSpPr>
        <p:spPr>
          <a:xfrm rot="15249514">
            <a:off x="2256639" y="2567030"/>
            <a:ext cx="377504" cy="486562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5" name="橢圓 1024">
            <a:extLst>
              <a:ext uri="{FF2B5EF4-FFF2-40B4-BE49-F238E27FC236}">
                <a16:creationId xmlns:a16="http://schemas.microsoft.com/office/drawing/2014/main" id="{532B7743-F2E4-46BC-ADE3-CF2D9C3DBAB9}"/>
              </a:ext>
            </a:extLst>
          </p:cNvPr>
          <p:cNvSpPr/>
          <p:nvPr/>
        </p:nvSpPr>
        <p:spPr>
          <a:xfrm>
            <a:off x="2479393" y="2084848"/>
            <a:ext cx="983341" cy="5209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現在位置</a:t>
            </a:r>
          </a:p>
        </p:txBody>
      </p:sp>
      <p:pic>
        <p:nvPicPr>
          <p:cNvPr id="1030" name="Picture 6" descr="查看來源圖片">
            <a:extLst>
              <a:ext uri="{FF2B5EF4-FFF2-40B4-BE49-F238E27FC236}">
                <a16:creationId xmlns:a16="http://schemas.microsoft.com/office/drawing/2014/main" id="{E725F617-1146-4E2D-B49B-C9E90BEF9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315" y="5395576"/>
            <a:ext cx="2004968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查看來源圖片">
            <a:extLst>
              <a:ext uri="{FF2B5EF4-FFF2-40B4-BE49-F238E27FC236}">
                <a16:creationId xmlns:a16="http://schemas.microsoft.com/office/drawing/2014/main" id="{31BAF098-5427-4154-8AFC-CBE1C9015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410" y="6193796"/>
            <a:ext cx="504762" cy="49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矩形 1030">
            <a:extLst>
              <a:ext uri="{FF2B5EF4-FFF2-40B4-BE49-F238E27FC236}">
                <a16:creationId xmlns:a16="http://schemas.microsoft.com/office/drawing/2014/main" id="{E74CC707-0124-4D8A-8782-5A0B43A55DDD}"/>
              </a:ext>
            </a:extLst>
          </p:cNvPr>
          <p:cNvSpPr/>
          <p:nvPr/>
        </p:nvSpPr>
        <p:spPr>
          <a:xfrm>
            <a:off x="11081856" y="6197890"/>
            <a:ext cx="746620" cy="323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廁所</a:t>
            </a:r>
          </a:p>
        </p:txBody>
      </p:sp>
      <p:graphicFrame>
        <p:nvGraphicFramePr>
          <p:cNvPr id="1032" name="表格 1031">
            <a:extLst>
              <a:ext uri="{FF2B5EF4-FFF2-40B4-BE49-F238E27FC236}">
                <a16:creationId xmlns:a16="http://schemas.microsoft.com/office/drawing/2014/main" id="{A4438E6A-ED59-4517-AE74-0525F9D72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076577"/>
              </p:ext>
            </p:extLst>
          </p:nvPr>
        </p:nvGraphicFramePr>
        <p:xfrm>
          <a:off x="5649380" y="1839353"/>
          <a:ext cx="589918" cy="987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959">
                  <a:extLst>
                    <a:ext uri="{9D8B030D-6E8A-4147-A177-3AD203B41FA5}">
                      <a16:colId xmlns:a16="http://schemas.microsoft.com/office/drawing/2014/main" val="3638272159"/>
                    </a:ext>
                  </a:extLst>
                </a:gridCol>
                <a:gridCol w="294959">
                  <a:extLst>
                    <a:ext uri="{9D8B030D-6E8A-4147-A177-3AD203B41FA5}">
                      <a16:colId xmlns:a16="http://schemas.microsoft.com/office/drawing/2014/main" val="2358143575"/>
                    </a:ext>
                  </a:extLst>
                </a:gridCol>
              </a:tblGrid>
              <a:tr h="172676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901224"/>
                  </a:ext>
                </a:extLst>
              </a:tr>
              <a:tr h="172676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484971"/>
                  </a:ext>
                </a:extLst>
              </a:tr>
              <a:tr h="172676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65716"/>
                  </a:ext>
                </a:extLst>
              </a:tr>
              <a:tr h="256433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117548"/>
                  </a:ext>
                </a:extLst>
              </a:tr>
              <a:tr h="172676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02052"/>
                  </a:ext>
                </a:extLst>
              </a:tr>
            </a:tbl>
          </a:graphicData>
        </a:graphic>
      </p:graphicFrame>
      <p:graphicFrame>
        <p:nvGraphicFramePr>
          <p:cNvPr id="74" name="表格 73">
            <a:extLst>
              <a:ext uri="{FF2B5EF4-FFF2-40B4-BE49-F238E27FC236}">
                <a16:creationId xmlns:a16="http://schemas.microsoft.com/office/drawing/2014/main" id="{2E24CCF8-8D89-4BDD-9F1E-8E8109816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090451"/>
              </p:ext>
            </p:extLst>
          </p:nvPr>
        </p:nvGraphicFramePr>
        <p:xfrm>
          <a:off x="10453525" y="5395772"/>
          <a:ext cx="416560" cy="66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382721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58143575"/>
                    </a:ext>
                  </a:extLst>
                </a:gridCol>
              </a:tblGrid>
              <a:tr h="132517"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901224"/>
                  </a:ext>
                </a:extLst>
              </a:tr>
              <a:tr h="132517"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484971"/>
                  </a:ext>
                </a:extLst>
              </a:tr>
              <a:tr h="132517"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65716"/>
                  </a:ext>
                </a:extLst>
              </a:tr>
              <a:tr h="132517"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117548"/>
                  </a:ext>
                </a:extLst>
              </a:tr>
              <a:tr h="132517"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02052"/>
                  </a:ext>
                </a:extLst>
              </a:tr>
            </a:tbl>
          </a:graphicData>
        </a:graphic>
      </p:graphicFrame>
      <p:graphicFrame>
        <p:nvGraphicFramePr>
          <p:cNvPr id="75" name="表格 74">
            <a:extLst>
              <a:ext uri="{FF2B5EF4-FFF2-40B4-BE49-F238E27FC236}">
                <a16:creationId xmlns:a16="http://schemas.microsoft.com/office/drawing/2014/main" id="{5FCE6D17-F299-4E3F-8B58-B6FB3C16D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921119"/>
              </p:ext>
            </p:extLst>
          </p:nvPr>
        </p:nvGraphicFramePr>
        <p:xfrm>
          <a:off x="5606453" y="5385625"/>
          <a:ext cx="645282" cy="1248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41">
                  <a:extLst>
                    <a:ext uri="{9D8B030D-6E8A-4147-A177-3AD203B41FA5}">
                      <a16:colId xmlns:a16="http://schemas.microsoft.com/office/drawing/2014/main" val="3638272159"/>
                    </a:ext>
                  </a:extLst>
                </a:gridCol>
                <a:gridCol w="322641">
                  <a:extLst>
                    <a:ext uri="{9D8B030D-6E8A-4147-A177-3AD203B41FA5}">
                      <a16:colId xmlns:a16="http://schemas.microsoft.com/office/drawing/2014/main" val="2358143575"/>
                    </a:ext>
                  </a:extLst>
                </a:gridCol>
              </a:tblGrid>
              <a:tr h="249611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901224"/>
                  </a:ext>
                </a:extLst>
              </a:tr>
              <a:tr h="249611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484971"/>
                  </a:ext>
                </a:extLst>
              </a:tr>
              <a:tr h="249611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65716"/>
                  </a:ext>
                </a:extLst>
              </a:tr>
              <a:tr h="249611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117548"/>
                  </a:ext>
                </a:extLst>
              </a:tr>
              <a:tr h="249611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02052"/>
                  </a:ext>
                </a:extLst>
              </a:tr>
            </a:tbl>
          </a:graphicData>
        </a:graphic>
      </p:graphicFrame>
      <p:sp>
        <p:nvSpPr>
          <p:cNvPr id="76" name="矩形 75">
            <a:extLst>
              <a:ext uri="{FF2B5EF4-FFF2-40B4-BE49-F238E27FC236}">
                <a16:creationId xmlns:a16="http://schemas.microsoft.com/office/drawing/2014/main" id="{AEA38A1E-A674-40FB-8B45-7E986E183AE9}"/>
              </a:ext>
            </a:extLst>
          </p:cNvPr>
          <p:cNvSpPr/>
          <p:nvPr/>
        </p:nvSpPr>
        <p:spPr>
          <a:xfrm>
            <a:off x="6274453" y="5385625"/>
            <a:ext cx="4090385" cy="1317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34" name="直線單箭頭接點 1033">
            <a:extLst>
              <a:ext uri="{FF2B5EF4-FFF2-40B4-BE49-F238E27FC236}">
                <a16:creationId xmlns:a16="http://schemas.microsoft.com/office/drawing/2014/main" id="{EF4BC137-E77A-4DE6-9B84-A1521E875871}"/>
              </a:ext>
            </a:extLst>
          </p:cNvPr>
          <p:cNvCxnSpPr/>
          <p:nvPr/>
        </p:nvCxnSpPr>
        <p:spPr>
          <a:xfrm>
            <a:off x="6086751" y="3316025"/>
            <a:ext cx="0" cy="1635853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36" name="圖片 1035">
            <a:extLst>
              <a:ext uri="{FF2B5EF4-FFF2-40B4-BE49-F238E27FC236}">
                <a16:creationId xmlns:a16="http://schemas.microsoft.com/office/drawing/2014/main" id="{535B5D9B-5D03-4991-AA05-9A874A1F0F8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22885" y="2837030"/>
            <a:ext cx="749873" cy="493819"/>
          </a:xfrm>
          <a:prstGeom prst="rect">
            <a:avLst/>
          </a:prstGeom>
        </p:spPr>
      </p:pic>
      <p:pic>
        <p:nvPicPr>
          <p:cNvPr id="81" name="圖片 80">
            <a:extLst>
              <a:ext uri="{FF2B5EF4-FFF2-40B4-BE49-F238E27FC236}">
                <a16:creationId xmlns:a16="http://schemas.microsoft.com/office/drawing/2014/main" id="{32B35DEF-9F00-4A23-8F6D-9A39AECF1C6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57769" y="4989767"/>
            <a:ext cx="749873" cy="493819"/>
          </a:xfrm>
          <a:prstGeom prst="rect">
            <a:avLst/>
          </a:prstGeom>
        </p:spPr>
      </p:pic>
      <p:pic>
        <p:nvPicPr>
          <p:cNvPr id="82" name="圖片 81">
            <a:extLst>
              <a:ext uri="{FF2B5EF4-FFF2-40B4-BE49-F238E27FC236}">
                <a16:creationId xmlns:a16="http://schemas.microsoft.com/office/drawing/2014/main" id="{AF2CB977-9373-4835-A3C0-E98B95997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6" r="92403"/>
          <a:stretch/>
        </p:blipFill>
        <p:spPr>
          <a:xfrm>
            <a:off x="1049628" y="5033786"/>
            <a:ext cx="463932" cy="448238"/>
          </a:xfrm>
          <a:prstGeom prst="rect">
            <a:avLst/>
          </a:prstGeom>
        </p:spPr>
      </p:pic>
      <p:pic>
        <p:nvPicPr>
          <p:cNvPr id="83" name="圖片 82">
            <a:extLst>
              <a:ext uri="{FF2B5EF4-FFF2-40B4-BE49-F238E27FC236}">
                <a16:creationId xmlns:a16="http://schemas.microsoft.com/office/drawing/2014/main" id="{FB8A7D2E-ECC8-4F89-9D7B-91D17CC701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6" r="92403"/>
          <a:stretch/>
        </p:blipFill>
        <p:spPr>
          <a:xfrm>
            <a:off x="6373370" y="5017686"/>
            <a:ext cx="463932" cy="448238"/>
          </a:xfrm>
          <a:prstGeom prst="rect">
            <a:avLst/>
          </a:prstGeom>
        </p:spPr>
      </p:pic>
      <p:pic>
        <p:nvPicPr>
          <p:cNvPr id="84" name="圖片 83">
            <a:extLst>
              <a:ext uri="{FF2B5EF4-FFF2-40B4-BE49-F238E27FC236}">
                <a16:creationId xmlns:a16="http://schemas.microsoft.com/office/drawing/2014/main" id="{C2B74BE9-E012-426D-BE94-4BE3FA038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6" r="92403"/>
          <a:stretch/>
        </p:blipFill>
        <p:spPr>
          <a:xfrm>
            <a:off x="1129005" y="2785796"/>
            <a:ext cx="463932" cy="448238"/>
          </a:xfrm>
          <a:prstGeom prst="rect">
            <a:avLst/>
          </a:prstGeom>
        </p:spPr>
      </p:pic>
      <p:pic>
        <p:nvPicPr>
          <p:cNvPr id="85" name="圖片 84">
            <a:extLst>
              <a:ext uri="{FF2B5EF4-FFF2-40B4-BE49-F238E27FC236}">
                <a16:creationId xmlns:a16="http://schemas.microsoft.com/office/drawing/2014/main" id="{64DB319C-D0FD-4CD7-8CEA-5BACA56B5E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6" r="92403"/>
          <a:stretch/>
        </p:blipFill>
        <p:spPr>
          <a:xfrm>
            <a:off x="9913120" y="2810311"/>
            <a:ext cx="463932" cy="448238"/>
          </a:xfrm>
          <a:prstGeom prst="rect">
            <a:avLst/>
          </a:prstGeom>
        </p:spPr>
      </p:pic>
      <p:pic>
        <p:nvPicPr>
          <p:cNvPr id="86" name="Picture 2" descr="圖例1">
            <a:extLst>
              <a:ext uri="{FF2B5EF4-FFF2-40B4-BE49-F238E27FC236}">
                <a16:creationId xmlns:a16="http://schemas.microsoft.com/office/drawing/2014/main" id="{2B2ED5B4-C6C0-4EB3-BCED-0A399C962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7" t="31697" r="85136" b="66631"/>
          <a:stretch>
            <a:fillRect/>
          </a:stretch>
        </p:blipFill>
        <p:spPr bwMode="auto">
          <a:xfrm>
            <a:off x="9849060" y="5041549"/>
            <a:ext cx="574500" cy="44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8" name="直線接點 1037">
            <a:extLst>
              <a:ext uri="{FF2B5EF4-FFF2-40B4-BE49-F238E27FC236}">
                <a16:creationId xmlns:a16="http://schemas.microsoft.com/office/drawing/2014/main" id="{9732C585-F950-4545-A49F-0AD0BAA6B9FB}"/>
              </a:ext>
            </a:extLst>
          </p:cNvPr>
          <p:cNvCxnSpPr>
            <a:stCxn id="25" idx="2"/>
          </p:cNvCxnSpPr>
          <p:nvPr/>
        </p:nvCxnSpPr>
        <p:spPr>
          <a:xfrm>
            <a:off x="5561755" y="2615831"/>
            <a:ext cx="457" cy="211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9" name="圖片 1038">
            <a:extLst>
              <a:ext uri="{FF2B5EF4-FFF2-40B4-BE49-F238E27FC236}">
                <a16:creationId xmlns:a16="http://schemas.microsoft.com/office/drawing/2014/main" id="{E53FDD4B-EBD5-47CC-8E69-05985BD23A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2182" y="2817375"/>
            <a:ext cx="463336" cy="451143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FFA2073F-65D7-4741-A5BA-084CEE505E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69169" y="1839353"/>
            <a:ext cx="335309" cy="91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27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194675-6220-468F-829E-D1732A78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危險機械危害說明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F9D913-130B-44EB-9F96-3C5C1952B5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電焊機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FB173B2-DB81-4FFC-8127-37F2539F7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0055" y="2138362"/>
            <a:ext cx="7331978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於電銲作業前須做好防火花噴濺之防護措施。</a:t>
            </a:r>
          </a:p>
          <a:p>
            <a:r>
              <a:rPr lang="zh-TW" altLang="en-US" dirty="0"/>
              <a:t>避免於靠近易燃物之處進行電銲，或作業前移除易燃物。。</a:t>
            </a:r>
            <a:endParaRPr lang="en-US" altLang="zh-TW" dirty="0"/>
          </a:p>
          <a:p>
            <a:r>
              <a:rPr lang="zh-TW" altLang="en-US" dirty="0"/>
              <a:t>電銲人員務必配戴安全裝備、防護衣、防護手套、面罩、電銲用護目眼鏡等。</a:t>
            </a:r>
            <a:endParaRPr lang="en-US" altLang="zh-TW" dirty="0"/>
          </a:p>
          <a:p>
            <a:r>
              <a:rPr lang="zh-TW" altLang="en-US" dirty="0"/>
              <a:t>下雨時不可進行銲接作業，作業中下雨時應立即中止銲接作業。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DEE7EEA-E38E-4B6C-A968-2898B9144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48" y="2742406"/>
            <a:ext cx="3604409" cy="316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6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194675-6220-468F-829E-D1732A78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危險機械危害說明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F9D913-130B-44EB-9F96-3C5C1952B5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工業用機器人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FB173B2-DB81-4FFC-8127-37F2539F7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9652" y="1601890"/>
            <a:ext cx="6823745" cy="4351338"/>
          </a:xfrm>
        </p:spPr>
        <p:txBody>
          <a:bodyPr>
            <a:normAutofit/>
          </a:bodyPr>
          <a:lstStyle/>
          <a:p>
            <a:r>
              <a:rPr lang="zh-TW" altLang="en-US" sz="2200" dirty="0"/>
              <a:t>應由受過訓練的合格人員執行。</a:t>
            </a:r>
            <a:endParaRPr lang="en-US" altLang="zh-TW" sz="2200" dirty="0"/>
          </a:p>
          <a:p>
            <a:r>
              <a:rPr lang="zh-TW" altLang="en-US" sz="2200" dirty="0"/>
              <a:t>使用前務必填寫檢點表。</a:t>
            </a:r>
            <a:endParaRPr lang="en-US" altLang="zh-TW" sz="2200" dirty="0"/>
          </a:p>
          <a:p>
            <a:r>
              <a:rPr lang="zh-TW" altLang="en-US" sz="2200" dirty="0"/>
              <a:t>嚴禁站立在機器人可作動範圍。</a:t>
            </a:r>
            <a:endParaRPr lang="en-US" altLang="zh-TW" sz="2200" dirty="0"/>
          </a:p>
          <a:p>
            <a:r>
              <a:rPr lang="zh-TW" altLang="en-US" sz="2200" dirty="0"/>
              <a:t> 工業用機器人的輸入程式，應使得操作人員在使用教導控制器時，無法將機器人切換到自動狀態，而必須將所有的互鎖閘門關閉，且控制權回到機器人可動範圍之外的主控制器時，才可切換到自動狀態。</a:t>
            </a:r>
            <a:endParaRPr lang="en-US" altLang="zh-TW" sz="2200" dirty="0"/>
          </a:p>
          <a:p>
            <a:r>
              <a:rPr lang="zh-TW" altLang="en-US" sz="2200" dirty="0"/>
              <a:t>緊急狀況應立即按壓</a:t>
            </a:r>
            <a:r>
              <a:rPr lang="en-US" altLang="zh-TW" sz="2200" dirty="0"/>
              <a:t>EMO</a:t>
            </a:r>
            <a:r>
              <a:rPr lang="zh-TW" altLang="en-US" sz="2200" dirty="0"/>
              <a:t>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C28F469-CC11-480A-B9B7-B78996CDA8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66" r="90" b="34556"/>
          <a:stretch/>
        </p:blipFill>
        <p:spPr>
          <a:xfrm>
            <a:off x="578603" y="1577232"/>
            <a:ext cx="3330667" cy="273481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6F95BC2-F8A0-46D1-B884-3280FFDC1A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9" r="12552" b="8193"/>
          <a:stretch/>
        </p:blipFill>
        <p:spPr>
          <a:xfrm>
            <a:off x="578603" y="4332915"/>
            <a:ext cx="3351469" cy="206788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F733707-A3C7-4BED-81D6-5946EB8DCA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5" t="29222" r="8353" b="22280"/>
          <a:stretch/>
        </p:blipFill>
        <p:spPr>
          <a:xfrm>
            <a:off x="9101593" y="4352359"/>
            <a:ext cx="1739317" cy="196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20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72F49E-CAFA-4BC3-BD0B-F740CEA8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危險設備</a:t>
            </a:r>
            <a:r>
              <a:rPr lang="en-US" altLang="zh-TW" dirty="0"/>
              <a:t>-</a:t>
            </a:r>
            <a:r>
              <a:rPr lang="zh-TW" altLang="en-US" dirty="0"/>
              <a:t>一般高壓氣體鋼瓶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2558353-AE7B-4417-BBAA-1727F5FE5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29" y="1775292"/>
            <a:ext cx="2115200" cy="4351338"/>
          </a:xfrm>
        </p:spPr>
      </p:pic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2C9A48-DACC-4E59-B170-3D596605B752}"/>
              </a:ext>
            </a:extLst>
          </p:cNvPr>
          <p:cNvSpPr txBox="1">
            <a:spLocks/>
          </p:cNvSpPr>
          <p:nvPr/>
        </p:nvSpPr>
        <p:spPr>
          <a:xfrm>
            <a:off x="4789652" y="1601890"/>
            <a:ext cx="6823745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200" dirty="0"/>
              <a:t>工廠內具氬氣及混合氣鋼瓶。</a:t>
            </a:r>
            <a:endParaRPr lang="en-US" altLang="zh-TW" sz="2200" dirty="0"/>
          </a:p>
          <a:p>
            <a:r>
              <a:rPr lang="zh-TW" altLang="en-US" sz="2200" dirty="0"/>
              <a:t>使用於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52BC18E-A76C-43AA-AC08-FCBB401396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67" t="21333" r="35134" b="10877"/>
          <a:stretch/>
        </p:blipFill>
        <p:spPr>
          <a:xfrm>
            <a:off x="5352177" y="2450573"/>
            <a:ext cx="3296872" cy="404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6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48DE00-73C1-44C6-BE11-5D7CCC17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廢棄物管理規定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4D45EA-45A4-4F8A-9B20-622E8B4AD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廢棄的大型木料</a:t>
            </a:r>
            <a:r>
              <a:rPr lang="en-US" altLang="zh-TW" dirty="0"/>
              <a:t>(</a:t>
            </a:r>
            <a:r>
              <a:rPr lang="zh-TW" altLang="en-US" dirty="0"/>
              <a:t>大於</a:t>
            </a:r>
            <a:r>
              <a:rPr lang="en-US" altLang="zh-TW" dirty="0"/>
              <a:t>15</a:t>
            </a:r>
            <a:r>
              <a:rPr lang="zh-TW" altLang="en-US" dirty="0"/>
              <a:t>公分</a:t>
            </a:r>
            <a:r>
              <a:rPr lang="en-US" altLang="zh-TW" dirty="0"/>
              <a:t>)</a:t>
            </a:r>
            <a:r>
              <a:rPr lang="zh-TW" altLang="en-US" dirty="0"/>
              <a:t>，請與黃小姐</a:t>
            </a:r>
            <a:r>
              <a:rPr lang="en-US" altLang="zh-TW" dirty="0"/>
              <a:t>(54108)</a:t>
            </a:r>
            <a:r>
              <a:rPr lang="zh-TW" altLang="en-US" dirty="0"/>
              <a:t>聯絡。</a:t>
            </a:r>
            <a:endParaRPr lang="en-US" altLang="zh-TW" dirty="0"/>
          </a:p>
          <a:p>
            <a:r>
              <a:rPr lang="zh-TW" altLang="en-US" dirty="0"/>
              <a:t>小型廢棄木料裝袋後，置於</a:t>
            </a:r>
            <a:r>
              <a:rPr lang="en-US" altLang="zh-TW" dirty="0"/>
              <a:t>2</a:t>
            </a:r>
            <a:r>
              <a:rPr lang="zh-TW" altLang="en-US" dirty="0"/>
              <a:t>樓垃圾收集區。</a:t>
            </a:r>
            <a:endParaRPr lang="en-US" altLang="zh-TW" dirty="0"/>
          </a:p>
          <a:p>
            <a:r>
              <a:rPr lang="zh-TW" altLang="en-US" dirty="0"/>
              <a:t>一般垃圾，置於</a:t>
            </a:r>
            <a:r>
              <a:rPr lang="en-US" altLang="zh-TW" dirty="0"/>
              <a:t>2</a:t>
            </a:r>
            <a:r>
              <a:rPr lang="zh-TW" altLang="en-US" dirty="0"/>
              <a:t>樓垃圾收集區。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462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C2C293-9771-4A16-8473-B41DEA24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8287"/>
            <a:ext cx="10515600" cy="1325563"/>
          </a:xfrm>
        </p:spPr>
        <p:txBody>
          <a:bodyPr/>
          <a:lstStyle/>
          <a:p>
            <a:r>
              <a:rPr lang="zh-TW" altLang="en-US" dirty="0"/>
              <a:t>使用前注意事項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A6CFA2-A1B5-40EE-BF82-DCA3B08E5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850"/>
            <a:ext cx="10646328" cy="536895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TW" altLang="en-US" dirty="0"/>
              <a:t>請勿在過度疲勞情況下，勉強使用機械。</a:t>
            </a:r>
            <a:endParaRPr lang="en-US" altLang="zh-TW" dirty="0"/>
          </a:p>
          <a:p>
            <a:pPr>
              <a:lnSpc>
                <a:spcPct val="120000"/>
              </a:lnSpc>
            </a:pPr>
            <a:r>
              <a:rPr lang="zh-TW" altLang="en-US" dirty="0"/>
              <a:t>應著工作服，勿穿拖鞋、涼鞋，並使用護目鏡</a:t>
            </a:r>
            <a:r>
              <a:rPr lang="en-US" altLang="zh-TW" dirty="0"/>
              <a:t>(</a:t>
            </a:r>
            <a:r>
              <a:rPr lang="zh-TW" altLang="en-US" dirty="0"/>
              <a:t>已戴眼鏡者，仍需戴護目鏡。</a:t>
            </a:r>
            <a:r>
              <a:rPr lang="en-US" altLang="zh-TW" dirty="0"/>
              <a:t>)</a:t>
            </a:r>
            <a:r>
              <a:rPr lang="zh-TW" altLang="en-US" dirty="0"/>
              <a:t>，建議可佩戴耳塞及防粉塵口罩。</a:t>
            </a:r>
            <a:endParaRPr lang="en-US" altLang="zh-TW" dirty="0"/>
          </a:p>
          <a:p>
            <a:pPr>
              <a:lnSpc>
                <a:spcPct val="120000"/>
              </a:lnSpc>
            </a:pPr>
            <a:r>
              <a:rPr lang="zh-TW" altLang="en-US" dirty="0"/>
              <a:t>操作木工機械時嚴禁戴手套</a:t>
            </a:r>
            <a:r>
              <a:rPr lang="en-US" altLang="zh-TW" dirty="0"/>
              <a:t>(</a:t>
            </a:r>
            <a:r>
              <a:rPr lang="zh-TW" altLang="en-US" dirty="0"/>
              <a:t>氬焊機例外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lnSpc>
                <a:spcPct val="120000"/>
              </a:lnSpc>
            </a:pPr>
            <a:r>
              <a:rPr lang="zh-TW" altLang="en-US" dirty="0"/>
              <a:t>長髮者請綁起長髮，不可佩戴首飾。</a:t>
            </a:r>
            <a:endParaRPr lang="en-US" altLang="zh-TW" dirty="0"/>
          </a:p>
          <a:p>
            <a:pPr>
              <a:lnSpc>
                <a:spcPct val="120000"/>
              </a:lnSpc>
            </a:pPr>
            <a:r>
              <a:rPr lang="zh-TW" altLang="en-US" dirty="0"/>
              <a:t>請勿攜帶食物及飲料、水。</a:t>
            </a:r>
            <a:endParaRPr lang="en-US" altLang="zh-TW" dirty="0"/>
          </a:p>
          <a:p>
            <a:pPr>
              <a:lnSpc>
                <a:spcPct val="120000"/>
              </a:lnSpc>
            </a:pPr>
            <a:r>
              <a:rPr lang="zh-TW" altLang="en-US" dirty="0"/>
              <a:t>應先向助教告知操作的機械及使用方式，經同意後始可使用。</a:t>
            </a:r>
            <a:endParaRPr lang="en-US" altLang="zh-TW" dirty="0"/>
          </a:p>
          <a:p>
            <a:pPr>
              <a:lnSpc>
                <a:spcPct val="120000"/>
              </a:lnSpc>
            </a:pPr>
            <a:r>
              <a:rPr lang="zh-TW" altLang="en-US" dirty="0"/>
              <a:t>如果你覺得操作不順手，尤其是要做特殊切割或者不能確定所做的工作是否安全時 ，務必開始做前詢問助教的意見或者尋求幫助 。</a:t>
            </a:r>
            <a:endParaRPr lang="en-US" altLang="zh-TW" dirty="0"/>
          </a:p>
          <a:p>
            <a:pPr>
              <a:lnSpc>
                <a:spcPct val="120000"/>
              </a:lnSpc>
            </a:pPr>
            <a:r>
              <a:rPr lang="zh-TW" altLang="en-US" dirty="0"/>
              <a:t>如果刀片不鋒利，請勿自行更換，應通知助教。</a:t>
            </a:r>
            <a:endParaRPr lang="en-US" altLang="zh-TW" dirty="0"/>
          </a:p>
          <a:p>
            <a:pPr>
              <a:lnSpc>
                <a:spcPct val="120000"/>
              </a:lnSpc>
            </a:pPr>
            <a:r>
              <a:rPr lang="zh-TW" altLang="en-US" dirty="0"/>
              <a:t>桌面插座僅供機械使用，請勿使用其他電器</a:t>
            </a:r>
            <a:r>
              <a:rPr lang="en-US" altLang="zh-TW" dirty="0"/>
              <a:t>(</a:t>
            </a:r>
            <a:r>
              <a:rPr lang="zh-TW" altLang="en-US" dirty="0"/>
              <a:t>如手機充電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lnSpc>
                <a:spcPct val="120000"/>
              </a:lnSpc>
            </a:pPr>
            <a:r>
              <a:rPr lang="zh-TW" altLang="en-US" dirty="0"/>
              <a:t>保持警覺及專注力，做好應對緊急事故的準備 。</a:t>
            </a:r>
            <a:r>
              <a:rPr lang="en-US" altLang="zh-TW" dirty="0"/>
              <a:t>(</a:t>
            </a:r>
            <a:r>
              <a:rPr lang="zh-TW" altLang="en-US" dirty="0"/>
              <a:t>急救箱目前放置於教室內架上。</a:t>
            </a:r>
            <a:r>
              <a:rPr lang="en-US" altLang="zh-TW" dirty="0"/>
              <a:t>)</a:t>
            </a:r>
          </a:p>
          <a:p>
            <a:pPr>
              <a:lnSpc>
                <a:spcPct val="120000"/>
              </a:lnSpc>
            </a:pPr>
            <a:r>
              <a:rPr lang="zh-TW" altLang="en-US" dirty="0"/>
              <a:t>如果發生嚴重的傷害，請旁人協助撥打</a:t>
            </a:r>
            <a:r>
              <a:rPr lang="en-US" altLang="zh-TW" dirty="0"/>
              <a:t>119</a:t>
            </a:r>
            <a:r>
              <a:rPr lang="zh-TW" altLang="en-US" dirty="0"/>
              <a:t>立即通知指導教授。</a:t>
            </a:r>
          </a:p>
          <a:p>
            <a:pPr>
              <a:lnSpc>
                <a:spcPct val="120000"/>
              </a:lnSpc>
            </a:pPr>
            <a:r>
              <a:rPr lang="zh-TW" altLang="en-US" dirty="0"/>
              <a:t>如果真的不幸發生切斷手指，將它們用濕紗布包起來裝在盒子裡，並帶著去醫院。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416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93F515-07E0-45C4-BE04-CA6193B5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機具借用規定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602ABF-58DF-41C9-B233-15BB92440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一律與助教登記。</a:t>
            </a:r>
            <a:endParaRPr lang="en-US" altLang="zh-TW" dirty="0"/>
          </a:p>
          <a:p>
            <a:r>
              <a:rPr lang="zh-TW" altLang="en-US" dirty="0"/>
              <a:t>手工具類押證件後，可攜出使用。</a:t>
            </a:r>
          </a:p>
        </p:txBody>
      </p:sp>
    </p:spTree>
    <p:extLst>
      <p:ext uri="{BB962C8B-B14F-4D97-AF65-F5344CB8AC3E}">
        <p14:creationId xmlns:p14="http://schemas.microsoft.com/office/powerpoint/2010/main" val="226596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194675-6220-468F-829E-D1732A78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危險機械危害說明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F9D913-130B-44EB-9F96-3C5C1952B5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手提砂輪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FB173B2-DB81-4FFC-8127-37F2539F7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0055" y="2138362"/>
            <a:ext cx="6823745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使用前先檢查砂輪是否破裂、轉動不正、磨盤不平衡、護罩鬆動等。</a:t>
            </a:r>
          </a:p>
          <a:p>
            <a:r>
              <a:rPr lang="zh-TW" altLang="en-US" dirty="0"/>
              <a:t>研磨時必須戴護目鏡或面罩。</a:t>
            </a:r>
          </a:p>
          <a:p>
            <a:r>
              <a:rPr lang="zh-TW" altLang="en-US" dirty="0"/>
              <a:t>自己或他人都應該避開砂輪旋轉的方向，以防飛屑或砂輪碎片噴濺。</a:t>
            </a:r>
          </a:p>
          <a:p>
            <a:r>
              <a:rPr lang="zh-TW" altLang="en-US" dirty="0"/>
              <a:t>砂輪切斷電源後就不可再磨削，更不可以使用其他方式加速砂輪停止。</a:t>
            </a:r>
            <a:endParaRPr lang="en-US" altLang="zh-TW" dirty="0"/>
          </a:p>
          <a:p>
            <a:r>
              <a:rPr lang="zh-TW" altLang="en-US" dirty="0"/>
              <a:t>如聽到異音，請勿使用。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7DE27E-4A99-4961-89D3-FB38D71D8E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9" b="7086"/>
          <a:stretch/>
        </p:blipFill>
        <p:spPr>
          <a:xfrm>
            <a:off x="1207184" y="2541734"/>
            <a:ext cx="2408471" cy="225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3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194675-6220-468F-829E-D1732A78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危險機械危害說明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F9D913-130B-44EB-9F96-3C5C1952B5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桌上型砂輪機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FB173B2-DB81-4FFC-8127-37F2539F7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0055" y="2138362"/>
            <a:ext cx="6823745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使用前先檢查砂輪是否破裂、轉動不正、磨盤不平衡、護罩鬆動等。</a:t>
            </a:r>
          </a:p>
          <a:p>
            <a:r>
              <a:rPr lang="zh-TW" altLang="en-US" dirty="0"/>
              <a:t>研磨時必須戴護目鏡。</a:t>
            </a:r>
          </a:p>
          <a:p>
            <a:r>
              <a:rPr lang="zh-TW" altLang="en-US" dirty="0"/>
              <a:t>請勿拆除護罩。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B86A99-93F4-4B00-A949-073EC3FCB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71" y="2439161"/>
            <a:ext cx="4072543" cy="234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63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194675-6220-468F-829E-D1732A78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危險機械危害說明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F9D913-130B-44EB-9F96-3C5C1952B5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垂直鑽台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FB173B2-DB81-4FFC-8127-37F2539F7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0055" y="2138362"/>
            <a:ext cx="6823745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使用前先檢查底座是否牢固。</a:t>
            </a:r>
          </a:p>
          <a:p>
            <a:r>
              <a:rPr lang="zh-TW" altLang="en-US" dirty="0"/>
              <a:t>必須戴護目鏡或面罩。</a:t>
            </a:r>
          </a:p>
          <a:p>
            <a:r>
              <a:rPr lang="zh-TW" altLang="en-US" dirty="0"/>
              <a:t>使用前確認鑽頭材質是否正確，根據切割材料，選擇正確的鑽頭。</a:t>
            </a:r>
            <a:endParaRPr lang="en-US" altLang="zh-TW" dirty="0"/>
          </a:p>
          <a:p>
            <a:r>
              <a:rPr lang="zh-TW" altLang="en-US" dirty="0"/>
              <a:t>鈍的、有毛邊的和有割痕的鑽頭是不安全的，應立即通知助教。</a:t>
            </a:r>
            <a:endParaRPr lang="en-US" altLang="zh-TW" dirty="0"/>
          </a:p>
          <a:p>
            <a:r>
              <a:rPr lang="zh-TW" altLang="en-US" dirty="0"/>
              <a:t>鑽削小型工作物時，工件應用夾具固定，絕不可用手握持鑽削。</a:t>
            </a:r>
            <a:endParaRPr lang="en-US" altLang="zh-TW" dirty="0"/>
          </a:p>
          <a:p>
            <a:r>
              <a:rPr lang="zh-TW" altLang="en-US" dirty="0"/>
              <a:t>使用後應清潔桌面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8BB93D7-20DD-4457-85D4-B3015BAEE4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5" r="-174" b="4954"/>
          <a:stretch/>
        </p:blipFill>
        <p:spPr>
          <a:xfrm>
            <a:off x="838200" y="2468405"/>
            <a:ext cx="2526507" cy="412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5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194675-6220-468F-829E-D1732A78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危險機械危害說明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F9D913-130B-44EB-9F96-3C5C1952B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98102"/>
            <a:ext cx="5181600" cy="4578861"/>
          </a:xfrm>
        </p:spPr>
        <p:txBody>
          <a:bodyPr>
            <a:normAutofit fontScale="55000" lnSpcReduction="20000"/>
          </a:bodyPr>
          <a:lstStyle/>
          <a:p>
            <a:r>
              <a:rPr lang="zh-TW" altLang="en-US" sz="4800" dirty="0"/>
              <a:t>平台圓鋸機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FB173B2-DB81-4FFC-8127-37F2539F7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3762" y="1598102"/>
            <a:ext cx="7558481" cy="525989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TW" altLang="en-US" dirty="0"/>
              <a:t>未經核可，禁止</a:t>
            </a:r>
            <a:r>
              <a:rPr lang="zh-TW" altLang="en-US" dirty="0">
                <a:latin typeface="+mj-ea"/>
                <a:ea typeface="+mj-ea"/>
              </a:rPr>
              <a:t>使用該機台。</a:t>
            </a:r>
            <a:endParaRPr lang="en-US" altLang="zh-TW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zh-TW" altLang="en-US" dirty="0">
                <a:latin typeface="+mj-ea"/>
                <a:ea typeface="+mj-ea"/>
              </a:rPr>
              <a:t>請佩戴護目鏡。</a:t>
            </a:r>
            <a:endParaRPr lang="en-US" altLang="zh-TW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zh-TW" altLang="en-US" dirty="0">
                <a:latin typeface="+mj-ea"/>
                <a:ea typeface="+mj-ea"/>
              </a:rPr>
              <a:t>操作前請開啟粉塵清淨機，使用完畢請關閉粉塵清淨機。</a:t>
            </a:r>
            <a:endParaRPr lang="en-US" altLang="zh-TW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zh-TW" altLang="en-US" dirty="0">
                <a:latin typeface="+mj-ea"/>
                <a:ea typeface="+mj-ea"/>
              </a:rPr>
              <a:t>操作前請仔細檢查鋸片上是否有裂縫或損壞。</a:t>
            </a:r>
            <a:endParaRPr lang="en-US" altLang="zh-TW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zh-TW" altLang="en-US" dirty="0">
                <a:latin typeface="+mj-ea"/>
                <a:ea typeface="+mj-ea"/>
              </a:rPr>
              <a:t>進行任何調整之前請斷開工具與電源的連接。</a:t>
            </a:r>
            <a:endParaRPr lang="en-US" altLang="zh-TW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zh-TW" altLang="en-US" dirty="0">
                <a:latin typeface="+mj-ea"/>
                <a:ea typeface="+mj-ea"/>
              </a:rPr>
              <a:t>請勿徒手執行任何操作，切鋸狹長的工件時必須使用推桿，以使手和手指遠離鋸片。</a:t>
            </a:r>
            <a:endParaRPr lang="en-US" altLang="zh-TW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zh-TW" altLang="en-US" dirty="0">
                <a:latin typeface="+mj-ea"/>
                <a:ea typeface="+mj-ea"/>
              </a:rPr>
              <a:t>鋸片收縮、粘留或方向偏離時會突然產生的反彈。會導致工件從工具上脫離而朝向操作者。 反彈會導致嚴重的人身傷害。為了避免反彈， 應保持鋸片鋒利、保持切鋸導板與鋸片平行、 保持分料刀和鋸片保護罩在正確的位置上並正確操作、在將工件完全推離鋸片之前切勿鬆開工件，並且不要切鋸扭曲、彎曲或沿導板方向 無直角的工件。  </a:t>
            </a:r>
            <a:endParaRPr lang="en-US" altLang="zh-TW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zh-TW" altLang="en-US" dirty="0">
                <a:latin typeface="+mj-ea"/>
                <a:ea typeface="+mj-ea"/>
              </a:rPr>
              <a:t>鋸片完全停止之前切勿伸手去取工件。  </a:t>
            </a:r>
            <a:endParaRPr lang="en-US" altLang="zh-TW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zh-TW" altLang="en-US" dirty="0">
                <a:latin typeface="+mj-ea"/>
                <a:ea typeface="+mj-ea"/>
              </a:rPr>
              <a:t>避免突然而快速的送件。</a:t>
            </a:r>
            <a:endParaRPr lang="en-US" altLang="zh-TW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zh-TW" altLang="en-US" dirty="0">
                <a:latin typeface="+mj-ea"/>
                <a:ea typeface="+mj-ea"/>
              </a:rPr>
              <a:t>切割較硬的工件時應慢慢的將工件送入。</a:t>
            </a:r>
            <a:endParaRPr lang="en-US" altLang="zh-TW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zh-TW" altLang="en-US" dirty="0">
                <a:latin typeface="+mj-ea"/>
                <a:ea typeface="+mj-ea"/>
              </a:rPr>
              <a:t>如果鋸片停留或卡在工件中，應立即關閉電源。</a:t>
            </a:r>
            <a:endParaRPr lang="en-US" altLang="zh-TW" dirty="0">
              <a:latin typeface="+mj-ea"/>
              <a:ea typeface="+mj-ea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0B0A8FD-ABC9-44F8-B1BF-244E181C38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45" t="24993" r="12784" b="26183"/>
          <a:stretch/>
        </p:blipFill>
        <p:spPr>
          <a:xfrm>
            <a:off x="436228" y="2694801"/>
            <a:ext cx="3640821" cy="238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8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194675-6220-468F-829E-D1732A78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危險機械危害說明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F9D913-130B-44EB-9F96-3C5C1952B5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多角度切斷機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FB173B2-DB81-4FFC-8127-37F2539F7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0055" y="1400961"/>
            <a:ext cx="7365534" cy="539412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2000" dirty="0"/>
              <a:t>請佩戴安全眼鏡，禁止使用手套。</a:t>
            </a:r>
            <a:endParaRPr lang="en-US" altLang="zh-TW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2000" dirty="0"/>
              <a:t>請勿使用該鋸切割非木質工件。</a:t>
            </a:r>
            <a:endParaRPr lang="en-US" altLang="zh-TW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2000" dirty="0"/>
              <a:t>請勿在保護罩未安裝到位時操作本鋸。</a:t>
            </a:r>
            <a:endParaRPr lang="en-US" altLang="zh-TW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2000" dirty="0"/>
              <a:t>操作之前請仔細檢查鋸片上是否有裂縫或損壞，如異常請聯絡助教，請勿使用。</a:t>
            </a:r>
            <a:endParaRPr lang="en-US" altLang="zh-TW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2000" dirty="0"/>
              <a:t>在每次使用之前請檢查鋸片保護罩是否正確閉合。如果鋸片保護罩無法自由移動和快速閉合，則請勿使用該鋸。切勿將鋸片保護罩置 於打開位置。</a:t>
            </a:r>
            <a:endParaRPr lang="en-US" altLang="zh-TW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2000" dirty="0"/>
              <a:t>所有操作過程中，工件都必須用虎鉗牢牢地固定在翻轉基座和導板導向板上。切勿用手來固定工件，如無法固定請聯絡助教。</a:t>
            </a:r>
            <a:endParaRPr lang="en-US" altLang="zh-TW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2000" dirty="0"/>
              <a:t>請勿將手放在鋸片移動路線上以及仍在轉動的鋸片，移動工件或更改設定前請關閉工具並等待鋸片停止轉動</a:t>
            </a:r>
            <a:endParaRPr lang="en-US" altLang="zh-TW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2000" dirty="0"/>
              <a:t>搬動工具前請務必固定好所有可以移動的部件。</a:t>
            </a:r>
            <a:endParaRPr lang="en-US" altLang="zh-TW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2000" dirty="0"/>
              <a:t>請勿在易燃液體或氣體附近使用工具。</a:t>
            </a:r>
            <a:endParaRPr lang="en-US" altLang="zh-TW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2000" dirty="0"/>
              <a:t>使用使請注意前方勿有易燃物及人員。</a:t>
            </a:r>
            <a:endParaRPr lang="en-US" altLang="zh-TW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1777F26-9202-4327-B8DF-7FC12982C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82" y="3051809"/>
            <a:ext cx="3125154" cy="312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14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194675-6220-468F-829E-D1732A78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危險機械危害說明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F9D913-130B-44EB-9F96-3C5C1952B5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多角度切斷機</a:t>
            </a:r>
            <a:r>
              <a:rPr lang="en-US" altLang="zh-TW" sz="2400" dirty="0"/>
              <a:t>(</a:t>
            </a:r>
            <a:r>
              <a:rPr lang="zh-TW" altLang="en-US" sz="2400" dirty="0"/>
              <a:t>續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FB173B2-DB81-4FFC-8127-37F2539F7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330" y="1825625"/>
            <a:ext cx="7575259" cy="49694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2000" dirty="0"/>
              <a:t>操作前請清除工作台上的碎片、小切片等。</a:t>
            </a:r>
            <a:endParaRPr lang="en-US" altLang="zh-TW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2000" dirty="0"/>
              <a:t>注意不要切割到鐵釘。操作之前請檢查並清除工件上的所有鐵釘。</a:t>
            </a:r>
            <a:endParaRPr lang="en-US" altLang="zh-TW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2000" dirty="0"/>
              <a:t>打開開關前，請確保鬆開軸鎖。 </a:t>
            </a:r>
            <a:endParaRPr lang="en-US" altLang="zh-TW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2000" dirty="0"/>
              <a:t>確保鋸片不會在最下位置接觸到翻轉基座。 </a:t>
            </a:r>
            <a:endParaRPr lang="en-US" altLang="zh-TW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2000" dirty="0"/>
              <a:t>請牢握把手。請注意在啟動和停止期間鋸片會輕微地上下移動</a:t>
            </a:r>
            <a:endParaRPr lang="en-US" altLang="zh-TW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2000" dirty="0"/>
              <a:t>在實際的工件上使用工具之前，請先讓工具空轉片刻。請注意，振動或搖擺可能表示安裝不當或鋸片不平衡</a:t>
            </a:r>
            <a:endParaRPr lang="en-US" altLang="zh-TW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2000" dirty="0"/>
              <a:t>若發現有任何異常請立即停止操作。 </a:t>
            </a:r>
            <a:endParaRPr lang="en-US" altLang="zh-TW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2000" dirty="0"/>
              <a:t>請勿試圖將開關扳機鎖定在開的位置。</a:t>
            </a:r>
            <a:endParaRPr lang="en-US" altLang="zh-TW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zh-TW" altLang="en-US" sz="1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1777F26-9202-4327-B8DF-7FC12982C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82" y="2747777"/>
            <a:ext cx="3125154" cy="312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76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1304</Words>
  <Application>Microsoft Office PowerPoint</Application>
  <PresentationFormat>寬螢幕</PresentationFormat>
  <Paragraphs>98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建築科技大樓場所平面圖暨逃生避難圖</vt:lpstr>
      <vt:lpstr>使用前注意事項</vt:lpstr>
      <vt:lpstr>機具借用規定</vt:lpstr>
      <vt:lpstr>危險機械危害說明</vt:lpstr>
      <vt:lpstr>危險機械危害說明</vt:lpstr>
      <vt:lpstr>危險機械危害說明</vt:lpstr>
      <vt:lpstr>危險機械危害說明</vt:lpstr>
      <vt:lpstr>危險機械危害說明</vt:lpstr>
      <vt:lpstr>危險機械危害說明</vt:lpstr>
      <vt:lpstr>危險機械危害說明</vt:lpstr>
      <vt:lpstr>危險機械危害說明</vt:lpstr>
      <vt:lpstr>危險設備-一般高壓氣體鋼瓶</vt:lpstr>
      <vt:lpstr>廢棄物管理規定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建築科技大樓場所平面圖暨逃生避難圖</dc:title>
  <dc:creator>ARCH</dc:creator>
  <cp:lastModifiedBy>ARCH</cp:lastModifiedBy>
  <cp:revision>51</cp:revision>
  <cp:lastPrinted>2022-09-28T06:20:29Z</cp:lastPrinted>
  <dcterms:created xsi:type="dcterms:W3CDTF">2022-09-27T05:55:20Z</dcterms:created>
  <dcterms:modified xsi:type="dcterms:W3CDTF">2022-10-03T05:38:21Z</dcterms:modified>
</cp:coreProperties>
</file>