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6" r:id="rId2"/>
    <p:sldId id="275" r:id="rId3"/>
    <p:sldId id="267" r:id="rId4"/>
    <p:sldId id="271" r:id="rId5"/>
    <p:sldId id="270" r:id="rId6"/>
    <p:sldId id="272" r:id="rId7"/>
    <p:sldId id="274" r:id="rId8"/>
    <p:sldId id="277" r:id="rId9"/>
    <p:sldId id="273" r:id="rId10"/>
    <p:sldId id="276" r:id="rId11"/>
    <p:sldId id="278" r:id="rId12"/>
    <p:sldId id="258" r:id="rId13"/>
    <p:sldId id="259" r:id="rId14"/>
    <p:sldId id="266" r:id="rId15"/>
    <p:sldId id="260" r:id="rId16"/>
    <p:sldId id="261" r:id="rId17"/>
    <p:sldId id="262" r:id="rId18"/>
    <p:sldId id="263"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7C"/>
    <a:srgbClr val="FF93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8"/>
    <p:restoredTop sz="94698"/>
  </p:normalViewPr>
  <p:slideViewPr>
    <p:cSldViewPr snapToGrid="0" snapToObjects="1">
      <p:cViewPr>
        <p:scale>
          <a:sx n="122" d="100"/>
          <a:sy n="122" d="100"/>
        </p:scale>
        <p:origin x="688" y="3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B2E79-0099-444F-9FF8-D5D865797475}" type="datetimeFigureOut">
              <a:t>4/11/18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E5A72-A489-1E4B-9C51-C8C8C2334FB6}" type="slidenum">
              <a:t>‹#›</a:t>
            </a:fld>
            <a:endParaRPr lang="en-US"/>
          </a:p>
        </p:txBody>
      </p:sp>
    </p:spTree>
    <p:extLst>
      <p:ext uri="{BB962C8B-B14F-4D97-AF65-F5344CB8AC3E}">
        <p14:creationId xmlns:p14="http://schemas.microsoft.com/office/powerpoint/2010/main" val="95381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BE5A72-A489-1E4B-9C51-C8C8C2334FB6}" type="slidenum">
              <a:t>1</a:t>
            </a:fld>
            <a:endParaRPr lang="en-US"/>
          </a:p>
        </p:txBody>
      </p:sp>
    </p:spTree>
    <p:extLst>
      <p:ext uri="{BB962C8B-B14F-4D97-AF65-F5344CB8AC3E}">
        <p14:creationId xmlns:p14="http://schemas.microsoft.com/office/powerpoint/2010/main" val="133307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BE5A72-A489-1E4B-9C51-C8C8C2334FB6}" type="slidenum">
              <a:rPr lang="uk-UA"/>
              <a:t>9</a:t>
            </a:fld>
            <a:endParaRPr lang="uk-UA"/>
          </a:p>
        </p:txBody>
      </p:sp>
    </p:spTree>
    <p:extLst>
      <p:ext uri="{BB962C8B-B14F-4D97-AF65-F5344CB8AC3E}">
        <p14:creationId xmlns:p14="http://schemas.microsoft.com/office/powerpoint/2010/main" val="96878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BA522C-A078-5040-9DE0-4319366E3E05}" type="datetime1">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2679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7478A-A9A7-C647-990B-D9C338B1F43F}" type="datetime1">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5425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C07F38-FA82-0F45-84A2-13A82ABB4B0C}" type="datetime1">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64582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8816EB-2191-B946-80C3-080E936663CE}" type="datetime1">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34500" y="6356350"/>
            <a:ext cx="2743200" cy="365125"/>
          </a:xfrm>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27821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10A3B-2790-D548-B675-08254246D443}" type="datetime1">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63796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3A14B-33BF-0641-84B1-1AA562F85DFC}" type="datetime1">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210231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3A497E-49AB-0E4D-98D9-DCB459BF2B5B}" type="datetime1">
              <a:t>4/11/18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05276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753911-3FDC-0248-965E-6EA2E79F1F3D}" type="datetime1">
              <a:t>4/11/18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77412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58441-AB30-D54E-AA87-F517A8F1741E}" type="datetime1">
              <a:t>4/11/18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28556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1626E-948A-BA41-855A-B118294714A4}" type="datetime1">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63606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8DCCB2-046F-9445-B92F-FD6B115310C9}" type="datetime1">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DFA53-9DBF-184D-934E-B4488FEA04C6}" type="slidenum">
              <a:rPr lang="en-US"/>
              <a:t>‹#›</a:t>
            </a:fld>
            <a:endParaRPr lang="en-US"/>
          </a:p>
        </p:txBody>
      </p:sp>
    </p:spTree>
    <p:extLst>
      <p:ext uri="{BB962C8B-B14F-4D97-AF65-F5344CB8AC3E}">
        <p14:creationId xmlns:p14="http://schemas.microsoft.com/office/powerpoint/2010/main" val="191112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CD5D0-8AE0-9E43-B176-DF819D143C20}" type="datetime1">
              <a:t>4/11/18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DFA53-9DBF-184D-934E-B4488FEA04C6}" type="slidenum">
              <a:rPr lang="en-US"/>
              <a:t>‹#›</a:t>
            </a:fld>
            <a:endParaRPr lang="en-US"/>
          </a:p>
        </p:txBody>
      </p:sp>
    </p:spTree>
    <p:extLst>
      <p:ext uri="{BB962C8B-B14F-4D97-AF65-F5344CB8AC3E}">
        <p14:creationId xmlns:p14="http://schemas.microsoft.com/office/powerpoint/2010/main" val="150460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700" y="1757363"/>
            <a:ext cx="9144000" cy="2387600"/>
          </a:xfrm>
        </p:spPr>
        <p:txBody>
          <a:bodyPr>
            <a:normAutofit fontScale="90000"/>
          </a:bodyPr>
          <a:lstStyle/>
          <a:p>
            <a:r>
              <a:rPr lang="en-US" dirty="0"/>
              <a:t>Hyperledger Fabric</a:t>
            </a:r>
            <a:br>
              <a:rPr lang="en-US" dirty="0"/>
            </a:br>
            <a:r>
              <a:rPr lang="en-US" dirty="0"/>
              <a:t/>
            </a:r>
            <a:br>
              <a:rPr lang="en-US" dirty="0"/>
            </a:br>
            <a:r>
              <a:rPr lang="en-US" sz="4900" dirty="0"/>
              <a:t>Private Data -</a:t>
            </a:r>
            <a:br>
              <a:rPr lang="en-US" sz="4900" dirty="0"/>
            </a:br>
            <a:r>
              <a:rPr lang="en-US" sz="4900" dirty="0"/>
              <a:t>Collection Types</a:t>
            </a:r>
          </a:p>
        </p:txBody>
      </p:sp>
    </p:spTree>
    <p:extLst>
      <p:ext uri="{BB962C8B-B14F-4D97-AF65-F5344CB8AC3E}">
        <p14:creationId xmlns:p14="http://schemas.microsoft.com/office/powerpoint/2010/main" val="1609498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10216"/>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6278"/>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20879"/>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3943"/>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92949"/>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292008" y="77007"/>
            <a:ext cx="6753999" cy="645528"/>
          </a:xfrm>
        </p:spPr>
        <p:txBody>
          <a:bodyPr>
            <a:normAutofit fontScale="90000"/>
          </a:bodyPr>
          <a:lstStyle/>
          <a:p>
            <a:r>
              <a:rPr lang="en-US" dirty="0"/>
              <a:t>Collection </a:t>
            </a:r>
            <a:r>
              <a:rPr lang="mr-IN" dirty="0"/>
              <a:t>–</a:t>
            </a:r>
            <a:r>
              <a:rPr lang="en-US" dirty="0"/>
              <a:t> query implications</a:t>
            </a:r>
          </a:p>
        </p:txBody>
      </p:sp>
      <p:sp>
        <p:nvSpPr>
          <p:cNvPr id="4" name="Can 3"/>
          <p:cNvSpPr/>
          <p:nvPr/>
        </p:nvSpPr>
        <p:spPr>
          <a:xfrm>
            <a:off x="5552358" y="4698101"/>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51451"/>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6759"/>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554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8895"/>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650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403327"/>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42470"/>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31654"/>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70452"/>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7562"/>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5951"/>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91751"/>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31512"/>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84" name="TextBox 83"/>
          <p:cNvSpPr txBox="1"/>
          <p:nvPr/>
        </p:nvSpPr>
        <p:spPr>
          <a:xfrm>
            <a:off x="5554106" y="810072"/>
            <a:ext cx="605166" cy="338554"/>
          </a:xfrm>
          <a:prstGeom prst="rect">
            <a:avLst/>
          </a:prstGeom>
          <a:noFill/>
        </p:spPr>
        <p:txBody>
          <a:bodyPr wrap="none" rtlCol="0">
            <a:spAutoFit/>
          </a:bodyPr>
          <a:lstStyle/>
          <a:p>
            <a:r>
              <a:rPr lang="en-US" sz="1600" u="sng" dirty="0"/>
              <a:t>OrgA</a:t>
            </a:r>
          </a:p>
        </p:txBody>
      </p:sp>
      <p:sp>
        <p:nvSpPr>
          <p:cNvPr id="90" name="TextBox 89"/>
          <p:cNvSpPr txBox="1"/>
          <p:nvPr/>
        </p:nvSpPr>
        <p:spPr>
          <a:xfrm>
            <a:off x="1560331" y="2535393"/>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8630"/>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90745"/>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30681"/>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80404"/>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22101"/>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9835"/>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32504"/>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32504"/>
            <a:ext cx="934871" cy="338554"/>
          </a:xfrm>
          <a:prstGeom prst="rect">
            <a:avLst/>
          </a:prstGeom>
          <a:noFill/>
        </p:spPr>
        <p:txBody>
          <a:bodyPr wrap="none" rtlCol="0">
            <a:spAutoFit/>
          </a:bodyPr>
          <a:lstStyle/>
          <a:p>
            <a:r>
              <a:rPr lang="en-US" sz="1600" u="sng" dirty="0"/>
              <a:t>Use Case</a:t>
            </a:r>
          </a:p>
        </p:txBody>
      </p:sp>
      <p:sp>
        <p:nvSpPr>
          <p:cNvPr id="128" name="TextBox 127"/>
          <p:cNvSpPr txBox="1"/>
          <p:nvPr/>
        </p:nvSpPr>
        <p:spPr>
          <a:xfrm>
            <a:off x="2775355" y="2331555"/>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80407"/>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5304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972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22101"/>
            <a:ext cx="892667" cy="430887"/>
          </a:xfrm>
          <a:prstGeom prst="rect">
            <a:avLst/>
          </a:prstGeom>
          <a:noFill/>
        </p:spPr>
        <p:txBody>
          <a:bodyPr wrap="square" rtlCol="0">
            <a:spAutoFit/>
          </a:bodyPr>
          <a:lstStyle/>
          <a:p>
            <a:r>
              <a:rPr lang="en-US" sz="1100" dirty="0"/>
              <a:t>Normal public data</a:t>
            </a:r>
          </a:p>
        </p:txBody>
      </p:sp>
      <p:graphicFrame>
        <p:nvGraphicFramePr>
          <p:cNvPr id="16" name="Table 15"/>
          <p:cNvGraphicFramePr>
            <a:graphicFrameLocks noGrp="1"/>
          </p:cNvGraphicFramePr>
          <p:nvPr>
            <p:extLst>
              <p:ext uri="{D42A27DB-BD31-4B8C-83A1-F6EECF244321}">
                <p14:modId xmlns:p14="http://schemas.microsoft.com/office/powerpoint/2010/main" val="1035594491"/>
              </p:ext>
            </p:extLst>
          </p:nvPr>
        </p:nvGraphicFramePr>
        <p:xfrm>
          <a:off x="6819808" y="474946"/>
          <a:ext cx="4233498" cy="5498722"/>
        </p:xfrm>
        <a:graphic>
          <a:graphicData uri="http://schemas.openxmlformats.org/drawingml/2006/table">
            <a:tbl>
              <a:tblPr firstRow="1" bandRow="1">
                <a:tableStyleId>{5C22544A-7EE6-4342-B048-85BDC9FD1C3A}</a:tableStyleId>
              </a:tblPr>
              <a:tblGrid>
                <a:gridCol w="1030534"/>
                <a:gridCol w="1204331"/>
                <a:gridCol w="914517"/>
                <a:gridCol w="1084116"/>
              </a:tblGrid>
              <a:tr h="232540">
                <a:tc gridSpan="2">
                  <a:txBody>
                    <a:bodyPr/>
                    <a:lstStyle/>
                    <a:p>
                      <a:pPr algn="ctr"/>
                      <a:r>
                        <a:rPr lang="en-US" sz="1400" dirty="0"/>
                        <a:t>read-only</a:t>
                      </a:r>
                      <a:r>
                        <a:rPr lang="en-US" sz="1400" baseline="0" dirty="0"/>
                        <a:t> </a:t>
                      </a:r>
                      <a:r>
                        <a:rPr lang="en-US" sz="1400" dirty="0"/>
                        <a:t>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a:r>
                        <a:rPr lang="en-US" sz="1400" dirty="0"/>
                        <a:t>read-write</a:t>
                      </a:r>
                      <a:r>
                        <a:rPr lang="en-US" sz="1400" baseline="0" dirty="0"/>
                        <a:t> </a:t>
                      </a:r>
                      <a:r>
                        <a:rPr lang="en-US" sz="1400" dirty="0" err="1"/>
                        <a:t>txs</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r>
              <a:tr h="568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r>
              <a:tr h="923849">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r>
                        <a:rPr lang="en-US" sz="1100"/>
                        <a:t>within collections</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9586">
                <a:tc>
                  <a:txBody>
                    <a:bodyPr/>
                    <a:lstStyle/>
                    <a:p>
                      <a:r>
                        <a:rPr lang="en-US" sz="1100"/>
                        <a:t>within collections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6" name="Rectangle 65"/>
          <p:cNvSpPr/>
          <p:nvPr/>
        </p:nvSpPr>
        <p:spPr>
          <a:xfrm rot="5400000">
            <a:off x="-262065" y="3461934"/>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67" name="Rectangle 66"/>
          <p:cNvSpPr/>
          <p:nvPr/>
        </p:nvSpPr>
        <p:spPr>
          <a:xfrm rot="5400000">
            <a:off x="572978" y="5388941"/>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11" name="Slide Number Placeholder 10"/>
          <p:cNvSpPr>
            <a:spLocks noGrp="1"/>
          </p:cNvSpPr>
          <p:nvPr>
            <p:ph type="sldNum" sz="quarter" idx="12"/>
          </p:nvPr>
        </p:nvSpPr>
        <p:spPr/>
        <p:txBody>
          <a:bodyPr/>
          <a:lstStyle/>
          <a:p>
            <a:fld id="{304DFA53-9DBF-184D-934E-B4488FEA04C6}" type="slidenum">
              <a:rPr lang="en-US"/>
              <a:t>10</a:t>
            </a:fld>
            <a:endParaRPr lang="en-US"/>
          </a:p>
        </p:txBody>
      </p:sp>
      <p:sp>
        <p:nvSpPr>
          <p:cNvPr id="46" name="TextBox 45"/>
          <p:cNvSpPr txBox="1"/>
          <p:nvPr/>
        </p:nvSpPr>
        <p:spPr>
          <a:xfrm>
            <a:off x="4077364" y="2342407"/>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47" name="TextBox 46"/>
          <p:cNvSpPr txBox="1"/>
          <p:nvPr/>
        </p:nvSpPr>
        <p:spPr>
          <a:xfrm>
            <a:off x="4087580" y="3288707"/>
            <a:ext cx="1192600" cy="600164"/>
          </a:xfrm>
          <a:prstGeom prst="rect">
            <a:avLst/>
          </a:prstGeom>
          <a:noFill/>
        </p:spPr>
        <p:txBody>
          <a:bodyPr wrap="square" rtlCol="0">
            <a:spAutoFit/>
          </a:bodyPr>
          <a:lstStyle/>
          <a:p>
            <a:r>
              <a:rPr lang="en-US" sz="1100"/>
              <a:t>Keep private data confidential from orderers</a:t>
            </a:r>
          </a:p>
        </p:txBody>
      </p:sp>
      <p:sp>
        <p:nvSpPr>
          <p:cNvPr id="48" name="TextBox 47"/>
          <p:cNvSpPr txBox="1"/>
          <p:nvPr/>
        </p:nvSpPr>
        <p:spPr>
          <a:xfrm>
            <a:off x="4105799" y="4232451"/>
            <a:ext cx="1192600" cy="769441"/>
          </a:xfrm>
          <a:prstGeom prst="rect">
            <a:avLst/>
          </a:prstGeom>
          <a:noFill/>
        </p:spPr>
        <p:txBody>
          <a:bodyPr wrap="square" rtlCol="0">
            <a:spAutoFit/>
          </a:bodyPr>
          <a:lstStyle/>
          <a:p>
            <a:r>
              <a:rPr lang="en-US" sz="1100"/>
              <a:t>Data privacy; Share private data between fixed set of orgs.</a:t>
            </a:r>
          </a:p>
        </p:txBody>
      </p:sp>
      <p:sp>
        <p:nvSpPr>
          <p:cNvPr id="49" name="TextBox 48"/>
          <p:cNvSpPr txBox="1"/>
          <p:nvPr/>
        </p:nvSpPr>
        <p:spPr>
          <a:xfrm>
            <a:off x="4079027" y="5202828"/>
            <a:ext cx="1192600" cy="938719"/>
          </a:xfrm>
          <a:prstGeom prst="rect">
            <a:avLst/>
          </a:prstGeom>
          <a:noFill/>
        </p:spPr>
        <p:txBody>
          <a:bodyPr wrap="square" rtlCol="0">
            <a:spAutoFit/>
          </a:bodyPr>
          <a:lstStyle/>
          <a:p>
            <a:r>
              <a:rPr lang="en-US" sz="1100"/>
              <a:t>Data privacy; Share private data between evolving groups of orgs.</a:t>
            </a:r>
          </a:p>
        </p:txBody>
      </p:sp>
      <p:sp>
        <p:nvSpPr>
          <p:cNvPr id="52" name="Rounded Rectangular Callout 51"/>
          <p:cNvSpPr/>
          <p:nvPr/>
        </p:nvSpPr>
        <p:spPr>
          <a:xfrm>
            <a:off x="4675327" y="4028211"/>
            <a:ext cx="7212910" cy="1542983"/>
          </a:xfrm>
          <a:prstGeom prst="wedgeRoundRectCallout">
            <a:avLst>
              <a:gd name="adj1" fmla="val 23309"/>
              <a:gd name="adj2" fmla="val -1317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How to handle?</a:t>
            </a:r>
          </a:p>
          <a:p>
            <a:r>
              <a:rPr lang="en-US" sz="1600">
                <a:solidFill>
                  <a:schemeClr val="tx1"/>
                </a:solidFill>
              </a:rPr>
              <a:t>Need a chaincode config option: </a:t>
            </a:r>
            <a:r>
              <a:rPr lang="en-US" sz="1600" b="1">
                <a:solidFill>
                  <a:schemeClr val="tx1"/>
                </a:solidFill>
              </a:rPr>
              <a:t>allowReadWriteTransactionsWithoutPhantomCheck</a:t>
            </a:r>
          </a:p>
          <a:p>
            <a:pPr marL="171450" indent="-171450">
              <a:buFontTx/>
              <a:buChar char="-"/>
            </a:pPr>
            <a:r>
              <a:rPr lang="en-US" sz="1600" b="1">
                <a:solidFill>
                  <a:schemeClr val="tx1"/>
                </a:solidFill>
              </a:rPr>
              <a:t>true</a:t>
            </a:r>
            <a:r>
              <a:rPr lang="en-US" sz="1600">
                <a:solidFill>
                  <a:schemeClr val="tx1"/>
                </a:solidFill>
              </a:rPr>
              <a:t> indicates to allow them (current behavior for CouchDB JSON queries)</a:t>
            </a:r>
          </a:p>
          <a:p>
            <a:pPr marL="171450" indent="-171450">
              <a:buFontTx/>
              <a:buChar char="-"/>
            </a:pPr>
            <a:r>
              <a:rPr lang="en-US" sz="1600" b="1">
                <a:solidFill>
                  <a:schemeClr val="tx1"/>
                </a:solidFill>
              </a:rPr>
              <a:t>false</a:t>
            </a:r>
            <a:r>
              <a:rPr lang="en-US" sz="1600">
                <a:solidFill>
                  <a:schemeClr val="tx1"/>
                </a:solidFill>
              </a:rPr>
              <a:t> indicates to fail endorsement if this is detected</a:t>
            </a:r>
            <a:endParaRPr lang="en-US" sz="1600"/>
          </a:p>
        </p:txBody>
      </p:sp>
    </p:spTree>
    <p:extLst>
      <p:ext uri="{BB962C8B-B14F-4D97-AF65-F5344CB8AC3E}">
        <p14:creationId xmlns:p14="http://schemas.microsoft.com/office/powerpoint/2010/main" val="1745481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Deeper dive on state-based ownership, local collections, and asset transfer.</a:t>
            </a:r>
          </a:p>
        </p:txBody>
      </p:sp>
      <p:sp>
        <p:nvSpPr>
          <p:cNvPr id="5" name="Slide Number Placeholder 4"/>
          <p:cNvSpPr>
            <a:spLocks noGrp="1"/>
          </p:cNvSpPr>
          <p:nvPr>
            <p:ph type="sldNum" sz="quarter" idx="12"/>
          </p:nvPr>
        </p:nvSpPr>
        <p:spPr/>
        <p:txBody>
          <a:bodyPr/>
          <a:lstStyle/>
          <a:p>
            <a:fld id="{304DFA53-9DBF-184D-934E-B4488FEA04C6}" type="slidenum">
              <a:rPr lang="en-US"/>
              <a:t>11</a:t>
            </a:fld>
            <a:endParaRPr lang="en-US"/>
          </a:p>
        </p:txBody>
      </p:sp>
    </p:spTree>
    <p:extLst>
      <p:ext uri="{BB962C8B-B14F-4D97-AF65-F5344CB8AC3E}">
        <p14:creationId xmlns:p14="http://schemas.microsoft.com/office/powerpoint/2010/main" val="1323337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423145"/>
            <a:ext cx="11229474" cy="1325563"/>
          </a:xfrm>
        </p:spPr>
        <p:txBody>
          <a:bodyPr>
            <a:normAutofit/>
          </a:bodyPr>
          <a:lstStyle/>
          <a:p>
            <a:r>
              <a:rPr lang="en-US" sz="2800"/>
              <a:t>With </a:t>
            </a:r>
            <a:r>
              <a:rPr lang="en-US" sz="2800" b="1"/>
              <a:t>state-based endorsement</a:t>
            </a:r>
            <a:r>
              <a:rPr lang="en-US" sz="2800"/>
              <a:t>, there may be a different endorsement policy for each item in the collection.</a:t>
            </a:r>
            <a:br>
              <a:rPr lang="en-US" sz="2800"/>
            </a:br>
            <a:endParaRPr lang="en-US" sz="2800"/>
          </a:p>
        </p:txBody>
      </p:sp>
      <p:graphicFrame>
        <p:nvGraphicFramePr>
          <p:cNvPr id="5" name="Table 4"/>
          <p:cNvGraphicFramePr>
            <a:graphicFrameLocks noGrp="1"/>
          </p:cNvGraphicFramePr>
          <p:nvPr>
            <p:extLst>
              <p:ext uri="{D42A27DB-BD31-4B8C-83A1-F6EECF244321}">
                <p14:modId xmlns:p14="http://schemas.microsoft.com/office/powerpoint/2010/main" val="417782920"/>
              </p:ext>
            </p:extLst>
          </p:nvPr>
        </p:nvGraphicFramePr>
        <p:xfrm>
          <a:off x="7739761" y="3513807"/>
          <a:ext cx="3096125" cy="1514244"/>
        </p:xfrm>
        <a:graphic>
          <a:graphicData uri="http://schemas.openxmlformats.org/drawingml/2006/table">
            <a:tbl>
              <a:tblPr firstRow="1" bandRow="1">
                <a:tableStyleId>{5C22544A-7EE6-4342-B048-85BDC9FD1C3A}</a:tableStyleId>
              </a:tblPr>
              <a:tblGrid>
                <a:gridCol w="619225"/>
                <a:gridCol w="619225"/>
                <a:gridCol w="619225"/>
                <a:gridCol w="619225"/>
                <a:gridCol w="619225"/>
              </a:tblGrid>
              <a:tr h="378561">
                <a:tc>
                  <a:txBody>
                    <a:bodyPr/>
                    <a:lstStyle/>
                    <a:p>
                      <a:endParaRPr lang="en-US"/>
                    </a:p>
                  </a:txBody>
                  <a:tcPr/>
                </a:tc>
                <a:tc>
                  <a:txBody>
                    <a:bodyPr/>
                    <a:lstStyle/>
                    <a:p>
                      <a:r>
                        <a:rPr lang="en-US"/>
                        <a:t>c1</a:t>
                      </a:r>
                    </a:p>
                  </a:txBody>
                  <a:tcPr/>
                </a:tc>
                <a:tc>
                  <a:txBody>
                    <a:bodyPr/>
                    <a:lstStyle/>
                    <a:p>
                      <a:r>
                        <a:rPr lang="en-US"/>
                        <a:t>c2</a:t>
                      </a:r>
                    </a:p>
                  </a:txBody>
                  <a:tcPr/>
                </a:tc>
                <a:tc>
                  <a:txBody>
                    <a:bodyPr/>
                    <a:lstStyle/>
                    <a:p>
                      <a:r>
                        <a:rPr lang="en-US"/>
                        <a:t>c3</a:t>
                      </a:r>
                    </a:p>
                  </a:txBody>
                  <a:tcPr/>
                </a:tc>
                <a:tc>
                  <a:txBody>
                    <a:bodyPr/>
                    <a:lstStyle/>
                    <a:p>
                      <a:r>
                        <a:rPr lang="en-US"/>
                        <a:t>EP</a:t>
                      </a:r>
                    </a:p>
                  </a:txBody>
                  <a:tcPr/>
                </a:tc>
              </a:tr>
              <a:tr h="378561">
                <a:tc>
                  <a:txBody>
                    <a:bodyPr/>
                    <a:lstStyle/>
                    <a:p>
                      <a:r>
                        <a:rPr lang="en-US"/>
                        <a:t>k1</a:t>
                      </a:r>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a:t>AB</a:t>
                      </a:r>
                    </a:p>
                  </a:txBody>
                  <a:tcPr/>
                </a:tc>
              </a:tr>
              <a:tr h="378561">
                <a:tc>
                  <a:txBody>
                    <a:bodyPr/>
                    <a:lstStyle/>
                    <a:p>
                      <a:r>
                        <a:rPr lang="en-US"/>
                        <a:t>k2</a:t>
                      </a:r>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a:t>BC</a:t>
                      </a:r>
                    </a:p>
                  </a:txBody>
                  <a:tcPr/>
                </a:tc>
              </a:tr>
              <a:tr h="378561">
                <a:tc>
                  <a:txBody>
                    <a:bodyPr/>
                    <a:lstStyle/>
                    <a:p>
                      <a:r>
                        <a:rPr lang="en-US"/>
                        <a:t>k3</a:t>
                      </a:r>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sz="1800"/>
                        <a:t>---</a:t>
                      </a:r>
                      <a:endParaRPr lang="en-US"/>
                    </a:p>
                  </a:txBody>
                  <a:tcPr/>
                </a:tc>
                <a:tc>
                  <a:txBody>
                    <a:bodyPr/>
                    <a:lstStyle/>
                    <a:p>
                      <a:r>
                        <a:rPr lang="en-US"/>
                        <a:t>AC</a:t>
                      </a:r>
                    </a:p>
                  </a:txBody>
                  <a:tcPr/>
                </a:tc>
              </a:tr>
            </a:tbl>
          </a:graphicData>
        </a:graphic>
      </p:graphicFrame>
      <p:sp>
        <p:nvSpPr>
          <p:cNvPr id="14" name="Folded Corner 13"/>
          <p:cNvSpPr/>
          <p:nvPr/>
        </p:nvSpPr>
        <p:spPr>
          <a:xfrm>
            <a:off x="1821662" y="1869050"/>
            <a:ext cx="1351357" cy="1668051"/>
          </a:xfrm>
          <a:prstGeom prst="foldedCorner">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k3             AC</a:t>
            </a:r>
          </a:p>
          <a:p>
            <a:endParaRPr lang="en-US" sz="800">
              <a:solidFill>
                <a:schemeClr val="tx1"/>
              </a:solidFill>
            </a:endParaRPr>
          </a:p>
          <a:p>
            <a:r>
              <a:rPr lang="en-US">
                <a:solidFill>
                  <a:schemeClr val="tx1"/>
                </a:solidFill>
              </a:rPr>
              <a:t>{ </a:t>
            </a:r>
          </a:p>
          <a:p>
            <a:endParaRPr lang="en-US" sz="800">
              <a:solidFill>
                <a:schemeClr val="tx1"/>
              </a:solidFill>
            </a:endParaRPr>
          </a:p>
          <a:p>
            <a:r>
              <a:rPr lang="en-US">
                <a:solidFill>
                  <a:schemeClr val="tx1"/>
                </a:solidFill>
              </a:rPr>
              <a:t>  JSON</a:t>
            </a:r>
          </a:p>
          <a:p>
            <a:endParaRPr lang="en-US" sz="800">
              <a:solidFill>
                <a:schemeClr val="tx1"/>
              </a:solidFill>
            </a:endParaRPr>
          </a:p>
          <a:p>
            <a:r>
              <a:rPr lang="en-US">
                <a:solidFill>
                  <a:schemeClr val="tx1"/>
                </a:solidFill>
              </a:rPr>
              <a:t>}</a:t>
            </a:r>
          </a:p>
        </p:txBody>
      </p:sp>
      <p:sp>
        <p:nvSpPr>
          <p:cNvPr id="15" name="Folded Corner 14"/>
          <p:cNvSpPr/>
          <p:nvPr/>
        </p:nvSpPr>
        <p:spPr>
          <a:xfrm>
            <a:off x="1495339" y="2182111"/>
            <a:ext cx="1351357" cy="1668051"/>
          </a:xfrm>
          <a:prstGeom prst="foldedCorner">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k2             BC</a:t>
            </a:r>
          </a:p>
          <a:p>
            <a:endParaRPr lang="en-US" sz="800">
              <a:solidFill>
                <a:schemeClr val="tx1"/>
              </a:solidFill>
            </a:endParaRPr>
          </a:p>
          <a:p>
            <a:r>
              <a:rPr lang="en-US">
                <a:solidFill>
                  <a:schemeClr val="tx1"/>
                </a:solidFill>
              </a:rPr>
              <a:t>{ </a:t>
            </a:r>
          </a:p>
          <a:p>
            <a:endParaRPr lang="en-US" sz="800">
              <a:solidFill>
                <a:schemeClr val="tx1"/>
              </a:solidFill>
            </a:endParaRPr>
          </a:p>
          <a:p>
            <a:r>
              <a:rPr lang="en-US">
                <a:solidFill>
                  <a:schemeClr val="tx1"/>
                </a:solidFill>
              </a:rPr>
              <a:t>  JSON</a:t>
            </a:r>
          </a:p>
          <a:p>
            <a:endParaRPr lang="en-US" sz="800">
              <a:solidFill>
                <a:schemeClr val="tx1"/>
              </a:solidFill>
            </a:endParaRPr>
          </a:p>
          <a:p>
            <a:r>
              <a:rPr lang="en-US">
                <a:solidFill>
                  <a:schemeClr val="tx1"/>
                </a:solidFill>
              </a:rPr>
              <a:t>}</a:t>
            </a:r>
          </a:p>
        </p:txBody>
      </p:sp>
      <p:sp>
        <p:nvSpPr>
          <p:cNvPr id="16" name="Folded Corner 15"/>
          <p:cNvSpPr/>
          <p:nvPr/>
        </p:nvSpPr>
        <p:spPr>
          <a:xfrm>
            <a:off x="1145983" y="2529125"/>
            <a:ext cx="1351357" cy="1668051"/>
          </a:xfrm>
          <a:prstGeom prst="foldedCorner">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k1            AB</a:t>
            </a:r>
          </a:p>
          <a:p>
            <a:endParaRPr lang="en-US" sz="800">
              <a:solidFill>
                <a:schemeClr val="tx1"/>
              </a:solidFill>
            </a:endParaRPr>
          </a:p>
          <a:p>
            <a:r>
              <a:rPr lang="en-US">
                <a:solidFill>
                  <a:schemeClr val="tx1"/>
                </a:solidFill>
              </a:rPr>
              <a:t>{</a:t>
            </a:r>
          </a:p>
          <a:p>
            <a:endParaRPr lang="en-US" sz="800">
              <a:solidFill>
                <a:schemeClr val="tx1"/>
              </a:solidFill>
            </a:endParaRPr>
          </a:p>
          <a:p>
            <a:r>
              <a:rPr lang="en-US">
                <a:solidFill>
                  <a:schemeClr val="tx1"/>
                </a:solidFill>
              </a:rPr>
              <a:t>  JSON</a:t>
            </a:r>
          </a:p>
          <a:p>
            <a:endParaRPr lang="en-US" sz="800">
              <a:solidFill>
                <a:schemeClr val="tx1"/>
              </a:solidFill>
            </a:endParaRPr>
          </a:p>
          <a:p>
            <a:r>
              <a:rPr lang="en-US">
                <a:solidFill>
                  <a:schemeClr val="tx1"/>
                </a:solidFill>
              </a:rPr>
              <a:t>}</a:t>
            </a:r>
          </a:p>
        </p:txBody>
      </p:sp>
      <p:sp>
        <p:nvSpPr>
          <p:cNvPr id="19" name="TextBox 18"/>
          <p:cNvSpPr txBox="1"/>
          <p:nvPr/>
        </p:nvSpPr>
        <p:spPr>
          <a:xfrm>
            <a:off x="418133" y="5028051"/>
            <a:ext cx="4037024" cy="1384995"/>
          </a:xfrm>
          <a:prstGeom prst="rect">
            <a:avLst/>
          </a:prstGeom>
          <a:noFill/>
        </p:spPr>
        <p:txBody>
          <a:bodyPr wrap="square" rtlCol="0">
            <a:spAutoFit/>
          </a:bodyPr>
          <a:lstStyle/>
          <a:p>
            <a:r>
              <a:rPr lang="en-US" sz="1200"/>
              <a:t>AB = Owned jointly by OrgA/OrgB </a:t>
            </a:r>
          </a:p>
          <a:p>
            <a:r>
              <a:rPr lang="en-US" sz="1200"/>
              <a:t>BC = Owned jointly by OrgB/OrgC</a:t>
            </a:r>
          </a:p>
          <a:p>
            <a:r>
              <a:rPr lang="en-US" sz="1200"/>
              <a:t>AC = Owned jointly by OrgA/OrgC</a:t>
            </a:r>
          </a:p>
          <a:p>
            <a:endParaRPr lang="en-US" sz="1200"/>
          </a:p>
          <a:p>
            <a:r>
              <a:rPr lang="en-US" sz="1200"/>
              <a:t>*Options exist for linkable as well as unlinkable ownership (e.g. ephemeral keys per state, Idemix endorsement credentials)</a:t>
            </a:r>
          </a:p>
        </p:txBody>
      </p:sp>
      <p:cxnSp>
        <p:nvCxnSpPr>
          <p:cNvPr id="21" name="Straight Arrow Connector 20"/>
          <p:cNvCxnSpPr/>
          <p:nvPr/>
        </p:nvCxnSpPr>
        <p:spPr>
          <a:xfrm flipH="1" flipV="1">
            <a:off x="2378489" y="2669437"/>
            <a:ext cx="1166570" cy="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3545059" y="2542526"/>
            <a:ext cx="2215453" cy="1477328"/>
          </a:xfrm>
          <a:prstGeom prst="rect">
            <a:avLst/>
          </a:prstGeom>
          <a:noFill/>
        </p:spPr>
        <p:txBody>
          <a:bodyPr wrap="square" rtlCol="0">
            <a:spAutoFit/>
          </a:bodyPr>
          <a:lstStyle/>
          <a:p>
            <a:r>
              <a:rPr lang="en-US">
                <a:solidFill>
                  <a:srgbClr val="FF0000"/>
                </a:solidFill>
              </a:rPr>
              <a:t>‘Endorsement policy’ gets added to value as metadata to support validation, similar to ‘version’. </a:t>
            </a:r>
          </a:p>
        </p:txBody>
      </p:sp>
      <p:cxnSp>
        <p:nvCxnSpPr>
          <p:cNvPr id="23" name="Straight Arrow Connector 22"/>
          <p:cNvCxnSpPr/>
          <p:nvPr/>
        </p:nvCxnSpPr>
        <p:spPr>
          <a:xfrm flipV="1">
            <a:off x="5721379" y="4070533"/>
            <a:ext cx="1885202" cy="963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53520" y="5058344"/>
            <a:ext cx="4788000" cy="646331"/>
          </a:xfrm>
          <a:prstGeom prst="rect">
            <a:avLst/>
          </a:prstGeom>
          <a:noFill/>
          <a:ln>
            <a:solidFill>
              <a:schemeClr val="bg1"/>
            </a:solidFill>
          </a:ln>
        </p:spPr>
        <p:txBody>
          <a:bodyPr wrap="square" rtlCol="0">
            <a:spAutoFit/>
          </a:bodyPr>
          <a:lstStyle/>
          <a:p>
            <a:r>
              <a:rPr lang="en-US">
                <a:solidFill>
                  <a:srgbClr val="FF0000"/>
                </a:solidFill>
              </a:rPr>
              <a:t>For k1 with ownable state AB, client must send endorsement requests to OrgA and OrgB</a:t>
            </a:r>
          </a:p>
        </p:txBody>
      </p:sp>
      <p:sp>
        <p:nvSpPr>
          <p:cNvPr id="17" name="TextBox 16"/>
          <p:cNvSpPr txBox="1"/>
          <p:nvPr/>
        </p:nvSpPr>
        <p:spPr>
          <a:xfrm flipH="1">
            <a:off x="7739761" y="2729324"/>
            <a:ext cx="2869150" cy="646331"/>
          </a:xfrm>
          <a:prstGeom prst="rect">
            <a:avLst/>
          </a:prstGeom>
          <a:noFill/>
        </p:spPr>
        <p:txBody>
          <a:bodyPr wrap="square" rtlCol="0">
            <a:spAutoFit/>
          </a:bodyPr>
          <a:lstStyle/>
          <a:p>
            <a:r>
              <a:rPr lang="en-US">
                <a:solidFill>
                  <a:srgbClr val="FF0000"/>
                </a:solidFill>
              </a:rPr>
              <a:t>Let’s simplify this by using a table view of the data</a:t>
            </a:r>
            <a:r>
              <a:rPr lang="mr-IN">
                <a:solidFill>
                  <a:srgbClr val="FF0000"/>
                </a:solidFill>
              </a:rPr>
              <a:t>…</a:t>
            </a:r>
            <a:endParaRPr lang="en-US">
              <a:solidFill>
                <a:srgbClr val="FF0000"/>
              </a:solidFill>
            </a:endParaRPr>
          </a:p>
        </p:txBody>
      </p:sp>
      <p:sp>
        <p:nvSpPr>
          <p:cNvPr id="8" name="Slide Number Placeholder 7"/>
          <p:cNvSpPr>
            <a:spLocks noGrp="1"/>
          </p:cNvSpPr>
          <p:nvPr>
            <p:ph type="sldNum" sz="quarter" idx="12"/>
          </p:nvPr>
        </p:nvSpPr>
        <p:spPr/>
        <p:txBody>
          <a:bodyPr/>
          <a:lstStyle/>
          <a:p>
            <a:fld id="{304DFA53-9DBF-184D-934E-B4488FEA04C6}" type="slidenum">
              <a:rPr lang="en-US"/>
              <a:t>12</a:t>
            </a:fld>
            <a:endParaRPr lang="en-US"/>
          </a:p>
        </p:txBody>
      </p:sp>
    </p:spTree>
    <p:extLst>
      <p:ext uri="{BB962C8B-B14F-4D97-AF65-F5344CB8AC3E}">
        <p14:creationId xmlns:p14="http://schemas.microsoft.com/office/powerpoint/2010/main" val="2129466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1" y="321547"/>
            <a:ext cx="11638929" cy="1325563"/>
          </a:xfrm>
        </p:spPr>
        <p:txBody>
          <a:bodyPr>
            <a:normAutofit/>
          </a:bodyPr>
          <a:lstStyle/>
          <a:p>
            <a:r>
              <a:rPr lang="en-US" sz="2800"/>
              <a:t>With </a:t>
            </a:r>
            <a:r>
              <a:rPr lang="en-US" sz="2800" b="1"/>
              <a:t>local collections</a:t>
            </a:r>
            <a:r>
              <a:rPr lang="en-US" sz="2800"/>
              <a:t>, data may be private to a subset of orgs,</a:t>
            </a:r>
            <a:br>
              <a:rPr lang="en-US" sz="2800"/>
            </a:br>
            <a:r>
              <a:rPr lang="en-US" sz="2800"/>
              <a:t>based on which orgs did the endorsement for a particular transaction</a:t>
            </a:r>
            <a:br>
              <a:rPr lang="en-US" sz="2800"/>
            </a:br>
            <a:endParaRPr lang="en-US" sz="2800"/>
          </a:p>
        </p:txBody>
      </p:sp>
      <p:graphicFrame>
        <p:nvGraphicFramePr>
          <p:cNvPr id="5" name="Table 4"/>
          <p:cNvGraphicFramePr>
            <a:graphicFrameLocks noGrp="1"/>
          </p:cNvGraphicFramePr>
          <p:nvPr>
            <p:extLst>
              <p:ext uri="{D42A27DB-BD31-4B8C-83A1-F6EECF244321}">
                <p14:modId xmlns:p14="http://schemas.microsoft.com/office/powerpoint/2010/main" val="955370123"/>
              </p:ext>
            </p:extLst>
          </p:nvPr>
        </p:nvGraphicFramePr>
        <p:xfrm>
          <a:off x="5942294" y="1502859"/>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sp>
        <p:nvSpPr>
          <p:cNvPr id="27" name="TextBox 26"/>
          <p:cNvSpPr txBox="1"/>
          <p:nvPr/>
        </p:nvSpPr>
        <p:spPr>
          <a:xfrm>
            <a:off x="8824685" y="1734196"/>
            <a:ext cx="656142" cy="369332"/>
          </a:xfrm>
          <a:prstGeom prst="rect">
            <a:avLst/>
          </a:prstGeom>
          <a:noFill/>
        </p:spPr>
        <p:txBody>
          <a:bodyPr wrap="none" rtlCol="0">
            <a:spAutoFit/>
          </a:bodyPr>
          <a:lstStyle/>
          <a:p>
            <a:r>
              <a:rPr lang="en-US"/>
              <a:t>OrgA</a:t>
            </a:r>
          </a:p>
        </p:txBody>
      </p:sp>
      <p:sp>
        <p:nvSpPr>
          <p:cNvPr id="28" name="TextBox 27"/>
          <p:cNvSpPr txBox="1"/>
          <p:nvPr/>
        </p:nvSpPr>
        <p:spPr>
          <a:xfrm>
            <a:off x="8824685" y="3839361"/>
            <a:ext cx="648126" cy="369332"/>
          </a:xfrm>
          <a:prstGeom prst="rect">
            <a:avLst/>
          </a:prstGeom>
          <a:noFill/>
        </p:spPr>
        <p:txBody>
          <a:bodyPr wrap="none" rtlCol="0">
            <a:spAutoFit/>
          </a:bodyPr>
          <a:lstStyle/>
          <a:p>
            <a:r>
              <a:rPr lang="en-US"/>
              <a:t>OrgB</a:t>
            </a:r>
          </a:p>
        </p:txBody>
      </p:sp>
      <p:sp>
        <p:nvSpPr>
          <p:cNvPr id="29" name="TextBox 28"/>
          <p:cNvSpPr txBox="1"/>
          <p:nvPr/>
        </p:nvSpPr>
        <p:spPr>
          <a:xfrm>
            <a:off x="8826287" y="5697788"/>
            <a:ext cx="646524" cy="369332"/>
          </a:xfrm>
          <a:prstGeom prst="rect">
            <a:avLst/>
          </a:prstGeom>
          <a:noFill/>
        </p:spPr>
        <p:txBody>
          <a:bodyPr wrap="none" rtlCol="0">
            <a:spAutoFit/>
          </a:bodyPr>
          <a:lstStyle/>
          <a:p>
            <a:r>
              <a:rPr lang="en-US"/>
              <a:t>OrgC</a:t>
            </a:r>
          </a:p>
        </p:txBody>
      </p:sp>
      <p:graphicFrame>
        <p:nvGraphicFramePr>
          <p:cNvPr id="30" name="Table 29"/>
          <p:cNvGraphicFramePr>
            <a:graphicFrameLocks noGrp="1"/>
          </p:cNvGraphicFramePr>
          <p:nvPr>
            <p:extLst>
              <p:ext uri="{D42A27DB-BD31-4B8C-83A1-F6EECF244321}">
                <p14:modId xmlns:p14="http://schemas.microsoft.com/office/powerpoint/2010/main" val="117780998"/>
              </p:ext>
            </p:extLst>
          </p:nvPr>
        </p:nvGraphicFramePr>
        <p:xfrm>
          <a:off x="5942293" y="3326381"/>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46273383"/>
              </p:ext>
            </p:extLst>
          </p:nvPr>
        </p:nvGraphicFramePr>
        <p:xfrm>
          <a:off x="5942294" y="5276506"/>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cxnSp>
        <p:nvCxnSpPr>
          <p:cNvPr id="40" name="Straight Connector 39"/>
          <p:cNvCxnSpPr/>
          <p:nvPr/>
        </p:nvCxnSpPr>
        <p:spPr>
          <a:xfrm>
            <a:off x="5675086" y="2953661"/>
            <a:ext cx="4702628" cy="7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75086" y="4889272"/>
            <a:ext cx="4702628" cy="145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550996" y="2463279"/>
            <a:ext cx="1161143" cy="8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p:txBody>
      </p:sp>
      <p:cxnSp>
        <p:nvCxnSpPr>
          <p:cNvPr id="48" name="Straight Arrow Connector 47"/>
          <p:cNvCxnSpPr>
            <a:stCxn id="46" idx="3"/>
          </p:cNvCxnSpPr>
          <p:nvPr/>
        </p:nvCxnSpPr>
        <p:spPr>
          <a:xfrm flipV="1">
            <a:off x="3712139" y="1918862"/>
            <a:ext cx="2122604" cy="946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712139" y="2865735"/>
            <a:ext cx="2122604" cy="850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6410" y="3302833"/>
            <a:ext cx="5785883" cy="646331"/>
          </a:xfrm>
          <a:prstGeom prst="rect">
            <a:avLst/>
          </a:prstGeom>
          <a:noFill/>
          <a:ln>
            <a:solidFill>
              <a:schemeClr val="bg1"/>
            </a:solidFill>
          </a:ln>
        </p:spPr>
        <p:txBody>
          <a:bodyPr wrap="square" rtlCol="0">
            <a:spAutoFit/>
          </a:bodyPr>
          <a:lstStyle/>
          <a:p>
            <a:r>
              <a:rPr lang="en-US">
                <a:solidFill>
                  <a:srgbClr val="FF0000"/>
                </a:solidFill>
              </a:rPr>
              <a:t>For k1 with ownable state AB, client must send endorsement requests to OrgA and OrgB.</a:t>
            </a:r>
          </a:p>
        </p:txBody>
      </p:sp>
      <p:sp>
        <p:nvSpPr>
          <p:cNvPr id="3" name="Slide Number Placeholder 2"/>
          <p:cNvSpPr>
            <a:spLocks noGrp="1"/>
          </p:cNvSpPr>
          <p:nvPr>
            <p:ph type="sldNum" sz="quarter" idx="12"/>
          </p:nvPr>
        </p:nvSpPr>
        <p:spPr/>
        <p:txBody>
          <a:bodyPr/>
          <a:lstStyle/>
          <a:p>
            <a:fld id="{304DFA53-9DBF-184D-934E-B4488FEA04C6}" type="slidenum">
              <a:rPr lang="en-US"/>
              <a:t>13</a:t>
            </a:fld>
            <a:endParaRPr lang="en-US"/>
          </a:p>
        </p:txBody>
      </p:sp>
    </p:spTree>
    <p:extLst>
      <p:ext uri="{BB962C8B-B14F-4D97-AF65-F5344CB8AC3E}">
        <p14:creationId xmlns:p14="http://schemas.microsoft.com/office/powerpoint/2010/main" val="197071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1" y="321547"/>
            <a:ext cx="11638929" cy="1325563"/>
          </a:xfrm>
        </p:spPr>
        <p:txBody>
          <a:bodyPr>
            <a:normAutofit/>
          </a:bodyPr>
          <a:lstStyle/>
          <a:p>
            <a:r>
              <a:rPr lang="en-US" sz="2800"/>
              <a:t>With </a:t>
            </a:r>
            <a:r>
              <a:rPr lang="en-US" sz="2800" b="1"/>
              <a:t>local collections</a:t>
            </a:r>
            <a:r>
              <a:rPr lang="en-US" sz="2800"/>
              <a:t>, data may be private to a subset of orgs,</a:t>
            </a:r>
            <a:br>
              <a:rPr lang="en-US" sz="2800"/>
            </a:br>
            <a:r>
              <a:rPr lang="en-US" sz="2800"/>
              <a:t>based on which orgs did the endorsement for a particular transaction</a:t>
            </a:r>
            <a:br>
              <a:rPr lang="en-US" sz="2800"/>
            </a:br>
            <a:endParaRPr lang="en-US" sz="2800"/>
          </a:p>
        </p:txBody>
      </p:sp>
      <p:graphicFrame>
        <p:nvGraphicFramePr>
          <p:cNvPr id="5" name="Table 4"/>
          <p:cNvGraphicFramePr>
            <a:graphicFrameLocks noGrp="1"/>
          </p:cNvGraphicFramePr>
          <p:nvPr/>
        </p:nvGraphicFramePr>
        <p:xfrm>
          <a:off x="5942294" y="1502859"/>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sp>
        <p:nvSpPr>
          <p:cNvPr id="27" name="TextBox 26"/>
          <p:cNvSpPr txBox="1"/>
          <p:nvPr/>
        </p:nvSpPr>
        <p:spPr>
          <a:xfrm>
            <a:off x="8824685" y="1734196"/>
            <a:ext cx="656142" cy="369332"/>
          </a:xfrm>
          <a:prstGeom prst="rect">
            <a:avLst/>
          </a:prstGeom>
          <a:noFill/>
        </p:spPr>
        <p:txBody>
          <a:bodyPr wrap="none" rtlCol="0">
            <a:spAutoFit/>
          </a:bodyPr>
          <a:lstStyle/>
          <a:p>
            <a:r>
              <a:rPr lang="en-US"/>
              <a:t>OrgA</a:t>
            </a:r>
          </a:p>
        </p:txBody>
      </p:sp>
      <p:sp>
        <p:nvSpPr>
          <p:cNvPr id="28" name="TextBox 27"/>
          <p:cNvSpPr txBox="1"/>
          <p:nvPr/>
        </p:nvSpPr>
        <p:spPr>
          <a:xfrm>
            <a:off x="8824685" y="3839361"/>
            <a:ext cx="648126" cy="369332"/>
          </a:xfrm>
          <a:prstGeom prst="rect">
            <a:avLst/>
          </a:prstGeom>
          <a:noFill/>
        </p:spPr>
        <p:txBody>
          <a:bodyPr wrap="none" rtlCol="0">
            <a:spAutoFit/>
          </a:bodyPr>
          <a:lstStyle/>
          <a:p>
            <a:r>
              <a:rPr lang="en-US"/>
              <a:t>OrgB</a:t>
            </a:r>
          </a:p>
        </p:txBody>
      </p:sp>
      <p:sp>
        <p:nvSpPr>
          <p:cNvPr id="29" name="TextBox 28"/>
          <p:cNvSpPr txBox="1"/>
          <p:nvPr/>
        </p:nvSpPr>
        <p:spPr>
          <a:xfrm>
            <a:off x="8826287" y="5697788"/>
            <a:ext cx="646524" cy="369332"/>
          </a:xfrm>
          <a:prstGeom prst="rect">
            <a:avLst/>
          </a:prstGeom>
          <a:noFill/>
        </p:spPr>
        <p:txBody>
          <a:bodyPr wrap="none" rtlCol="0">
            <a:spAutoFit/>
          </a:bodyPr>
          <a:lstStyle/>
          <a:p>
            <a:r>
              <a:rPr lang="en-US"/>
              <a:t>OrgC</a:t>
            </a:r>
          </a:p>
        </p:txBody>
      </p:sp>
      <p:graphicFrame>
        <p:nvGraphicFramePr>
          <p:cNvPr id="30" name="Table 29"/>
          <p:cNvGraphicFramePr>
            <a:graphicFrameLocks noGrp="1"/>
          </p:cNvGraphicFramePr>
          <p:nvPr/>
        </p:nvGraphicFramePr>
        <p:xfrm>
          <a:off x="5942293" y="3326381"/>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38" name="Table 37"/>
          <p:cNvGraphicFramePr>
            <a:graphicFrameLocks noGrp="1"/>
          </p:cNvGraphicFramePr>
          <p:nvPr/>
        </p:nvGraphicFramePr>
        <p:xfrm>
          <a:off x="5942294" y="5276506"/>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cxnSp>
        <p:nvCxnSpPr>
          <p:cNvPr id="40" name="Straight Connector 39"/>
          <p:cNvCxnSpPr/>
          <p:nvPr/>
        </p:nvCxnSpPr>
        <p:spPr>
          <a:xfrm>
            <a:off x="5675086" y="2953661"/>
            <a:ext cx="4702628" cy="7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75086" y="4889272"/>
            <a:ext cx="4702628" cy="145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550996" y="2463279"/>
            <a:ext cx="1161143" cy="8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a:p>
            <a:pPr algn="ctr"/>
            <a:r>
              <a:rPr lang="en-US"/>
              <a:t>from OrgA</a:t>
            </a:r>
          </a:p>
        </p:txBody>
      </p:sp>
      <p:cxnSp>
        <p:nvCxnSpPr>
          <p:cNvPr id="48" name="Straight Arrow Connector 47"/>
          <p:cNvCxnSpPr>
            <a:stCxn id="46" idx="3"/>
          </p:cNvCxnSpPr>
          <p:nvPr/>
        </p:nvCxnSpPr>
        <p:spPr>
          <a:xfrm flipV="1">
            <a:off x="3712139" y="2206171"/>
            <a:ext cx="2099114" cy="659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6410" y="3302833"/>
            <a:ext cx="5785883" cy="3416320"/>
          </a:xfrm>
          <a:prstGeom prst="rect">
            <a:avLst/>
          </a:prstGeom>
          <a:noFill/>
          <a:ln>
            <a:solidFill>
              <a:schemeClr val="bg1"/>
            </a:solidFill>
          </a:ln>
        </p:spPr>
        <p:txBody>
          <a:bodyPr wrap="square" rtlCol="0">
            <a:spAutoFit/>
          </a:bodyPr>
          <a:lstStyle/>
          <a:p>
            <a:r>
              <a:rPr lang="en-US">
                <a:solidFill>
                  <a:srgbClr val="FF0000"/>
                </a:solidFill>
              </a:rPr>
              <a:t>Clients are authorized to do non-key queries (range queries, couchdb json queries) against their own org only, results will include all private data that the org has access to.</a:t>
            </a:r>
          </a:p>
          <a:p>
            <a:endParaRPr lang="en-US">
              <a:solidFill>
                <a:srgbClr val="FF0000"/>
              </a:solidFill>
            </a:endParaRPr>
          </a:p>
          <a:p>
            <a:r>
              <a:rPr lang="en-US">
                <a:solidFill>
                  <a:srgbClr val="FF0000"/>
                </a:solidFill>
              </a:rPr>
              <a:t>In this example, client from OrgA queries OrgA peer for all data that OrgA has access to.</a:t>
            </a:r>
          </a:p>
          <a:p>
            <a:endParaRPr lang="en-US">
              <a:solidFill>
                <a:srgbClr val="FF0000"/>
              </a:solidFill>
            </a:endParaRPr>
          </a:p>
          <a:p>
            <a:r>
              <a:rPr lang="en-US">
                <a:solidFill>
                  <a:srgbClr val="FF0000"/>
                </a:solidFill>
              </a:rPr>
              <a:t>Note: non-key queries cannot be used in read/write transactions of private data, since it is impossible for other orgs to validate transactions for which they do not have the data. But client can do non-key query to understand state, and then propose key-based transactions.</a:t>
            </a:r>
          </a:p>
        </p:txBody>
      </p:sp>
      <p:cxnSp>
        <p:nvCxnSpPr>
          <p:cNvPr id="8" name="Straight Connector 7"/>
          <p:cNvCxnSpPr/>
          <p:nvPr/>
        </p:nvCxnSpPr>
        <p:spPr>
          <a:xfrm>
            <a:off x="5811253" y="1748710"/>
            <a:ext cx="0" cy="9878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04DFA53-9DBF-184D-934E-B4488FEA04C6}" type="slidenum">
              <a:rPr lang="en-US"/>
              <a:t>14</a:t>
            </a:fld>
            <a:endParaRPr lang="en-US"/>
          </a:p>
        </p:txBody>
      </p:sp>
    </p:spTree>
    <p:extLst>
      <p:ext uri="{BB962C8B-B14F-4D97-AF65-F5344CB8AC3E}">
        <p14:creationId xmlns:p14="http://schemas.microsoft.com/office/powerpoint/2010/main" val="11914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090"/>
            <a:ext cx="11871158" cy="732406"/>
          </a:xfrm>
        </p:spPr>
        <p:txBody>
          <a:bodyPr>
            <a:noAutofit/>
          </a:bodyPr>
          <a:lstStyle/>
          <a:p>
            <a:r>
              <a:rPr lang="en-US" sz="2800"/>
              <a:t>Recall that with Side DB each org has </a:t>
            </a:r>
            <a:r>
              <a:rPr lang="en-US" sz="2800" b="1"/>
              <a:t>private data </a:t>
            </a:r>
            <a:r>
              <a:rPr lang="en-US" sz="2800"/>
              <a:t>(for endorsement) and </a:t>
            </a:r>
            <a:r>
              <a:rPr lang="en-US" sz="2800" b="1"/>
              <a:t>public data </a:t>
            </a:r>
            <a:r>
              <a:rPr lang="en-US" sz="2800"/>
              <a:t>(hashes for validation), so the local collection will actually look like this</a:t>
            </a:r>
            <a:r>
              <a:rPr lang="mr-IN" sz="2800"/>
              <a:t>…</a:t>
            </a:r>
            <a:endParaRPr lang="en-US" sz="2800"/>
          </a:p>
        </p:txBody>
      </p:sp>
      <p:sp>
        <p:nvSpPr>
          <p:cNvPr id="27" name="TextBox 26"/>
          <p:cNvSpPr txBox="1"/>
          <p:nvPr/>
        </p:nvSpPr>
        <p:spPr>
          <a:xfrm>
            <a:off x="10136070" y="1899287"/>
            <a:ext cx="656142" cy="369332"/>
          </a:xfrm>
          <a:prstGeom prst="rect">
            <a:avLst/>
          </a:prstGeom>
          <a:noFill/>
        </p:spPr>
        <p:txBody>
          <a:bodyPr wrap="none" rtlCol="0">
            <a:spAutoFit/>
          </a:bodyPr>
          <a:lstStyle/>
          <a:p>
            <a:r>
              <a:rPr lang="en-US"/>
              <a:t>OrgA</a:t>
            </a:r>
          </a:p>
        </p:txBody>
      </p:sp>
      <p:sp>
        <p:nvSpPr>
          <p:cNvPr id="28" name="TextBox 27"/>
          <p:cNvSpPr txBox="1"/>
          <p:nvPr/>
        </p:nvSpPr>
        <p:spPr>
          <a:xfrm>
            <a:off x="10136070" y="4004452"/>
            <a:ext cx="648126" cy="369332"/>
          </a:xfrm>
          <a:prstGeom prst="rect">
            <a:avLst/>
          </a:prstGeom>
          <a:noFill/>
        </p:spPr>
        <p:txBody>
          <a:bodyPr wrap="none" rtlCol="0">
            <a:spAutoFit/>
          </a:bodyPr>
          <a:lstStyle/>
          <a:p>
            <a:r>
              <a:rPr lang="en-US"/>
              <a:t>OrgB</a:t>
            </a:r>
          </a:p>
        </p:txBody>
      </p:sp>
      <p:sp>
        <p:nvSpPr>
          <p:cNvPr id="29" name="TextBox 28"/>
          <p:cNvSpPr txBox="1"/>
          <p:nvPr/>
        </p:nvSpPr>
        <p:spPr>
          <a:xfrm>
            <a:off x="10137672" y="5862879"/>
            <a:ext cx="646524" cy="369332"/>
          </a:xfrm>
          <a:prstGeom prst="rect">
            <a:avLst/>
          </a:prstGeom>
          <a:noFill/>
        </p:spPr>
        <p:txBody>
          <a:bodyPr wrap="none" rtlCol="0">
            <a:spAutoFit/>
          </a:bodyPr>
          <a:lstStyle/>
          <a:p>
            <a:r>
              <a:rPr lang="en-US"/>
              <a:t>OrgC</a:t>
            </a:r>
          </a:p>
        </p:txBody>
      </p:sp>
      <p:cxnSp>
        <p:nvCxnSpPr>
          <p:cNvPr id="40" name="Straight Connector 39"/>
          <p:cNvCxnSpPr/>
          <p:nvPr/>
        </p:nvCxnSpPr>
        <p:spPr>
          <a:xfrm flipV="1">
            <a:off x="4833257" y="3091541"/>
            <a:ext cx="6270171" cy="18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833257" y="5045312"/>
            <a:ext cx="6270170" cy="148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118174215"/>
              </p:ext>
            </p:extLst>
          </p:nvPr>
        </p:nvGraphicFramePr>
        <p:xfrm>
          <a:off x="7691266" y="1604457"/>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524636608"/>
              </p:ext>
            </p:extLst>
          </p:nvPr>
        </p:nvGraphicFramePr>
        <p:xfrm>
          <a:off x="7691266" y="3427979"/>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147099721"/>
              </p:ext>
            </p:extLst>
          </p:nvPr>
        </p:nvGraphicFramePr>
        <p:xfrm>
          <a:off x="7691266" y="5384351"/>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sp>
        <p:nvSpPr>
          <p:cNvPr id="3" name="TextBox 2"/>
          <p:cNvSpPr txBox="1"/>
          <p:nvPr/>
        </p:nvSpPr>
        <p:spPr>
          <a:xfrm>
            <a:off x="5892800" y="1206324"/>
            <a:ext cx="986972" cy="369332"/>
          </a:xfrm>
          <a:prstGeom prst="rect">
            <a:avLst/>
          </a:prstGeom>
          <a:noFill/>
        </p:spPr>
        <p:txBody>
          <a:bodyPr wrap="square" rtlCol="0">
            <a:spAutoFit/>
          </a:bodyPr>
          <a:lstStyle/>
          <a:p>
            <a:r>
              <a:rPr lang="en-US"/>
              <a:t>private</a:t>
            </a:r>
          </a:p>
        </p:txBody>
      </p:sp>
      <p:sp>
        <p:nvSpPr>
          <p:cNvPr id="23" name="TextBox 22"/>
          <p:cNvSpPr txBox="1"/>
          <p:nvPr/>
        </p:nvSpPr>
        <p:spPr>
          <a:xfrm>
            <a:off x="8185404" y="1206324"/>
            <a:ext cx="986972" cy="369332"/>
          </a:xfrm>
          <a:prstGeom prst="rect">
            <a:avLst/>
          </a:prstGeom>
          <a:noFill/>
        </p:spPr>
        <p:txBody>
          <a:bodyPr wrap="square" rtlCol="0">
            <a:spAutoFit/>
          </a:bodyPr>
          <a:lstStyle/>
          <a:p>
            <a:r>
              <a:rPr lang="en-US"/>
              <a:t>public</a:t>
            </a:r>
          </a:p>
        </p:txBody>
      </p:sp>
      <p:sp>
        <p:nvSpPr>
          <p:cNvPr id="24" name="TextBox 23"/>
          <p:cNvSpPr txBox="1"/>
          <p:nvPr/>
        </p:nvSpPr>
        <p:spPr>
          <a:xfrm>
            <a:off x="5892800" y="3110079"/>
            <a:ext cx="986972" cy="369332"/>
          </a:xfrm>
          <a:prstGeom prst="rect">
            <a:avLst/>
          </a:prstGeom>
          <a:noFill/>
        </p:spPr>
        <p:txBody>
          <a:bodyPr wrap="square" rtlCol="0">
            <a:spAutoFit/>
          </a:bodyPr>
          <a:lstStyle/>
          <a:p>
            <a:r>
              <a:rPr lang="en-US"/>
              <a:t>private</a:t>
            </a:r>
          </a:p>
        </p:txBody>
      </p:sp>
      <p:sp>
        <p:nvSpPr>
          <p:cNvPr id="25" name="TextBox 24"/>
          <p:cNvSpPr txBox="1"/>
          <p:nvPr/>
        </p:nvSpPr>
        <p:spPr>
          <a:xfrm>
            <a:off x="8185404" y="3110079"/>
            <a:ext cx="986972" cy="369332"/>
          </a:xfrm>
          <a:prstGeom prst="rect">
            <a:avLst/>
          </a:prstGeom>
          <a:noFill/>
        </p:spPr>
        <p:txBody>
          <a:bodyPr wrap="square" rtlCol="0">
            <a:spAutoFit/>
          </a:bodyPr>
          <a:lstStyle/>
          <a:p>
            <a:r>
              <a:rPr lang="en-US"/>
              <a:t>public</a:t>
            </a:r>
          </a:p>
        </p:txBody>
      </p:sp>
      <p:sp>
        <p:nvSpPr>
          <p:cNvPr id="26" name="TextBox 25"/>
          <p:cNvSpPr txBox="1"/>
          <p:nvPr/>
        </p:nvSpPr>
        <p:spPr>
          <a:xfrm>
            <a:off x="5892800" y="5060204"/>
            <a:ext cx="986972" cy="369332"/>
          </a:xfrm>
          <a:prstGeom prst="rect">
            <a:avLst/>
          </a:prstGeom>
          <a:noFill/>
        </p:spPr>
        <p:txBody>
          <a:bodyPr wrap="square" rtlCol="0">
            <a:spAutoFit/>
          </a:bodyPr>
          <a:lstStyle/>
          <a:p>
            <a:r>
              <a:rPr lang="en-US"/>
              <a:t>private</a:t>
            </a:r>
          </a:p>
        </p:txBody>
      </p:sp>
      <p:sp>
        <p:nvSpPr>
          <p:cNvPr id="31" name="TextBox 30"/>
          <p:cNvSpPr txBox="1"/>
          <p:nvPr/>
        </p:nvSpPr>
        <p:spPr>
          <a:xfrm>
            <a:off x="8185404" y="5060204"/>
            <a:ext cx="986972" cy="369332"/>
          </a:xfrm>
          <a:prstGeom prst="rect">
            <a:avLst/>
          </a:prstGeom>
          <a:noFill/>
        </p:spPr>
        <p:txBody>
          <a:bodyPr wrap="square" rtlCol="0">
            <a:spAutoFit/>
          </a:bodyPr>
          <a:lstStyle/>
          <a:p>
            <a:r>
              <a:rPr lang="en-US"/>
              <a:t>public</a:t>
            </a:r>
          </a:p>
        </p:txBody>
      </p:sp>
      <p:graphicFrame>
        <p:nvGraphicFramePr>
          <p:cNvPr id="32" name="Table 31"/>
          <p:cNvGraphicFramePr>
            <a:graphicFrameLocks noGrp="1"/>
          </p:cNvGraphicFramePr>
          <p:nvPr>
            <p:extLst>
              <p:ext uri="{D42A27DB-BD31-4B8C-83A1-F6EECF244321}">
                <p14:modId xmlns:p14="http://schemas.microsoft.com/office/powerpoint/2010/main" val="680860482"/>
              </p:ext>
            </p:extLst>
          </p:nvPr>
        </p:nvGraphicFramePr>
        <p:xfrm>
          <a:off x="5144012" y="1589943"/>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462470424"/>
              </p:ext>
            </p:extLst>
          </p:nvPr>
        </p:nvGraphicFramePr>
        <p:xfrm>
          <a:off x="5144011" y="3413465"/>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65759302"/>
              </p:ext>
            </p:extLst>
          </p:nvPr>
        </p:nvGraphicFramePr>
        <p:xfrm>
          <a:off x="5144012" y="5363590"/>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sp>
        <p:nvSpPr>
          <p:cNvPr id="43" name="Rectangle 42"/>
          <p:cNvSpPr/>
          <p:nvPr/>
        </p:nvSpPr>
        <p:spPr>
          <a:xfrm>
            <a:off x="1774937" y="2608553"/>
            <a:ext cx="1161143" cy="8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p:txBody>
      </p:sp>
      <p:cxnSp>
        <p:nvCxnSpPr>
          <p:cNvPr id="44" name="Straight Arrow Connector 43"/>
          <p:cNvCxnSpPr/>
          <p:nvPr/>
        </p:nvCxnSpPr>
        <p:spPr>
          <a:xfrm flipV="1">
            <a:off x="2936080" y="2064136"/>
            <a:ext cx="2122604" cy="946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36080" y="3011009"/>
            <a:ext cx="2122604" cy="8501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095" y="3544362"/>
            <a:ext cx="4527607" cy="1754326"/>
          </a:xfrm>
          <a:prstGeom prst="rect">
            <a:avLst/>
          </a:prstGeom>
          <a:noFill/>
          <a:ln>
            <a:solidFill>
              <a:schemeClr val="bg1"/>
            </a:solidFill>
          </a:ln>
        </p:spPr>
        <p:txBody>
          <a:bodyPr wrap="square" rtlCol="0">
            <a:spAutoFit/>
          </a:bodyPr>
          <a:lstStyle/>
          <a:p>
            <a:r>
              <a:rPr lang="en-US">
                <a:solidFill>
                  <a:srgbClr val="FF0000"/>
                </a:solidFill>
              </a:rPr>
              <a:t>For k1 with ownable state AB, client must send endorsement requests to OrgA and OrgB.</a:t>
            </a:r>
          </a:p>
          <a:p>
            <a:endParaRPr lang="en-US">
              <a:solidFill>
                <a:srgbClr val="FF0000"/>
              </a:solidFill>
            </a:endParaRPr>
          </a:p>
          <a:p>
            <a:r>
              <a:rPr lang="en-US">
                <a:solidFill>
                  <a:srgbClr val="FF0000"/>
                </a:solidFill>
              </a:rPr>
              <a:t>Transactions are validated on all peers, using the hashes, version numbers, and endorsement policies in the public state.</a:t>
            </a:r>
          </a:p>
        </p:txBody>
      </p:sp>
      <p:sp>
        <p:nvSpPr>
          <p:cNvPr id="4" name="Slide Number Placeholder 3"/>
          <p:cNvSpPr>
            <a:spLocks noGrp="1"/>
          </p:cNvSpPr>
          <p:nvPr>
            <p:ph type="sldNum" sz="quarter" idx="12"/>
          </p:nvPr>
        </p:nvSpPr>
        <p:spPr/>
        <p:txBody>
          <a:bodyPr/>
          <a:lstStyle/>
          <a:p>
            <a:fld id="{304DFA53-9DBF-184D-934E-B4488FEA04C6}" type="slidenum">
              <a:rPr lang="en-US"/>
              <a:t>15</a:t>
            </a:fld>
            <a:endParaRPr lang="en-US"/>
          </a:p>
        </p:txBody>
      </p:sp>
    </p:spTree>
    <p:extLst>
      <p:ext uri="{BB962C8B-B14F-4D97-AF65-F5344CB8AC3E}">
        <p14:creationId xmlns:p14="http://schemas.microsoft.com/office/powerpoint/2010/main" val="59881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04930"/>
            <a:ext cx="11871158" cy="732406"/>
          </a:xfrm>
        </p:spPr>
        <p:txBody>
          <a:bodyPr>
            <a:noAutofit/>
          </a:bodyPr>
          <a:lstStyle/>
          <a:p>
            <a:r>
              <a:rPr lang="en-US" sz="2800"/>
              <a:t>For change of EP, old EP and new EP must be fulfilled.</a:t>
            </a:r>
            <a:br>
              <a:rPr lang="en-US" sz="2800"/>
            </a:br>
            <a:r>
              <a:rPr lang="en-US" sz="2800"/>
              <a:t>(this is often equivalent to changing ownable state, e.g. asset transfer) </a:t>
            </a:r>
          </a:p>
        </p:txBody>
      </p:sp>
      <p:sp>
        <p:nvSpPr>
          <p:cNvPr id="27" name="TextBox 26"/>
          <p:cNvSpPr txBox="1"/>
          <p:nvPr/>
        </p:nvSpPr>
        <p:spPr>
          <a:xfrm>
            <a:off x="10136070" y="1899287"/>
            <a:ext cx="656142" cy="369332"/>
          </a:xfrm>
          <a:prstGeom prst="rect">
            <a:avLst/>
          </a:prstGeom>
          <a:noFill/>
        </p:spPr>
        <p:txBody>
          <a:bodyPr wrap="none" rtlCol="0">
            <a:spAutoFit/>
          </a:bodyPr>
          <a:lstStyle/>
          <a:p>
            <a:r>
              <a:rPr lang="en-US"/>
              <a:t>OrgA</a:t>
            </a:r>
          </a:p>
        </p:txBody>
      </p:sp>
      <p:sp>
        <p:nvSpPr>
          <p:cNvPr id="28" name="TextBox 27"/>
          <p:cNvSpPr txBox="1"/>
          <p:nvPr/>
        </p:nvSpPr>
        <p:spPr>
          <a:xfrm>
            <a:off x="10136070" y="4004452"/>
            <a:ext cx="648126" cy="369332"/>
          </a:xfrm>
          <a:prstGeom prst="rect">
            <a:avLst/>
          </a:prstGeom>
          <a:noFill/>
        </p:spPr>
        <p:txBody>
          <a:bodyPr wrap="none" rtlCol="0">
            <a:spAutoFit/>
          </a:bodyPr>
          <a:lstStyle/>
          <a:p>
            <a:r>
              <a:rPr lang="en-US"/>
              <a:t>OrgB</a:t>
            </a:r>
          </a:p>
        </p:txBody>
      </p:sp>
      <p:sp>
        <p:nvSpPr>
          <p:cNvPr id="29" name="TextBox 28"/>
          <p:cNvSpPr txBox="1"/>
          <p:nvPr/>
        </p:nvSpPr>
        <p:spPr>
          <a:xfrm>
            <a:off x="10137672" y="5862879"/>
            <a:ext cx="646524" cy="369332"/>
          </a:xfrm>
          <a:prstGeom prst="rect">
            <a:avLst/>
          </a:prstGeom>
          <a:noFill/>
        </p:spPr>
        <p:txBody>
          <a:bodyPr wrap="none" rtlCol="0">
            <a:spAutoFit/>
          </a:bodyPr>
          <a:lstStyle/>
          <a:p>
            <a:r>
              <a:rPr lang="en-US"/>
              <a:t>OrgC</a:t>
            </a:r>
          </a:p>
        </p:txBody>
      </p:sp>
      <p:cxnSp>
        <p:nvCxnSpPr>
          <p:cNvPr id="40" name="Straight Connector 39"/>
          <p:cNvCxnSpPr/>
          <p:nvPr/>
        </p:nvCxnSpPr>
        <p:spPr>
          <a:xfrm flipV="1">
            <a:off x="4833257" y="3091541"/>
            <a:ext cx="6270171" cy="18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833257" y="5045312"/>
            <a:ext cx="6270170" cy="148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7691266" y="1604457"/>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1" name="Table 20"/>
          <p:cNvGraphicFramePr>
            <a:graphicFrameLocks noGrp="1"/>
          </p:cNvGraphicFramePr>
          <p:nvPr/>
        </p:nvGraphicFramePr>
        <p:xfrm>
          <a:off x="7691266" y="3427979"/>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2" name="Table 21"/>
          <p:cNvGraphicFramePr>
            <a:graphicFrameLocks noGrp="1"/>
          </p:cNvGraphicFramePr>
          <p:nvPr/>
        </p:nvGraphicFramePr>
        <p:xfrm>
          <a:off x="7691266" y="5384351"/>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sp>
        <p:nvSpPr>
          <p:cNvPr id="3" name="TextBox 2"/>
          <p:cNvSpPr txBox="1"/>
          <p:nvPr/>
        </p:nvSpPr>
        <p:spPr>
          <a:xfrm>
            <a:off x="5892800" y="1206324"/>
            <a:ext cx="986972" cy="369332"/>
          </a:xfrm>
          <a:prstGeom prst="rect">
            <a:avLst/>
          </a:prstGeom>
          <a:noFill/>
        </p:spPr>
        <p:txBody>
          <a:bodyPr wrap="square" rtlCol="0">
            <a:spAutoFit/>
          </a:bodyPr>
          <a:lstStyle/>
          <a:p>
            <a:r>
              <a:rPr lang="en-US"/>
              <a:t>private</a:t>
            </a:r>
          </a:p>
        </p:txBody>
      </p:sp>
      <p:sp>
        <p:nvSpPr>
          <p:cNvPr id="23" name="TextBox 22"/>
          <p:cNvSpPr txBox="1"/>
          <p:nvPr/>
        </p:nvSpPr>
        <p:spPr>
          <a:xfrm>
            <a:off x="8185404" y="1206324"/>
            <a:ext cx="986972" cy="369332"/>
          </a:xfrm>
          <a:prstGeom prst="rect">
            <a:avLst/>
          </a:prstGeom>
          <a:noFill/>
        </p:spPr>
        <p:txBody>
          <a:bodyPr wrap="square" rtlCol="0">
            <a:spAutoFit/>
          </a:bodyPr>
          <a:lstStyle/>
          <a:p>
            <a:r>
              <a:rPr lang="en-US"/>
              <a:t>public</a:t>
            </a:r>
          </a:p>
        </p:txBody>
      </p:sp>
      <p:sp>
        <p:nvSpPr>
          <p:cNvPr id="24" name="TextBox 23"/>
          <p:cNvSpPr txBox="1"/>
          <p:nvPr/>
        </p:nvSpPr>
        <p:spPr>
          <a:xfrm>
            <a:off x="5892800" y="3110079"/>
            <a:ext cx="986972" cy="369332"/>
          </a:xfrm>
          <a:prstGeom prst="rect">
            <a:avLst/>
          </a:prstGeom>
          <a:noFill/>
        </p:spPr>
        <p:txBody>
          <a:bodyPr wrap="square" rtlCol="0">
            <a:spAutoFit/>
          </a:bodyPr>
          <a:lstStyle/>
          <a:p>
            <a:r>
              <a:rPr lang="en-US"/>
              <a:t>private</a:t>
            </a:r>
          </a:p>
        </p:txBody>
      </p:sp>
      <p:sp>
        <p:nvSpPr>
          <p:cNvPr id="25" name="TextBox 24"/>
          <p:cNvSpPr txBox="1"/>
          <p:nvPr/>
        </p:nvSpPr>
        <p:spPr>
          <a:xfrm>
            <a:off x="8185404" y="3110079"/>
            <a:ext cx="986972" cy="369332"/>
          </a:xfrm>
          <a:prstGeom prst="rect">
            <a:avLst/>
          </a:prstGeom>
          <a:noFill/>
        </p:spPr>
        <p:txBody>
          <a:bodyPr wrap="square" rtlCol="0">
            <a:spAutoFit/>
          </a:bodyPr>
          <a:lstStyle/>
          <a:p>
            <a:r>
              <a:rPr lang="en-US"/>
              <a:t>public</a:t>
            </a:r>
          </a:p>
        </p:txBody>
      </p:sp>
      <p:sp>
        <p:nvSpPr>
          <p:cNvPr id="26" name="TextBox 25"/>
          <p:cNvSpPr txBox="1"/>
          <p:nvPr/>
        </p:nvSpPr>
        <p:spPr>
          <a:xfrm>
            <a:off x="5892800" y="5060204"/>
            <a:ext cx="986972" cy="369332"/>
          </a:xfrm>
          <a:prstGeom prst="rect">
            <a:avLst/>
          </a:prstGeom>
          <a:noFill/>
        </p:spPr>
        <p:txBody>
          <a:bodyPr wrap="square" rtlCol="0">
            <a:spAutoFit/>
          </a:bodyPr>
          <a:lstStyle/>
          <a:p>
            <a:r>
              <a:rPr lang="en-US"/>
              <a:t>private</a:t>
            </a:r>
          </a:p>
        </p:txBody>
      </p:sp>
      <p:sp>
        <p:nvSpPr>
          <p:cNvPr id="31" name="TextBox 30"/>
          <p:cNvSpPr txBox="1"/>
          <p:nvPr/>
        </p:nvSpPr>
        <p:spPr>
          <a:xfrm>
            <a:off x="8185404" y="5060204"/>
            <a:ext cx="986972" cy="369332"/>
          </a:xfrm>
          <a:prstGeom prst="rect">
            <a:avLst/>
          </a:prstGeom>
          <a:noFill/>
        </p:spPr>
        <p:txBody>
          <a:bodyPr wrap="square" rtlCol="0">
            <a:spAutoFit/>
          </a:bodyPr>
          <a:lstStyle/>
          <a:p>
            <a:r>
              <a:rPr lang="en-US"/>
              <a:t>public</a:t>
            </a:r>
          </a:p>
        </p:txBody>
      </p:sp>
      <p:graphicFrame>
        <p:nvGraphicFramePr>
          <p:cNvPr id="32" name="Table 31"/>
          <p:cNvGraphicFramePr>
            <a:graphicFrameLocks noGrp="1"/>
          </p:cNvGraphicFramePr>
          <p:nvPr/>
        </p:nvGraphicFramePr>
        <p:xfrm>
          <a:off x="5144012" y="1589943"/>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graphicFrame>
        <p:nvGraphicFramePr>
          <p:cNvPr id="39" name="Table 38"/>
          <p:cNvGraphicFramePr>
            <a:graphicFrameLocks noGrp="1"/>
          </p:cNvGraphicFramePr>
          <p:nvPr/>
        </p:nvGraphicFramePr>
        <p:xfrm>
          <a:off x="5144011" y="3413465"/>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42" name="Table 41"/>
          <p:cNvGraphicFramePr>
            <a:graphicFrameLocks noGrp="1"/>
          </p:cNvGraphicFramePr>
          <p:nvPr/>
        </p:nvGraphicFramePr>
        <p:xfrm>
          <a:off x="5144012" y="5363590"/>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sp>
        <p:nvSpPr>
          <p:cNvPr id="43" name="Rectangle 42"/>
          <p:cNvSpPr/>
          <p:nvPr/>
        </p:nvSpPr>
        <p:spPr>
          <a:xfrm>
            <a:off x="2444274" y="2834247"/>
            <a:ext cx="1161143" cy="8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p:txBody>
      </p:sp>
      <p:cxnSp>
        <p:nvCxnSpPr>
          <p:cNvPr id="44" name="Straight Arrow Connector 43"/>
          <p:cNvCxnSpPr>
            <a:stCxn id="43" idx="3"/>
          </p:cNvCxnSpPr>
          <p:nvPr/>
        </p:nvCxnSpPr>
        <p:spPr>
          <a:xfrm flipV="1">
            <a:off x="3605417" y="2064137"/>
            <a:ext cx="1453267" cy="1172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3" idx="3"/>
          </p:cNvCxnSpPr>
          <p:nvPr/>
        </p:nvCxnSpPr>
        <p:spPr>
          <a:xfrm>
            <a:off x="3605417" y="3236703"/>
            <a:ext cx="1453267" cy="624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77006" y="5061185"/>
            <a:ext cx="3599014" cy="1477328"/>
          </a:xfrm>
          <a:prstGeom prst="rect">
            <a:avLst/>
          </a:prstGeom>
          <a:noFill/>
          <a:ln>
            <a:solidFill>
              <a:schemeClr val="bg1"/>
            </a:solidFill>
          </a:ln>
        </p:spPr>
        <p:txBody>
          <a:bodyPr wrap="square" rtlCol="0">
            <a:spAutoFit/>
          </a:bodyPr>
          <a:lstStyle/>
          <a:p>
            <a:r>
              <a:rPr lang="en-US">
                <a:solidFill>
                  <a:srgbClr val="FF0000"/>
                </a:solidFill>
              </a:rPr>
              <a:t>But wait, we have a problem!</a:t>
            </a:r>
          </a:p>
          <a:p>
            <a:r>
              <a:rPr lang="en-US">
                <a:solidFill>
                  <a:srgbClr val="FF0000"/>
                </a:solidFill>
              </a:rPr>
              <a:t>OrgC does not have the private data,</a:t>
            </a:r>
          </a:p>
          <a:p>
            <a:r>
              <a:rPr lang="en-US">
                <a:solidFill>
                  <a:srgbClr val="FF0000"/>
                </a:solidFill>
              </a:rPr>
              <a:t>and therefore cannot endorse transactions that read/write k1</a:t>
            </a:r>
            <a:r>
              <a:rPr lang="mr-IN">
                <a:solidFill>
                  <a:srgbClr val="FF0000"/>
                </a:solidFill>
              </a:rPr>
              <a:t>…</a:t>
            </a:r>
            <a:r>
              <a:rPr lang="en-US">
                <a:solidFill>
                  <a:srgbClr val="FF0000"/>
                </a:solidFill>
              </a:rPr>
              <a:t> proceed to next slide</a:t>
            </a:r>
            <a:r>
              <a:rPr lang="mr-IN">
                <a:solidFill>
                  <a:srgbClr val="FF0000"/>
                </a:solidFill>
              </a:rPr>
              <a:t>…</a:t>
            </a:r>
            <a:endParaRPr lang="en-US">
              <a:solidFill>
                <a:srgbClr val="FF0000"/>
              </a:solidFill>
            </a:endParaRPr>
          </a:p>
        </p:txBody>
      </p:sp>
      <p:pic>
        <p:nvPicPr>
          <p:cNvPr id="4" name="Picture 3"/>
          <p:cNvPicPr>
            <a:picLocks noChangeAspect="1"/>
          </p:cNvPicPr>
          <p:nvPr/>
        </p:nvPicPr>
        <p:blipFill>
          <a:blip r:embed="rId2"/>
          <a:stretch>
            <a:fillRect/>
          </a:stretch>
        </p:blipFill>
        <p:spPr>
          <a:xfrm>
            <a:off x="326271" y="1153550"/>
            <a:ext cx="1972128" cy="1554073"/>
          </a:xfrm>
          <a:prstGeom prst="rect">
            <a:avLst/>
          </a:prstGeom>
        </p:spPr>
      </p:pic>
      <p:sp>
        <p:nvSpPr>
          <p:cNvPr id="6" name="TextBox 5"/>
          <p:cNvSpPr txBox="1"/>
          <p:nvPr/>
        </p:nvSpPr>
        <p:spPr>
          <a:xfrm>
            <a:off x="1689521" y="1014923"/>
            <a:ext cx="531077" cy="369332"/>
          </a:xfrm>
          <a:prstGeom prst="rect">
            <a:avLst/>
          </a:prstGeom>
          <a:noFill/>
        </p:spPr>
        <p:txBody>
          <a:bodyPr wrap="square" rtlCol="0">
            <a:spAutoFit/>
          </a:bodyPr>
          <a:lstStyle/>
          <a:p>
            <a:r>
              <a:rPr lang="en-US"/>
              <a:t>AB</a:t>
            </a:r>
          </a:p>
        </p:txBody>
      </p:sp>
      <p:sp>
        <p:nvSpPr>
          <p:cNvPr id="30" name="TextBox 29"/>
          <p:cNvSpPr txBox="1"/>
          <p:nvPr/>
        </p:nvSpPr>
        <p:spPr>
          <a:xfrm>
            <a:off x="1409380" y="2439811"/>
            <a:ext cx="531077" cy="369332"/>
          </a:xfrm>
          <a:prstGeom prst="rect">
            <a:avLst/>
          </a:prstGeom>
          <a:noFill/>
        </p:spPr>
        <p:txBody>
          <a:bodyPr wrap="square" rtlCol="0">
            <a:spAutoFit/>
          </a:bodyPr>
          <a:lstStyle/>
          <a:p>
            <a:r>
              <a:rPr lang="en-US"/>
              <a:t>AC</a:t>
            </a:r>
          </a:p>
        </p:txBody>
      </p:sp>
      <p:cxnSp>
        <p:nvCxnSpPr>
          <p:cNvPr id="33" name="Straight Arrow Connector 32"/>
          <p:cNvCxnSpPr>
            <a:stCxn id="43" idx="3"/>
          </p:cNvCxnSpPr>
          <p:nvPr/>
        </p:nvCxnSpPr>
        <p:spPr>
          <a:xfrm>
            <a:off x="3605417" y="3236703"/>
            <a:ext cx="1431136" cy="2510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7006" y="3740644"/>
            <a:ext cx="3158438" cy="1200329"/>
          </a:xfrm>
          <a:prstGeom prst="rect">
            <a:avLst/>
          </a:prstGeom>
          <a:noFill/>
          <a:ln>
            <a:solidFill>
              <a:schemeClr val="bg1"/>
            </a:solidFill>
          </a:ln>
        </p:spPr>
        <p:txBody>
          <a:bodyPr wrap="square" rtlCol="0">
            <a:spAutoFit/>
          </a:bodyPr>
          <a:lstStyle/>
          <a:p>
            <a:r>
              <a:rPr lang="en-US">
                <a:solidFill>
                  <a:srgbClr val="FF0000"/>
                </a:solidFill>
              </a:rPr>
              <a:t>For k1 transfer AB to AC, client must send endorsement requests to OrgA and OrgB </a:t>
            </a:r>
            <a:r>
              <a:rPr lang="en-US" b="1">
                <a:solidFill>
                  <a:srgbClr val="FF0000"/>
                </a:solidFill>
              </a:rPr>
              <a:t>and OrgC</a:t>
            </a:r>
          </a:p>
        </p:txBody>
      </p:sp>
      <p:sp>
        <p:nvSpPr>
          <p:cNvPr id="12" name="TextBox 11"/>
          <p:cNvSpPr txBox="1"/>
          <p:nvPr/>
        </p:nvSpPr>
        <p:spPr>
          <a:xfrm>
            <a:off x="877005" y="1697413"/>
            <a:ext cx="405880" cy="369332"/>
          </a:xfrm>
          <a:prstGeom prst="rect">
            <a:avLst/>
          </a:prstGeom>
          <a:noFill/>
        </p:spPr>
        <p:txBody>
          <a:bodyPr wrap="none" rtlCol="0">
            <a:spAutoFit/>
          </a:bodyPr>
          <a:lstStyle/>
          <a:p>
            <a:r>
              <a:rPr lang="en-US"/>
              <a:t>k1</a:t>
            </a:r>
          </a:p>
        </p:txBody>
      </p:sp>
      <p:sp>
        <p:nvSpPr>
          <p:cNvPr id="5" name="Slide Number Placeholder 4"/>
          <p:cNvSpPr>
            <a:spLocks noGrp="1"/>
          </p:cNvSpPr>
          <p:nvPr>
            <p:ph type="sldNum" sz="quarter" idx="12"/>
          </p:nvPr>
        </p:nvSpPr>
        <p:spPr/>
        <p:txBody>
          <a:bodyPr/>
          <a:lstStyle/>
          <a:p>
            <a:fld id="{304DFA53-9DBF-184D-934E-B4488FEA04C6}" type="slidenum">
              <a:rPr lang="en-US"/>
              <a:t>16</a:t>
            </a:fld>
            <a:endParaRPr lang="en-US"/>
          </a:p>
        </p:txBody>
      </p:sp>
    </p:spTree>
    <p:extLst>
      <p:ext uri="{BB962C8B-B14F-4D97-AF65-F5344CB8AC3E}">
        <p14:creationId xmlns:p14="http://schemas.microsoft.com/office/powerpoint/2010/main" val="374949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04930"/>
            <a:ext cx="11871158" cy="732406"/>
          </a:xfrm>
        </p:spPr>
        <p:txBody>
          <a:bodyPr>
            <a:noAutofit/>
          </a:bodyPr>
          <a:lstStyle/>
          <a:p>
            <a:r>
              <a:rPr lang="en-US" sz="2800"/>
              <a:t>For change of EP, old EP and new EP must be fulfilled.</a:t>
            </a:r>
            <a:br>
              <a:rPr lang="en-US" sz="2800"/>
            </a:br>
            <a:r>
              <a:rPr lang="en-US" sz="2800"/>
              <a:t>(this is often equivalent to changing ownable state, e.g. asset transfer) </a:t>
            </a:r>
          </a:p>
        </p:txBody>
      </p:sp>
      <p:sp>
        <p:nvSpPr>
          <p:cNvPr id="27" name="TextBox 26"/>
          <p:cNvSpPr txBox="1"/>
          <p:nvPr/>
        </p:nvSpPr>
        <p:spPr>
          <a:xfrm>
            <a:off x="10136070" y="1899287"/>
            <a:ext cx="656142" cy="369332"/>
          </a:xfrm>
          <a:prstGeom prst="rect">
            <a:avLst/>
          </a:prstGeom>
          <a:noFill/>
        </p:spPr>
        <p:txBody>
          <a:bodyPr wrap="none" rtlCol="0">
            <a:spAutoFit/>
          </a:bodyPr>
          <a:lstStyle/>
          <a:p>
            <a:r>
              <a:rPr lang="en-US"/>
              <a:t>OrgA</a:t>
            </a:r>
          </a:p>
        </p:txBody>
      </p:sp>
      <p:sp>
        <p:nvSpPr>
          <p:cNvPr id="28" name="TextBox 27"/>
          <p:cNvSpPr txBox="1"/>
          <p:nvPr/>
        </p:nvSpPr>
        <p:spPr>
          <a:xfrm>
            <a:off x="10136070" y="4004452"/>
            <a:ext cx="648126" cy="369332"/>
          </a:xfrm>
          <a:prstGeom prst="rect">
            <a:avLst/>
          </a:prstGeom>
          <a:noFill/>
        </p:spPr>
        <p:txBody>
          <a:bodyPr wrap="none" rtlCol="0">
            <a:spAutoFit/>
          </a:bodyPr>
          <a:lstStyle/>
          <a:p>
            <a:r>
              <a:rPr lang="en-US"/>
              <a:t>OrgB</a:t>
            </a:r>
          </a:p>
        </p:txBody>
      </p:sp>
      <p:sp>
        <p:nvSpPr>
          <p:cNvPr id="29" name="TextBox 28"/>
          <p:cNvSpPr txBox="1"/>
          <p:nvPr/>
        </p:nvSpPr>
        <p:spPr>
          <a:xfrm>
            <a:off x="10137672" y="5862879"/>
            <a:ext cx="646524" cy="369332"/>
          </a:xfrm>
          <a:prstGeom prst="rect">
            <a:avLst/>
          </a:prstGeom>
          <a:noFill/>
        </p:spPr>
        <p:txBody>
          <a:bodyPr wrap="none" rtlCol="0">
            <a:spAutoFit/>
          </a:bodyPr>
          <a:lstStyle/>
          <a:p>
            <a:r>
              <a:rPr lang="en-US"/>
              <a:t>OrgC</a:t>
            </a:r>
          </a:p>
        </p:txBody>
      </p:sp>
      <p:cxnSp>
        <p:nvCxnSpPr>
          <p:cNvPr id="40" name="Straight Connector 39"/>
          <p:cNvCxnSpPr/>
          <p:nvPr/>
        </p:nvCxnSpPr>
        <p:spPr>
          <a:xfrm flipV="1">
            <a:off x="4833257" y="3091541"/>
            <a:ext cx="6270171" cy="18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833257" y="5045312"/>
            <a:ext cx="6270170" cy="148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7691266" y="1604457"/>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1" name="Table 20"/>
          <p:cNvGraphicFramePr>
            <a:graphicFrameLocks noGrp="1"/>
          </p:cNvGraphicFramePr>
          <p:nvPr/>
        </p:nvGraphicFramePr>
        <p:xfrm>
          <a:off x="7691266" y="3427979"/>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2" name="Table 21"/>
          <p:cNvGraphicFramePr>
            <a:graphicFrameLocks noGrp="1"/>
          </p:cNvGraphicFramePr>
          <p:nvPr/>
        </p:nvGraphicFramePr>
        <p:xfrm>
          <a:off x="7691266" y="5384351"/>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a:t>AB</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sp>
        <p:nvSpPr>
          <p:cNvPr id="3" name="TextBox 2"/>
          <p:cNvSpPr txBox="1"/>
          <p:nvPr/>
        </p:nvSpPr>
        <p:spPr>
          <a:xfrm>
            <a:off x="5892800" y="1206324"/>
            <a:ext cx="986972" cy="369332"/>
          </a:xfrm>
          <a:prstGeom prst="rect">
            <a:avLst/>
          </a:prstGeom>
          <a:noFill/>
        </p:spPr>
        <p:txBody>
          <a:bodyPr wrap="square" rtlCol="0">
            <a:spAutoFit/>
          </a:bodyPr>
          <a:lstStyle/>
          <a:p>
            <a:r>
              <a:rPr lang="en-US"/>
              <a:t>private</a:t>
            </a:r>
          </a:p>
        </p:txBody>
      </p:sp>
      <p:sp>
        <p:nvSpPr>
          <p:cNvPr id="23" name="TextBox 22"/>
          <p:cNvSpPr txBox="1"/>
          <p:nvPr/>
        </p:nvSpPr>
        <p:spPr>
          <a:xfrm>
            <a:off x="8185404" y="1206324"/>
            <a:ext cx="986972" cy="369332"/>
          </a:xfrm>
          <a:prstGeom prst="rect">
            <a:avLst/>
          </a:prstGeom>
          <a:noFill/>
        </p:spPr>
        <p:txBody>
          <a:bodyPr wrap="square" rtlCol="0">
            <a:spAutoFit/>
          </a:bodyPr>
          <a:lstStyle/>
          <a:p>
            <a:r>
              <a:rPr lang="en-US"/>
              <a:t>public</a:t>
            </a:r>
          </a:p>
        </p:txBody>
      </p:sp>
      <p:sp>
        <p:nvSpPr>
          <p:cNvPr id="24" name="TextBox 23"/>
          <p:cNvSpPr txBox="1"/>
          <p:nvPr/>
        </p:nvSpPr>
        <p:spPr>
          <a:xfrm>
            <a:off x="5892800" y="3110079"/>
            <a:ext cx="986972" cy="369332"/>
          </a:xfrm>
          <a:prstGeom prst="rect">
            <a:avLst/>
          </a:prstGeom>
          <a:noFill/>
        </p:spPr>
        <p:txBody>
          <a:bodyPr wrap="square" rtlCol="0">
            <a:spAutoFit/>
          </a:bodyPr>
          <a:lstStyle/>
          <a:p>
            <a:r>
              <a:rPr lang="en-US"/>
              <a:t>private</a:t>
            </a:r>
          </a:p>
        </p:txBody>
      </p:sp>
      <p:sp>
        <p:nvSpPr>
          <p:cNvPr id="25" name="TextBox 24"/>
          <p:cNvSpPr txBox="1"/>
          <p:nvPr/>
        </p:nvSpPr>
        <p:spPr>
          <a:xfrm>
            <a:off x="8185404" y="3110079"/>
            <a:ext cx="986972" cy="369332"/>
          </a:xfrm>
          <a:prstGeom prst="rect">
            <a:avLst/>
          </a:prstGeom>
          <a:noFill/>
        </p:spPr>
        <p:txBody>
          <a:bodyPr wrap="square" rtlCol="0">
            <a:spAutoFit/>
          </a:bodyPr>
          <a:lstStyle/>
          <a:p>
            <a:r>
              <a:rPr lang="en-US"/>
              <a:t>public</a:t>
            </a:r>
          </a:p>
        </p:txBody>
      </p:sp>
      <p:sp>
        <p:nvSpPr>
          <p:cNvPr id="26" name="TextBox 25"/>
          <p:cNvSpPr txBox="1"/>
          <p:nvPr/>
        </p:nvSpPr>
        <p:spPr>
          <a:xfrm>
            <a:off x="5892800" y="5060204"/>
            <a:ext cx="986972" cy="369332"/>
          </a:xfrm>
          <a:prstGeom prst="rect">
            <a:avLst/>
          </a:prstGeom>
          <a:noFill/>
        </p:spPr>
        <p:txBody>
          <a:bodyPr wrap="square" rtlCol="0">
            <a:spAutoFit/>
          </a:bodyPr>
          <a:lstStyle/>
          <a:p>
            <a:r>
              <a:rPr lang="en-US"/>
              <a:t>private</a:t>
            </a:r>
          </a:p>
        </p:txBody>
      </p:sp>
      <p:sp>
        <p:nvSpPr>
          <p:cNvPr id="31" name="TextBox 30"/>
          <p:cNvSpPr txBox="1"/>
          <p:nvPr/>
        </p:nvSpPr>
        <p:spPr>
          <a:xfrm>
            <a:off x="8185404" y="5060204"/>
            <a:ext cx="986972" cy="369332"/>
          </a:xfrm>
          <a:prstGeom prst="rect">
            <a:avLst/>
          </a:prstGeom>
          <a:noFill/>
        </p:spPr>
        <p:txBody>
          <a:bodyPr wrap="square" rtlCol="0">
            <a:spAutoFit/>
          </a:bodyPr>
          <a:lstStyle/>
          <a:p>
            <a:r>
              <a:rPr lang="en-US"/>
              <a:t>public</a:t>
            </a:r>
          </a:p>
        </p:txBody>
      </p:sp>
      <p:graphicFrame>
        <p:nvGraphicFramePr>
          <p:cNvPr id="32" name="Table 31"/>
          <p:cNvGraphicFramePr>
            <a:graphicFrameLocks noGrp="1"/>
          </p:cNvGraphicFramePr>
          <p:nvPr/>
        </p:nvGraphicFramePr>
        <p:xfrm>
          <a:off x="5144012" y="1589943"/>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graphicFrame>
        <p:nvGraphicFramePr>
          <p:cNvPr id="39" name="Table 38"/>
          <p:cNvGraphicFramePr>
            <a:graphicFrameLocks noGrp="1"/>
          </p:cNvGraphicFramePr>
          <p:nvPr/>
        </p:nvGraphicFramePr>
        <p:xfrm>
          <a:off x="5144011" y="3413465"/>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AB</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762828077"/>
              </p:ext>
            </p:extLst>
          </p:nvPr>
        </p:nvGraphicFramePr>
        <p:xfrm>
          <a:off x="5144012" y="5363590"/>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endParaRPr lang="en-US" sz="1400">
                        <a:solidFill>
                          <a:srgbClr val="FF727C"/>
                        </a:solidFill>
                      </a:endParaRPr>
                    </a:p>
                  </a:txBody>
                  <a:tcPr/>
                </a:tc>
                <a:tc>
                  <a:txBody>
                    <a:bodyPr/>
                    <a:lstStyle/>
                    <a:p>
                      <a:endParaRPr lang="en-US" sz="1400">
                        <a:solidFill>
                          <a:srgbClr val="FF727C"/>
                        </a:solidFill>
                      </a:endParaRPr>
                    </a:p>
                  </a:txBody>
                  <a:tcPr/>
                </a:tc>
                <a:tc>
                  <a:txBody>
                    <a:bodyPr/>
                    <a:lstStyle/>
                    <a:p>
                      <a:endParaRPr lang="en-US" sz="1400">
                        <a:solidFill>
                          <a:srgbClr val="FF727C"/>
                        </a:solidFill>
                      </a:endParaRPr>
                    </a:p>
                  </a:txBody>
                  <a:tcPr/>
                </a:tc>
                <a:tc>
                  <a:txBody>
                    <a:bodyPr/>
                    <a:lstStyle/>
                    <a:p>
                      <a:endParaRPr lang="en-US" sz="1400">
                        <a:solidFill>
                          <a:srgbClr val="FF727C"/>
                        </a:solidFill>
                      </a:endParaRPr>
                    </a:p>
                  </a:txBody>
                  <a:tcPr/>
                </a:tc>
                <a:tc>
                  <a:txBody>
                    <a:bodyPr/>
                    <a:lstStyle/>
                    <a:p>
                      <a:endParaRPr lang="en-US" sz="1400"/>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sp>
        <p:nvSpPr>
          <p:cNvPr id="43" name="Rectangle 42"/>
          <p:cNvSpPr/>
          <p:nvPr/>
        </p:nvSpPr>
        <p:spPr>
          <a:xfrm>
            <a:off x="2444274" y="2834247"/>
            <a:ext cx="1161143" cy="8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p:txBody>
      </p:sp>
      <p:cxnSp>
        <p:nvCxnSpPr>
          <p:cNvPr id="44" name="Straight Arrow Connector 43"/>
          <p:cNvCxnSpPr>
            <a:stCxn id="43" idx="3"/>
          </p:cNvCxnSpPr>
          <p:nvPr/>
        </p:nvCxnSpPr>
        <p:spPr>
          <a:xfrm flipV="1">
            <a:off x="3605417" y="2064137"/>
            <a:ext cx="1453267" cy="1172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3" idx="3"/>
          </p:cNvCxnSpPr>
          <p:nvPr/>
        </p:nvCxnSpPr>
        <p:spPr>
          <a:xfrm>
            <a:off x="3605417" y="3236703"/>
            <a:ext cx="1453267" cy="624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26271" y="1153550"/>
            <a:ext cx="1972128" cy="1554073"/>
          </a:xfrm>
          <a:prstGeom prst="rect">
            <a:avLst/>
          </a:prstGeom>
        </p:spPr>
      </p:pic>
      <p:sp>
        <p:nvSpPr>
          <p:cNvPr id="6" name="TextBox 5"/>
          <p:cNvSpPr txBox="1"/>
          <p:nvPr/>
        </p:nvSpPr>
        <p:spPr>
          <a:xfrm>
            <a:off x="1689521" y="1014923"/>
            <a:ext cx="531077" cy="369332"/>
          </a:xfrm>
          <a:prstGeom prst="rect">
            <a:avLst/>
          </a:prstGeom>
          <a:noFill/>
        </p:spPr>
        <p:txBody>
          <a:bodyPr wrap="square" rtlCol="0">
            <a:spAutoFit/>
          </a:bodyPr>
          <a:lstStyle/>
          <a:p>
            <a:r>
              <a:rPr lang="en-US"/>
              <a:t>AB</a:t>
            </a:r>
          </a:p>
        </p:txBody>
      </p:sp>
      <p:sp>
        <p:nvSpPr>
          <p:cNvPr id="30" name="TextBox 29"/>
          <p:cNvSpPr txBox="1"/>
          <p:nvPr/>
        </p:nvSpPr>
        <p:spPr>
          <a:xfrm>
            <a:off x="1409380" y="2439811"/>
            <a:ext cx="531077" cy="369332"/>
          </a:xfrm>
          <a:prstGeom prst="rect">
            <a:avLst/>
          </a:prstGeom>
          <a:noFill/>
        </p:spPr>
        <p:txBody>
          <a:bodyPr wrap="square" rtlCol="0">
            <a:spAutoFit/>
          </a:bodyPr>
          <a:lstStyle/>
          <a:p>
            <a:r>
              <a:rPr lang="en-US"/>
              <a:t>AC</a:t>
            </a:r>
          </a:p>
        </p:txBody>
      </p:sp>
      <p:cxnSp>
        <p:nvCxnSpPr>
          <p:cNvPr id="33" name="Straight Arrow Connector 32"/>
          <p:cNvCxnSpPr>
            <a:stCxn id="43" idx="3"/>
          </p:cNvCxnSpPr>
          <p:nvPr/>
        </p:nvCxnSpPr>
        <p:spPr>
          <a:xfrm>
            <a:off x="3605417" y="3236703"/>
            <a:ext cx="1431136" cy="2510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7421" y="3862603"/>
            <a:ext cx="4283774" cy="2800767"/>
          </a:xfrm>
          <a:prstGeom prst="rect">
            <a:avLst/>
          </a:prstGeom>
          <a:noFill/>
          <a:ln>
            <a:solidFill>
              <a:schemeClr val="bg1"/>
            </a:solidFill>
          </a:ln>
        </p:spPr>
        <p:txBody>
          <a:bodyPr wrap="square" rtlCol="0">
            <a:spAutoFit/>
          </a:bodyPr>
          <a:lstStyle/>
          <a:p>
            <a:r>
              <a:rPr lang="mr-IN" sz="1600">
                <a:solidFill>
                  <a:srgbClr val="FF0000"/>
                </a:solidFill>
              </a:rPr>
              <a:t>…</a:t>
            </a:r>
            <a:r>
              <a:rPr lang="en-US" sz="1600">
                <a:solidFill>
                  <a:srgbClr val="FF0000"/>
                </a:solidFill>
              </a:rPr>
              <a:t>not to worry</a:t>
            </a:r>
            <a:r>
              <a:rPr lang="mr-IN" sz="1600">
                <a:solidFill>
                  <a:srgbClr val="FF0000"/>
                </a:solidFill>
              </a:rPr>
              <a:t>…</a:t>
            </a:r>
            <a:endParaRPr lang="en-US" sz="1600">
              <a:solidFill>
                <a:srgbClr val="FF0000"/>
              </a:solidFill>
            </a:endParaRPr>
          </a:p>
          <a:p>
            <a:r>
              <a:rPr lang="en-US" sz="1600">
                <a:solidFill>
                  <a:srgbClr val="FF0000"/>
                </a:solidFill>
              </a:rPr>
              <a:t>client can pass k1 data to OrgC in a</a:t>
            </a:r>
          </a:p>
          <a:p>
            <a:r>
              <a:rPr lang="en-US" sz="1600">
                <a:solidFill>
                  <a:srgbClr val="FF0000"/>
                </a:solidFill>
              </a:rPr>
              <a:t>new transient field.</a:t>
            </a:r>
          </a:p>
          <a:p>
            <a:r>
              <a:rPr lang="en-US" sz="1600">
                <a:solidFill>
                  <a:srgbClr val="FF0000"/>
                </a:solidFill>
              </a:rPr>
              <a:t>As part of endorsement, peer will ensure hash of the passed k1 matches h(k1) in public state, and will use this value for any calls to GetState(k1), and then can successfully endorse the transfer.</a:t>
            </a:r>
          </a:p>
          <a:p>
            <a:endParaRPr lang="en-US" sz="1600">
              <a:solidFill>
                <a:srgbClr val="FF0000"/>
              </a:solidFill>
            </a:endParaRPr>
          </a:p>
          <a:p>
            <a:r>
              <a:rPr lang="en-US" sz="1600" b="1">
                <a:solidFill>
                  <a:srgbClr val="FF0000"/>
                </a:solidFill>
              </a:rPr>
              <a:t>Open question</a:t>
            </a:r>
            <a:r>
              <a:rPr lang="en-US" sz="1600">
                <a:solidFill>
                  <a:srgbClr val="FF0000"/>
                </a:solidFill>
              </a:rPr>
              <a:t>: OrgC will not have the prior history. Can OrgC now retrieve the prior history of k1? How does it prove that it is entitled to it?</a:t>
            </a:r>
          </a:p>
        </p:txBody>
      </p:sp>
      <p:sp>
        <p:nvSpPr>
          <p:cNvPr id="12" name="TextBox 11"/>
          <p:cNvSpPr txBox="1"/>
          <p:nvPr/>
        </p:nvSpPr>
        <p:spPr>
          <a:xfrm>
            <a:off x="877005" y="1697413"/>
            <a:ext cx="405880" cy="369332"/>
          </a:xfrm>
          <a:prstGeom prst="rect">
            <a:avLst/>
          </a:prstGeom>
          <a:noFill/>
        </p:spPr>
        <p:txBody>
          <a:bodyPr wrap="none" rtlCol="0">
            <a:spAutoFit/>
          </a:bodyPr>
          <a:lstStyle/>
          <a:p>
            <a:r>
              <a:rPr lang="en-US"/>
              <a:t>k1</a:t>
            </a:r>
          </a:p>
        </p:txBody>
      </p:sp>
      <p:sp>
        <p:nvSpPr>
          <p:cNvPr id="5" name="TextBox 4"/>
          <p:cNvSpPr txBox="1"/>
          <p:nvPr/>
        </p:nvSpPr>
        <p:spPr>
          <a:xfrm rot="3398114">
            <a:off x="4220876" y="4437966"/>
            <a:ext cx="737702" cy="369332"/>
          </a:xfrm>
          <a:prstGeom prst="rect">
            <a:avLst/>
          </a:prstGeom>
          <a:noFill/>
        </p:spPr>
        <p:txBody>
          <a:bodyPr wrap="none" rtlCol="0">
            <a:spAutoFit/>
          </a:bodyPr>
          <a:lstStyle/>
          <a:p>
            <a:r>
              <a:rPr lang="en-US" b="1">
                <a:solidFill>
                  <a:srgbClr val="FF0000"/>
                </a:solidFill>
              </a:rPr>
              <a:t>k1/v1</a:t>
            </a:r>
          </a:p>
        </p:txBody>
      </p:sp>
      <p:sp>
        <p:nvSpPr>
          <p:cNvPr id="7" name="Slide Number Placeholder 6"/>
          <p:cNvSpPr>
            <a:spLocks noGrp="1"/>
          </p:cNvSpPr>
          <p:nvPr>
            <p:ph type="sldNum" sz="quarter" idx="12"/>
          </p:nvPr>
        </p:nvSpPr>
        <p:spPr/>
        <p:txBody>
          <a:bodyPr/>
          <a:lstStyle/>
          <a:p>
            <a:fld id="{304DFA53-9DBF-184D-934E-B4488FEA04C6}" type="slidenum">
              <a:rPr lang="en-US"/>
              <a:t>17</a:t>
            </a:fld>
            <a:endParaRPr lang="en-US"/>
          </a:p>
        </p:txBody>
      </p:sp>
    </p:spTree>
    <p:extLst>
      <p:ext uri="{BB962C8B-B14F-4D97-AF65-F5344CB8AC3E}">
        <p14:creationId xmlns:p14="http://schemas.microsoft.com/office/powerpoint/2010/main" val="1657378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090"/>
            <a:ext cx="11871158" cy="732406"/>
          </a:xfrm>
        </p:spPr>
        <p:txBody>
          <a:bodyPr>
            <a:noAutofit/>
          </a:bodyPr>
          <a:lstStyle/>
          <a:p>
            <a:r>
              <a:rPr lang="en-US" sz="2800"/>
              <a:t>Asset transferred</a:t>
            </a:r>
          </a:p>
        </p:txBody>
      </p:sp>
      <p:sp>
        <p:nvSpPr>
          <p:cNvPr id="27" name="TextBox 26"/>
          <p:cNvSpPr txBox="1"/>
          <p:nvPr/>
        </p:nvSpPr>
        <p:spPr>
          <a:xfrm>
            <a:off x="10833902" y="1899287"/>
            <a:ext cx="656142" cy="369332"/>
          </a:xfrm>
          <a:prstGeom prst="rect">
            <a:avLst/>
          </a:prstGeom>
          <a:noFill/>
        </p:spPr>
        <p:txBody>
          <a:bodyPr wrap="none" rtlCol="0">
            <a:spAutoFit/>
          </a:bodyPr>
          <a:lstStyle/>
          <a:p>
            <a:r>
              <a:rPr lang="en-US"/>
              <a:t>OrgA</a:t>
            </a:r>
          </a:p>
        </p:txBody>
      </p:sp>
      <p:sp>
        <p:nvSpPr>
          <p:cNvPr id="28" name="TextBox 27"/>
          <p:cNvSpPr txBox="1"/>
          <p:nvPr/>
        </p:nvSpPr>
        <p:spPr>
          <a:xfrm>
            <a:off x="10833902" y="4004452"/>
            <a:ext cx="648126" cy="369332"/>
          </a:xfrm>
          <a:prstGeom prst="rect">
            <a:avLst/>
          </a:prstGeom>
          <a:noFill/>
        </p:spPr>
        <p:txBody>
          <a:bodyPr wrap="none" rtlCol="0">
            <a:spAutoFit/>
          </a:bodyPr>
          <a:lstStyle/>
          <a:p>
            <a:r>
              <a:rPr lang="en-US"/>
              <a:t>OrgB</a:t>
            </a:r>
          </a:p>
        </p:txBody>
      </p:sp>
      <p:sp>
        <p:nvSpPr>
          <p:cNvPr id="29" name="TextBox 28"/>
          <p:cNvSpPr txBox="1"/>
          <p:nvPr/>
        </p:nvSpPr>
        <p:spPr>
          <a:xfrm>
            <a:off x="10835504" y="5862879"/>
            <a:ext cx="646524" cy="369332"/>
          </a:xfrm>
          <a:prstGeom prst="rect">
            <a:avLst/>
          </a:prstGeom>
          <a:noFill/>
        </p:spPr>
        <p:txBody>
          <a:bodyPr wrap="none" rtlCol="0">
            <a:spAutoFit/>
          </a:bodyPr>
          <a:lstStyle/>
          <a:p>
            <a:r>
              <a:rPr lang="en-US"/>
              <a:t>OrgC</a:t>
            </a:r>
          </a:p>
        </p:txBody>
      </p:sp>
      <p:cxnSp>
        <p:nvCxnSpPr>
          <p:cNvPr id="40" name="Straight Connector 39"/>
          <p:cNvCxnSpPr/>
          <p:nvPr/>
        </p:nvCxnSpPr>
        <p:spPr>
          <a:xfrm flipV="1">
            <a:off x="5531089" y="3091541"/>
            <a:ext cx="6270171" cy="18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531089" y="5045312"/>
            <a:ext cx="6270170" cy="148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565714088"/>
              </p:ext>
            </p:extLst>
          </p:nvPr>
        </p:nvGraphicFramePr>
        <p:xfrm>
          <a:off x="8389098" y="1604457"/>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b="1"/>
                        <a:t>AC</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39550325"/>
              </p:ext>
            </p:extLst>
          </p:nvPr>
        </p:nvGraphicFramePr>
        <p:xfrm>
          <a:off x="8389098" y="3427979"/>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b="1"/>
                        <a:t>AC</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6416"/>
              </p:ext>
            </p:extLst>
          </p:nvPr>
        </p:nvGraphicFramePr>
        <p:xfrm>
          <a:off x="8389098" y="5384351"/>
          <a:ext cx="1975248" cy="1219200"/>
        </p:xfrm>
        <a:graphic>
          <a:graphicData uri="http://schemas.openxmlformats.org/drawingml/2006/table">
            <a:tbl>
              <a:tblPr firstRow="1" bandRow="1">
                <a:tableStyleId>{5C22544A-7EE6-4342-B048-85BDC9FD1C3A}</a:tableStyleId>
              </a:tblPr>
              <a:tblGrid>
                <a:gridCol w="658416"/>
                <a:gridCol w="658416"/>
                <a:gridCol w="658416"/>
              </a:tblGrid>
              <a:tr h="255657">
                <a:tc>
                  <a:txBody>
                    <a:bodyPr/>
                    <a:lstStyle/>
                    <a:p>
                      <a:r>
                        <a:rPr lang="en-US" sz="1400"/>
                        <a:t>H(k)</a:t>
                      </a:r>
                    </a:p>
                  </a:txBody>
                  <a:tcPr/>
                </a:tc>
                <a:tc>
                  <a:txBody>
                    <a:bodyPr/>
                    <a:lstStyle/>
                    <a:p>
                      <a:r>
                        <a:rPr lang="en-US" sz="1400"/>
                        <a:t>H(v)</a:t>
                      </a:r>
                    </a:p>
                  </a:txBody>
                  <a:tcPr/>
                </a:tc>
                <a:tc>
                  <a:txBody>
                    <a:bodyPr/>
                    <a:lstStyle/>
                    <a:p>
                      <a:r>
                        <a:rPr lang="en-US" sz="1400"/>
                        <a:t>EP</a:t>
                      </a:r>
                    </a:p>
                  </a:txBody>
                  <a:tcPr/>
                </a:tc>
              </a:tr>
              <a:tr h="255657">
                <a:tc>
                  <a:txBody>
                    <a:bodyPr/>
                    <a:lstStyle/>
                    <a:p>
                      <a:r>
                        <a:rPr lang="en-US" sz="1400"/>
                        <a:t>H(k1)</a:t>
                      </a:r>
                    </a:p>
                  </a:txBody>
                  <a:tcPr/>
                </a:tc>
                <a:tc>
                  <a:txBody>
                    <a:bodyPr/>
                    <a:lstStyle/>
                    <a:p>
                      <a:r>
                        <a:rPr lang="en-US" sz="1400"/>
                        <a:t>H(v1)</a:t>
                      </a:r>
                    </a:p>
                  </a:txBody>
                  <a:tcPr/>
                </a:tc>
                <a:tc>
                  <a:txBody>
                    <a:bodyPr/>
                    <a:lstStyle/>
                    <a:p>
                      <a:r>
                        <a:rPr lang="en-US" sz="1400" b="1"/>
                        <a:t>AC</a:t>
                      </a:r>
                    </a:p>
                  </a:txBody>
                  <a:tcPr/>
                </a:tc>
              </a:tr>
              <a:tr h="255657">
                <a:tc>
                  <a:txBody>
                    <a:bodyPr/>
                    <a:lstStyle/>
                    <a:p>
                      <a:r>
                        <a:rPr lang="en-US" sz="1400"/>
                        <a:t>H(k2)</a:t>
                      </a:r>
                    </a:p>
                  </a:txBody>
                  <a:tcPr/>
                </a:tc>
                <a:tc>
                  <a:txBody>
                    <a:bodyPr/>
                    <a:lstStyle/>
                    <a:p>
                      <a:r>
                        <a:rPr lang="en-US" sz="1400"/>
                        <a:t>H(v2)</a:t>
                      </a:r>
                    </a:p>
                  </a:txBody>
                  <a:tcPr/>
                </a:tc>
                <a:tc>
                  <a:txBody>
                    <a:bodyPr/>
                    <a:lstStyle/>
                    <a:p>
                      <a:r>
                        <a:rPr lang="en-US" sz="1400"/>
                        <a:t>BC</a:t>
                      </a:r>
                    </a:p>
                  </a:txBody>
                  <a:tcPr/>
                </a:tc>
              </a:tr>
              <a:tr h="255657">
                <a:tc>
                  <a:txBody>
                    <a:bodyPr/>
                    <a:lstStyle/>
                    <a:p>
                      <a:r>
                        <a:rPr lang="en-US" sz="1400"/>
                        <a:t>H(k3)</a:t>
                      </a:r>
                    </a:p>
                  </a:txBody>
                  <a:tcPr/>
                </a:tc>
                <a:tc>
                  <a:txBody>
                    <a:bodyPr/>
                    <a:lstStyle/>
                    <a:p>
                      <a:r>
                        <a:rPr lang="en-US" sz="1400"/>
                        <a:t>H(v3)</a:t>
                      </a:r>
                    </a:p>
                  </a:txBody>
                  <a:tcPr/>
                </a:tc>
                <a:tc>
                  <a:txBody>
                    <a:bodyPr/>
                    <a:lstStyle/>
                    <a:p>
                      <a:r>
                        <a:rPr lang="en-US" sz="1400"/>
                        <a:t>AC</a:t>
                      </a:r>
                    </a:p>
                  </a:txBody>
                  <a:tcPr/>
                </a:tc>
              </a:tr>
            </a:tbl>
          </a:graphicData>
        </a:graphic>
      </p:graphicFrame>
      <p:sp>
        <p:nvSpPr>
          <p:cNvPr id="3" name="TextBox 2"/>
          <p:cNvSpPr txBox="1"/>
          <p:nvPr/>
        </p:nvSpPr>
        <p:spPr>
          <a:xfrm>
            <a:off x="6590632" y="1206324"/>
            <a:ext cx="986972" cy="369332"/>
          </a:xfrm>
          <a:prstGeom prst="rect">
            <a:avLst/>
          </a:prstGeom>
          <a:noFill/>
        </p:spPr>
        <p:txBody>
          <a:bodyPr wrap="square" rtlCol="0">
            <a:spAutoFit/>
          </a:bodyPr>
          <a:lstStyle/>
          <a:p>
            <a:r>
              <a:rPr lang="en-US"/>
              <a:t>private</a:t>
            </a:r>
          </a:p>
        </p:txBody>
      </p:sp>
      <p:sp>
        <p:nvSpPr>
          <p:cNvPr id="23" name="TextBox 22"/>
          <p:cNvSpPr txBox="1"/>
          <p:nvPr/>
        </p:nvSpPr>
        <p:spPr>
          <a:xfrm>
            <a:off x="8883236" y="1206324"/>
            <a:ext cx="986972" cy="369332"/>
          </a:xfrm>
          <a:prstGeom prst="rect">
            <a:avLst/>
          </a:prstGeom>
          <a:noFill/>
        </p:spPr>
        <p:txBody>
          <a:bodyPr wrap="square" rtlCol="0">
            <a:spAutoFit/>
          </a:bodyPr>
          <a:lstStyle/>
          <a:p>
            <a:r>
              <a:rPr lang="en-US"/>
              <a:t>public</a:t>
            </a:r>
          </a:p>
        </p:txBody>
      </p:sp>
      <p:sp>
        <p:nvSpPr>
          <p:cNvPr id="24" name="TextBox 23"/>
          <p:cNvSpPr txBox="1"/>
          <p:nvPr/>
        </p:nvSpPr>
        <p:spPr>
          <a:xfrm>
            <a:off x="6590632" y="3110079"/>
            <a:ext cx="986972" cy="369332"/>
          </a:xfrm>
          <a:prstGeom prst="rect">
            <a:avLst/>
          </a:prstGeom>
          <a:noFill/>
        </p:spPr>
        <p:txBody>
          <a:bodyPr wrap="square" rtlCol="0">
            <a:spAutoFit/>
          </a:bodyPr>
          <a:lstStyle/>
          <a:p>
            <a:r>
              <a:rPr lang="en-US"/>
              <a:t>private</a:t>
            </a:r>
          </a:p>
        </p:txBody>
      </p:sp>
      <p:sp>
        <p:nvSpPr>
          <p:cNvPr id="25" name="TextBox 24"/>
          <p:cNvSpPr txBox="1"/>
          <p:nvPr/>
        </p:nvSpPr>
        <p:spPr>
          <a:xfrm>
            <a:off x="8883236" y="3110079"/>
            <a:ext cx="986972" cy="369332"/>
          </a:xfrm>
          <a:prstGeom prst="rect">
            <a:avLst/>
          </a:prstGeom>
          <a:noFill/>
        </p:spPr>
        <p:txBody>
          <a:bodyPr wrap="square" rtlCol="0">
            <a:spAutoFit/>
          </a:bodyPr>
          <a:lstStyle/>
          <a:p>
            <a:r>
              <a:rPr lang="en-US"/>
              <a:t>public</a:t>
            </a:r>
          </a:p>
        </p:txBody>
      </p:sp>
      <p:sp>
        <p:nvSpPr>
          <p:cNvPr id="26" name="TextBox 25"/>
          <p:cNvSpPr txBox="1"/>
          <p:nvPr/>
        </p:nvSpPr>
        <p:spPr>
          <a:xfrm>
            <a:off x="6590632" y="5060204"/>
            <a:ext cx="986972" cy="369332"/>
          </a:xfrm>
          <a:prstGeom prst="rect">
            <a:avLst/>
          </a:prstGeom>
          <a:noFill/>
        </p:spPr>
        <p:txBody>
          <a:bodyPr wrap="square" rtlCol="0">
            <a:spAutoFit/>
          </a:bodyPr>
          <a:lstStyle/>
          <a:p>
            <a:r>
              <a:rPr lang="en-US"/>
              <a:t>private</a:t>
            </a:r>
          </a:p>
        </p:txBody>
      </p:sp>
      <p:sp>
        <p:nvSpPr>
          <p:cNvPr id="31" name="TextBox 30"/>
          <p:cNvSpPr txBox="1"/>
          <p:nvPr/>
        </p:nvSpPr>
        <p:spPr>
          <a:xfrm>
            <a:off x="8883236" y="5060204"/>
            <a:ext cx="986972" cy="369332"/>
          </a:xfrm>
          <a:prstGeom prst="rect">
            <a:avLst/>
          </a:prstGeom>
          <a:noFill/>
        </p:spPr>
        <p:txBody>
          <a:bodyPr wrap="square" rtlCol="0">
            <a:spAutoFit/>
          </a:bodyPr>
          <a:lstStyle/>
          <a:p>
            <a:r>
              <a:rPr lang="en-US"/>
              <a:t>public</a:t>
            </a:r>
          </a:p>
        </p:txBody>
      </p:sp>
      <p:graphicFrame>
        <p:nvGraphicFramePr>
          <p:cNvPr id="32" name="Table 31"/>
          <p:cNvGraphicFramePr>
            <a:graphicFrameLocks noGrp="1"/>
          </p:cNvGraphicFramePr>
          <p:nvPr>
            <p:extLst>
              <p:ext uri="{D42A27DB-BD31-4B8C-83A1-F6EECF244321}">
                <p14:modId xmlns:p14="http://schemas.microsoft.com/office/powerpoint/2010/main" val="1994030065"/>
              </p:ext>
            </p:extLst>
          </p:nvPr>
        </p:nvGraphicFramePr>
        <p:xfrm>
          <a:off x="5841844" y="1589943"/>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b="1"/>
                        <a:t>AC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3507373"/>
              </p:ext>
            </p:extLst>
          </p:nvPr>
        </p:nvGraphicFramePr>
        <p:xfrm>
          <a:off x="5841843" y="3413465"/>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a:t>k1</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b="1"/>
                        <a:t>AC</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517702497"/>
              </p:ext>
            </p:extLst>
          </p:nvPr>
        </p:nvGraphicFramePr>
        <p:xfrm>
          <a:off x="5841844" y="5363590"/>
          <a:ext cx="2243765" cy="1219200"/>
        </p:xfrm>
        <a:graphic>
          <a:graphicData uri="http://schemas.openxmlformats.org/drawingml/2006/table">
            <a:tbl>
              <a:tblPr firstRow="1" bandRow="1">
                <a:tableStyleId>{5C22544A-7EE6-4342-B048-85BDC9FD1C3A}</a:tableStyleId>
              </a:tblPr>
              <a:tblGrid>
                <a:gridCol w="448753"/>
                <a:gridCol w="448753"/>
                <a:gridCol w="448753"/>
                <a:gridCol w="448753"/>
                <a:gridCol w="448753"/>
              </a:tblGrid>
              <a:tr h="255657">
                <a:tc>
                  <a:txBody>
                    <a:bodyPr/>
                    <a:lstStyle/>
                    <a:p>
                      <a:endParaRPr lang="en-US" sz="1400"/>
                    </a:p>
                  </a:txBody>
                  <a:tcPr/>
                </a:tc>
                <a:tc>
                  <a:txBody>
                    <a:bodyPr/>
                    <a:lstStyle/>
                    <a:p>
                      <a:r>
                        <a:rPr lang="en-US" sz="1400"/>
                        <a:t>c1</a:t>
                      </a:r>
                    </a:p>
                  </a:txBody>
                  <a:tcPr/>
                </a:tc>
                <a:tc>
                  <a:txBody>
                    <a:bodyPr/>
                    <a:lstStyle/>
                    <a:p>
                      <a:r>
                        <a:rPr lang="en-US" sz="1400"/>
                        <a:t>c2</a:t>
                      </a:r>
                    </a:p>
                  </a:txBody>
                  <a:tcPr/>
                </a:tc>
                <a:tc>
                  <a:txBody>
                    <a:bodyPr/>
                    <a:lstStyle/>
                    <a:p>
                      <a:r>
                        <a:rPr lang="en-US" sz="1400"/>
                        <a:t>c3</a:t>
                      </a:r>
                    </a:p>
                  </a:txBody>
                  <a:tcPr/>
                </a:tc>
                <a:tc>
                  <a:txBody>
                    <a:bodyPr/>
                    <a:lstStyle/>
                    <a:p>
                      <a:r>
                        <a:rPr lang="en-US" sz="1400"/>
                        <a:t>EP</a:t>
                      </a:r>
                    </a:p>
                  </a:txBody>
                  <a:tcPr/>
                </a:tc>
              </a:tr>
              <a:tr h="255657">
                <a:tc>
                  <a:txBody>
                    <a:bodyPr/>
                    <a:lstStyle/>
                    <a:p>
                      <a:r>
                        <a:rPr lang="en-US" sz="1400" b="1"/>
                        <a:t>k1</a:t>
                      </a:r>
                    </a:p>
                  </a:txBody>
                  <a:tcPr/>
                </a:tc>
                <a:tc>
                  <a:txBody>
                    <a:bodyPr/>
                    <a:lstStyle/>
                    <a:p>
                      <a:r>
                        <a:rPr lang="en-US" sz="1400" b="1"/>
                        <a:t>---</a:t>
                      </a:r>
                    </a:p>
                  </a:txBody>
                  <a:tcPr/>
                </a:tc>
                <a:tc>
                  <a:txBody>
                    <a:bodyPr/>
                    <a:lstStyle/>
                    <a:p>
                      <a:r>
                        <a:rPr lang="en-US" sz="1400" b="1"/>
                        <a:t>---</a:t>
                      </a:r>
                    </a:p>
                  </a:txBody>
                  <a:tcPr/>
                </a:tc>
                <a:tc>
                  <a:txBody>
                    <a:bodyPr/>
                    <a:lstStyle/>
                    <a:p>
                      <a:r>
                        <a:rPr lang="en-US" sz="1400" b="1"/>
                        <a:t>---</a:t>
                      </a:r>
                    </a:p>
                  </a:txBody>
                  <a:tcPr/>
                </a:tc>
                <a:tc>
                  <a:txBody>
                    <a:bodyPr/>
                    <a:lstStyle/>
                    <a:p>
                      <a:r>
                        <a:rPr lang="en-US" sz="1400" b="1"/>
                        <a:t>AC</a:t>
                      </a:r>
                    </a:p>
                  </a:txBody>
                  <a:tcPr/>
                </a:tc>
              </a:tr>
              <a:tr h="255657">
                <a:tc>
                  <a:txBody>
                    <a:bodyPr/>
                    <a:lstStyle/>
                    <a:p>
                      <a:r>
                        <a:rPr lang="en-US" sz="1400"/>
                        <a:t>k2</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BC</a:t>
                      </a:r>
                    </a:p>
                  </a:txBody>
                  <a:tcPr/>
                </a:tc>
              </a:tr>
              <a:tr h="255657">
                <a:tc>
                  <a:txBody>
                    <a:bodyPr/>
                    <a:lstStyle/>
                    <a:p>
                      <a:r>
                        <a:rPr lang="en-US" sz="1400"/>
                        <a:t>k3</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AC</a:t>
                      </a:r>
                    </a:p>
                  </a:txBody>
                  <a:tcPr/>
                </a:tc>
              </a:tr>
            </a:tbl>
          </a:graphicData>
        </a:graphic>
      </p:graphicFrame>
      <p:pic>
        <p:nvPicPr>
          <p:cNvPr id="4" name="Picture 3"/>
          <p:cNvPicPr>
            <a:picLocks noChangeAspect="1"/>
          </p:cNvPicPr>
          <p:nvPr/>
        </p:nvPicPr>
        <p:blipFill>
          <a:blip r:embed="rId2"/>
          <a:stretch>
            <a:fillRect/>
          </a:stretch>
        </p:blipFill>
        <p:spPr>
          <a:xfrm>
            <a:off x="326271" y="1153550"/>
            <a:ext cx="1972128" cy="1554073"/>
          </a:xfrm>
          <a:prstGeom prst="rect">
            <a:avLst/>
          </a:prstGeom>
        </p:spPr>
      </p:pic>
      <p:sp>
        <p:nvSpPr>
          <p:cNvPr id="6" name="TextBox 5"/>
          <p:cNvSpPr txBox="1"/>
          <p:nvPr/>
        </p:nvSpPr>
        <p:spPr>
          <a:xfrm>
            <a:off x="1689521" y="1014923"/>
            <a:ext cx="531077" cy="369332"/>
          </a:xfrm>
          <a:prstGeom prst="rect">
            <a:avLst/>
          </a:prstGeom>
          <a:noFill/>
        </p:spPr>
        <p:txBody>
          <a:bodyPr wrap="square" rtlCol="0">
            <a:spAutoFit/>
          </a:bodyPr>
          <a:lstStyle/>
          <a:p>
            <a:r>
              <a:rPr lang="en-US"/>
              <a:t>AB</a:t>
            </a:r>
          </a:p>
        </p:txBody>
      </p:sp>
      <p:sp>
        <p:nvSpPr>
          <p:cNvPr id="30" name="TextBox 29"/>
          <p:cNvSpPr txBox="1"/>
          <p:nvPr/>
        </p:nvSpPr>
        <p:spPr>
          <a:xfrm>
            <a:off x="1409380" y="2439811"/>
            <a:ext cx="531077" cy="369332"/>
          </a:xfrm>
          <a:prstGeom prst="rect">
            <a:avLst/>
          </a:prstGeom>
          <a:noFill/>
        </p:spPr>
        <p:txBody>
          <a:bodyPr wrap="square" rtlCol="0">
            <a:spAutoFit/>
          </a:bodyPr>
          <a:lstStyle/>
          <a:p>
            <a:r>
              <a:rPr lang="en-US"/>
              <a:t>AC</a:t>
            </a:r>
          </a:p>
        </p:txBody>
      </p:sp>
      <p:sp>
        <p:nvSpPr>
          <p:cNvPr id="34" name="TextBox 33"/>
          <p:cNvSpPr txBox="1"/>
          <p:nvPr/>
        </p:nvSpPr>
        <p:spPr>
          <a:xfrm>
            <a:off x="320842" y="3294745"/>
            <a:ext cx="3874942" cy="2862322"/>
          </a:xfrm>
          <a:prstGeom prst="rect">
            <a:avLst/>
          </a:prstGeom>
          <a:noFill/>
          <a:ln>
            <a:solidFill>
              <a:schemeClr val="bg1"/>
            </a:solidFill>
          </a:ln>
        </p:spPr>
        <p:txBody>
          <a:bodyPr wrap="square" rtlCol="0">
            <a:spAutoFit/>
          </a:bodyPr>
          <a:lstStyle/>
          <a:p>
            <a:r>
              <a:rPr lang="en-US" sz="2000"/>
              <a:t>What did we accomplish?</a:t>
            </a:r>
          </a:p>
          <a:p>
            <a:pPr marL="285750" indent="-285750">
              <a:buFontTx/>
              <a:buChar char="-"/>
            </a:pPr>
            <a:r>
              <a:rPr lang="en-US" sz="2000"/>
              <a:t>Transferred a private asset,</a:t>
            </a:r>
          </a:p>
          <a:p>
            <a:pPr marL="285750" indent="-285750">
              <a:buFontTx/>
              <a:buChar char="-"/>
            </a:pPr>
            <a:r>
              <a:rPr lang="en-US" sz="2000"/>
              <a:t>with private verifiability via the hashes (likely a regulator/auditor would be involved to verify hashes against pre-images),</a:t>
            </a:r>
          </a:p>
          <a:p>
            <a:pPr marL="285750" indent="-285750">
              <a:buFontTx/>
              <a:buChar char="-"/>
            </a:pPr>
            <a:r>
              <a:rPr lang="en-US" sz="2000"/>
              <a:t>while maintaining queryability of data that each org has access to</a:t>
            </a:r>
          </a:p>
        </p:txBody>
      </p:sp>
      <p:sp>
        <p:nvSpPr>
          <p:cNvPr id="12" name="TextBox 11"/>
          <p:cNvSpPr txBox="1"/>
          <p:nvPr/>
        </p:nvSpPr>
        <p:spPr>
          <a:xfrm>
            <a:off x="877005" y="1697413"/>
            <a:ext cx="405880" cy="369332"/>
          </a:xfrm>
          <a:prstGeom prst="rect">
            <a:avLst/>
          </a:prstGeom>
          <a:noFill/>
        </p:spPr>
        <p:txBody>
          <a:bodyPr wrap="none" rtlCol="0">
            <a:spAutoFit/>
          </a:bodyPr>
          <a:lstStyle/>
          <a:p>
            <a:r>
              <a:rPr lang="en-US"/>
              <a:t>k1</a:t>
            </a:r>
          </a:p>
        </p:txBody>
      </p:sp>
      <p:sp>
        <p:nvSpPr>
          <p:cNvPr id="9" name="Right Arrow 8"/>
          <p:cNvSpPr/>
          <p:nvPr/>
        </p:nvSpPr>
        <p:spPr>
          <a:xfrm>
            <a:off x="5073245" y="5673676"/>
            <a:ext cx="696686" cy="229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2277976" y="1449781"/>
            <a:ext cx="749618" cy="774605"/>
          </a:xfrm>
          <a:prstGeom prst="rect">
            <a:avLst/>
          </a:prstGeom>
        </p:spPr>
      </p:pic>
      <p:sp>
        <p:nvSpPr>
          <p:cNvPr id="35" name="Right Arrow 34"/>
          <p:cNvSpPr/>
          <p:nvPr/>
        </p:nvSpPr>
        <p:spPr>
          <a:xfrm>
            <a:off x="4993412" y="3733264"/>
            <a:ext cx="696686" cy="229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63382" y="3915678"/>
            <a:ext cx="1419726" cy="707886"/>
          </a:xfrm>
          <a:prstGeom prst="rect">
            <a:avLst/>
          </a:prstGeom>
          <a:noFill/>
        </p:spPr>
        <p:txBody>
          <a:bodyPr wrap="square" rtlCol="0">
            <a:spAutoFit/>
          </a:bodyPr>
          <a:lstStyle/>
          <a:p>
            <a:r>
              <a:rPr lang="en-US" sz="1000"/>
              <a:t>OrgB will no longer participate in endorsement and will not get future updates.</a:t>
            </a:r>
          </a:p>
        </p:txBody>
      </p:sp>
      <p:sp>
        <p:nvSpPr>
          <p:cNvPr id="37" name="TextBox 36"/>
          <p:cNvSpPr txBox="1"/>
          <p:nvPr/>
        </p:nvSpPr>
        <p:spPr>
          <a:xfrm>
            <a:off x="4350205" y="5898118"/>
            <a:ext cx="1419726" cy="553998"/>
          </a:xfrm>
          <a:prstGeom prst="rect">
            <a:avLst/>
          </a:prstGeom>
          <a:noFill/>
        </p:spPr>
        <p:txBody>
          <a:bodyPr wrap="square" rtlCol="0">
            <a:spAutoFit/>
          </a:bodyPr>
          <a:lstStyle/>
          <a:p>
            <a:r>
              <a:rPr lang="en-US" sz="1000"/>
              <a:t>OrgC is now an owner and must endorse future transactions.</a:t>
            </a:r>
          </a:p>
        </p:txBody>
      </p:sp>
      <p:sp>
        <p:nvSpPr>
          <p:cNvPr id="5" name="Slide Number Placeholder 4"/>
          <p:cNvSpPr>
            <a:spLocks noGrp="1"/>
          </p:cNvSpPr>
          <p:nvPr>
            <p:ph type="sldNum" sz="quarter" idx="12"/>
          </p:nvPr>
        </p:nvSpPr>
        <p:spPr/>
        <p:txBody>
          <a:bodyPr/>
          <a:lstStyle/>
          <a:p>
            <a:fld id="{304DFA53-9DBF-184D-934E-B4488FEA04C6}" type="slidenum">
              <a:rPr lang="en-US"/>
              <a:t>18</a:t>
            </a:fld>
            <a:endParaRPr lang="en-US"/>
          </a:p>
        </p:txBody>
      </p:sp>
    </p:spTree>
    <p:extLst>
      <p:ext uri="{BB962C8B-B14F-4D97-AF65-F5344CB8AC3E}">
        <p14:creationId xmlns:p14="http://schemas.microsoft.com/office/powerpoint/2010/main" val="1708384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090"/>
            <a:ext cx="11871158" cy="732406"/>
          </a:xfrm>
        </p:spPr>
        <p:txBody>
          <a:bodyPr>
            <a:noAutofit/>
          </a:bodyPr>
          <a:lstStyle/>
          <a:p>
            <a:r>
              <a:rPr lang="en-US" sz="2800"/>
              <a:t>Asset transfer </a:t>
            </a:r>
            <a:r>
              <a:rPr lang="mr-IN" sz="2800"/>
              <a:t>–</a:t>
            </a:r>
            <a:r>
              <a:rPr lang="en-US" sz="2800"/>
              <a:t> Future </a:t>
            </a:r>
          </a:p>
        </p:txBody>
      </p:sp>
      <p:pic>
        <p:nvPicPr>
          <p:cNvPr id="4" name="Picture 3"/>
          <p:cNvPicPr>
            <a:picLocks noChangeAspect="1"/>
          </p:cNvPicPr>
          <p:nvPr/>
        </p:nvPicPr>
        <p:blipFill>
          <a:blip r:embed="rId2"/>
          <a:stretch>
            <a:fillRect/>
          </a:stretch>
        </p:blipFill>
        <p:spPr>
          <a:xfrm>
            <a:off x="326271" y="1153550"/>
            <a:ext cx="1972128" cy="1554073"/>
          </a:xfrm>
          <a:prstGeom prst="rect">
            <a:avLst/>
          </a:prstGeom>
        </p:spPr>
      </p:pic>
      <p:sp>
        <p:nvSpPr>
          <p:cNvPr id="6" name="TextBox 5"/>
          <p:cNvSpPr txBox="1"/>
          <p:nvPr/>
        </p:nvSpPr>
        <p:spPr>
          <a:xfrm>
            <a:off x="1689521" y="1014923"/>
            <a:ext cx="531077" cy="369332"/>
          </a:xfrm>
          <a:prstGeom prst="rect">
            <a:avLst/>
          </a:prstGeom>
          <a:noFill/>
        </p:spPr>
        <p:txBody>
          <a:bodyPr wrap="square" rtlCol="0">
            <a:spAutoFit/>
          </a:bodyPr>
          <a:lstStyle/>
          <a:p>
            <a:r>
              <a:rPr lang="en-US"/>
              <a:t>AB</a:t>
            </a:r>
          </a:p>
        </p:txBody>
      </p:sp>
      <p:sp>
        <p:nvSpPr>
          <p:cNvPr id="30" name="TextBox 29"/>
          <p:cNvSpPr txBox="1"/>
          <p:nvPr/>
        </p:nvSpPr>
        <p:spPr>
          <a:xfrm>
            <a:off x="1409380" y="2439811"/>
            <a:ext cx="531077" cy="369332"/>
          </a:xfrm>
          <a:prstGeom prst="rect">
            <a:avLst/>
          </a:prstGeom>
          <a:noFill/>
        </p:spPr>
        <p:txBody>
          <a:bodyPr wrap="square" rtlCol="0">
            <a:spAutoFit/>
          </a:bodyPr>
          <a:lstStyle/>
          <a:p>
            <a:r>
              <a:rPr lang="en-US"/>
              <a:t>AC</a:t>
            </a:r>
          </a:p>
        </p:txBody>
      </p:sp>
      <p:sp>
        <p:nvSpPr>
          <p:cNvPr id="34" name="TextBox 33"/>
          <p:cNvSpPr txBox="1"/>
          <p:nvPr/>
        </p:nvSpPr>
        <p:spPr>
          <a:xfrm>
            <a:off x="476291" y="3136613"/>
            <a:ext cx="11062566" cy="2862322"/>
          </a:xfrm>
          <a:prstGeom prst="rect">
            <a:avLst/>
          </a:prstGeom>
          <a:noFill/>
          <a:ln>
            <a:solidFill>
              <a:schemeClr val="bg1"/>
            </a:solidFill>
          </a:ln>
        </p:spPr>
        <p:txBody>
          <a:bodyPr wrap="square" rtlCol="0">
            <a:spAutoFit/>
          </a:bodyPr>
          <a:lstStyle/>
          <a:p>
            <a:r>
              <a:rPr lang="en-US" sz="2000"/>
              <a:t>Using the implicit collection for org-local state data, organizations will be able to set approval criteria.</a:t>
            </a:r>
          </a:p>
          <a:p>
            <a:endParaRPr lang="en-US" sz="2000"/>
          </a:p>
          <a:p>
            <a:r>
              <a:rPr lang="en-US" sz="2000"/>
              <a:t>Organizations can  set org-specific state that can serve as pre-approval instructions, used in chaincodes, or as conditions for endorsement. </a:t>
            </a:r>
          </a:p>
          <a:p>
            <a:r>
              <a:rPr lang="en-US" sz="2000"/>
              <a:t>If proposal does not meet criteria, peer will not endorse.</a:t>
            </a:r>
          </a:p>
          <a:p>
            <a:endParaRPr lang="en-US" sz="2000"/>
          </a:p>
          <a:p>
            <a:r>
              <a:rPr lang="en-US" sz="2000"/>
              <a:t>Examples:</a:t>
            </a:r>
          </a:p>
          <a:p>
            <a:pPr marL="342900" indent="-342900">
              <a:buFont typeface="Arial" charset="0"/>
              <a:buChar char="•"/>
            </a:pPr>
            <a:r>
              <a:rPr lang="en-US" sz="2000"/>
              <a:t>pre-approve asset transfer from AB to AC.</a:t>
            </a:r>
          </a:p>
          <a:p>
            <a:pPr marL="342900" indent="-342900">
              <a:buFont typeface="Arial" charset="0"/>
              <a:buChar char="•"/>
            </a:pPr>
            <a:r>
              <a:rPr lang="en-US" sz="2000"/>
              <a:t>pre-approve any trade if sale price is greater than some limit</a:t>
            </a:r>
          </a:p>
        </p:txBody>
      </p:sp>
      <p:sp>
        <p:nvSpPr>
          <p:cNvPr id="12" name="TextBox 11"/>
          <p:cNvSpPr txBox="1"/>
          <p:nvPr/>
        </p:nvSpPr>
        <p:spPr>
          <a:xfrm>
            <a:off x="877005" y="1697413"/>
            <a:ext cx="405880" cy="369332"/>
          </a:xfrm>
          <a:prstGeom prst="rect">
            <a:avLst/>
          </a:prstGeom>
          <a:noFill/>
        </p:spPr>
        <p:txBody>
          <a:bodyPr wrap="none" rtlCol="0">
            <a:spAutoFit/>
          </a:bodyPr>
          <a:lstStyle/>
          <a:p>
            <a:r>
              <a:rPr lang="en-US"/>
              <a:t>k1</a:t>
            </a:r>
          </a:p>
        </p:txBody>
      </p:sp>
      <p:pic>
        <p:nvPicPr>
          <p:cNvPr id="11" name="Picture 10"/>
          <p:cNvPicPr>
            <a:picLocks noChangeAspect="1"/>
          </p:cNvPicPr>
          <p:nvPr/>
        </p:nvPicPr>
        <p:blipFill>
          <a:blip r:embed="rId3"/>
          <a:stretch>
            <a:fillRect/>
          </a:stretch>
        </p:blipFill>
        <p:spPr>
          <a:xfrm>
            <a:off x="2277976" y="1449781"/>
            <a:ext cx="749618" cy="774605"/>
          </a:xfrm>
          <a:prstGeom prst="rect">
            <a:avLst/>
          </a:prstGeom>
        </p:spPr>
      </p:pic>
      <p:sp>
        <p:nvSpPr>
          <p:cNvPr id="9" name="Rounded Rectangular Callout 8"/>
          <p:cNvSpPr/>
          <p:nvPr/>
        </p:nvSpPr>
        <p:spPr>
          <a:xfrm>
            <a:off x="7286307" y="1643942"/>
            <a:ext cx="1344737" cy="937674"/>
          </a:xfrm>
          <a:prstGeom prst="wedgeRoundRectCallout">
            <a:avLst>
              <a:gd name="adj1" fmla="val -70656"/>
              <a:gd name="adj2" fmla="val -50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3837"/>
            <a:r>
              <a:rPr lang="en-US" sz="1100"/>
              <a:t>These are implict combinations of any one org,</a:t>
            </a:r>
          </a:p>
          <a:p>
            <a:pPr indent="-223837"/>
            <a:r>
              <a:rPr lang="en-US" sz="1100"/>
              <a:t>aka, </a:t>
            </a:r>
          </a:p>
          <a:p>
            <a:pPr indent="-223837"/>
            <a:r>
              <a:rPr lang="en-US" sz="1100" b="1"/>
              <a:t>‘org local state</a:t>
            </a:r>
            <a:r>
              <a:rPr lang="en-US" sz="1100"/>
              <a:t>.’</a:t>
            </a:r>
          </a:p>
        </p:txBody>
      </p:sp>
      <p:sp>
        <p:nvSpPr>
          <p:cNvPr id="10" name="Can 9"/>
          <p:cNvSpPr/>
          <p:nvPr/>
        </p:nvSpPr>
        <p:spPr>
          <a:xfrm>
            <a:off x="6651414" y="2454531"/>
            <a:ext cx="299260"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a:t>
            </a:r>
          </a:p>
        </p:txBody>
      </p:sp>
      <p:sp>
        <p:nvSpPr>
          <p:cNvPr id="13" name="Can 12"/>
          <p:cNvSpPr/>
          <p:nvPr/>
        </p:nvSpPr>
        <p:spPr>
          <a:xfrm>
            <a:off x="6651413" y="2207881"/>
            <a:ext cx="299260"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a:t>
            </a:r>
          </a:p>
        </p:txBody>
      </p:sp>
      <p:sp>
        <p:nvSpPr>
          <p:cNvPr id="14" name="Can 13"/>
          <p:cNvSpPr/>
          <p:nvPr/>
        </p:nvSpPr>
        <p:spPr>
          <a:xfrm>
            <a:off x="6651412" y="1965491"/>
            <a:ext cx="299260"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a:t>
            </a:r>
          </a:p>
        </p:txBody>
      </p:sp>
      <p:sp>
        <p:nvSpPr>
          <p:cNvPr id="3" name="Slide Number Placeholder 2"/>
          <p:cNvSpPr>
            <a:spLocks noGrp="1"/>
          </p:cNvSpPr>
          <p:nvPr>
            <p:ph type="sldNum" sz="quarter" idx="12"/>
          </p:nvPr>
        </p:nvSpPr>
        <p:spPr/>
        <p:txBody>
          <a:bodyPr/>
          <a:lstStyle/>
          <a:p>
            <a:fld id="{304DFA53-9DBF-184D-934E-B4488FEA04C6}" type="slidenum">
              <a:rPr lang="en-US"/>
              <a:t>19</a:t>
            </a:fld>
            <a:endParaRPr lang="en-US"/>
          </a:p>
        </p:txBody>
      </p:sp>
    </p:spTree>
    <p:extLst>
      <p:ext uri="{BB962C8B-B14F-4D97-AF65-F5344CB8AC3E}">
        <p14:creationId xmlns:p14="http://schemas.microsoft.com/office/powerpoint/2010/main" val="1054291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2" name="Title 1"/>
          <p:cNvSpPr>
            <a:spLocks noGrp="1"/>
          </p:cNvSpPr>
          <p:nvPr>
            <p:ph type="title"/>
          </p:nvPr>
        </p:nvSpPr>
        <p:spPr>
          <a:xfrm>
            <a:off x="838200" y="60330"/>
            <a:ext cx="10515600" cy="645528"/>
          </a:xfrm>
        </p:spPr>
        <p:txBody>
          <a:bodyPr>
            <a:normAutofit fontScale="90000"/>
          </a:bodyPr>
          <a:lstStyle/>
          <a:p>
            <a:r>
              <a:rPr lang="en-US" dirty="0"/>
              <a:t>Types of collections</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87026"/>
            <a:ext cx="1150892"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dirty="0"/>
              <a:t>Collection type</a:t>
            </a:r>
          </a:p>
        </p:txBody>
      </p:sp>
      <p:sp>
        <p:nvSpPr>
          <p:cNvPr id="110" name="Up-Down Arrow 109"/>
          <p:cNvSpPr/>
          <p:nvPr/>
        </p:nvSpPr>
        <p:spPr>
          <a:xfrm>
            <a:off x="5603788" y="2267208"/>
            <a:ext cx="499366" cy="915673"/>
          </a:xfrm>
          <a:prstGeom prst="up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p:cNvSpPr txBox="1"/>
          <p:nvPr/>
        </p:nvSpPr>
        <p:spPr>
          <a:xfrm rot="16200000">
            <a:off x="5439832" y="2586194"/>
            <a:ext cx="854819" cy="338554"/>
          </a:xfrm>
          <a:prstGeom prst="rect">
            <a:avLst/>
          </a:prstGeom>
          <a:noFill/>
        </p:spPr>
        <p:txBody>
          <a:bodyPr wrap="square" rtlCol="0">
            <a:spAutoFit/>
          </a:bodyPr>
          <a:lstStyle/>
          <a:p>
            <a:pPr algn="ctr"/>
            <a:r>
              <a:rPr lang="en-US" sz="1600" dirty="0"/>
              <a:t>Client</a:t>
            </a:r>
          </a:p>
        </p:txBody>
      </p:sp>
      <p:sp>
        <p:nvSpPr>
          <p:cNvPr id="112" name="Up-Down Arrow 111"/>
          <p:cNvSpPr/>
          <p:nvPr/>
        </p:nvSpPr>
        <p:spPr>
          <a:xfrm>
            <a:off x="5626276" y="3232254"/>
            <a:ext cx="460069" cy="2727008"/>
          </a:xfrm>
          <a:prstGeom prst="up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p:cNvSpPr txBox="1"/>
          <p:nvPr/>
        </p:nvSpPr>
        <p:spPr>
          <a:xfrm rot="16200000">
            <a:off x="4449794" y="4431716"/>
            <a:ext cx="2837262" cy="338554"/>
          </a:xfrm>
          <a:prstGeom prst="rect">
            <a:avLst/>
          </a:prstGeom>
          <a:noFill/>
        </p:spPr>
        <p:txBody>
          <a:bodyPr wrap="square" rtlCol="0">
            <a:spAutoFit/>
          </a:bodyPr>
          <a:lstStyle/>
          <a:p>
            <a:pPr algn="ctr"/>
            <a:r>
              <a:rPr lang="en-US" sz="1600" dirty="0"/>
              <a:t>Peers</a:t>
            </a:r>
          </a:p>
        </p:txBody>
      </p:sp>
      <p:sp>
        <p:nvSpPr>
          <p:cNvPr id="114" name="TextBox 113"/>
          <p:cNvSpPr txBox="1"/>
          <p:nvPr/>
        </p:nvSpPr>
        <p:spPr>
          <a:xfrm>
            <a:off x="6031576" y="2865587"/>
            <a:ext cx="1079335" cy="954107"/>
          </a:xfrm>
          <a:prstGeom prst="rect">
            <a:avLst/>
          </a:prstGeom>
          <a:noFill/>
        </p:spPr>
        <p:txBody>
          <a:bodyPr wrap="square" rtlCol="0">
            <a:spAutoFit/>
          </a:bodyPr>
          <a:lstStyle/>
          <a:p>
            <a:pPr algn="ctr"/>
            <a:r>
              <a:rPr lang="en-US" sz="1400" dirty="0"/>
              <a:t>Who distributes</a:t>
            </a:r>
          </a:p>
          <a:p>
            <a:pPr algn="ctr"/>
            <a:r>
              <a:rPr lang="en-US" sz="1400" dirty="0"/>
              <a:t>private data to orgs?</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dirty="0"/>
              <a:t>All</a:t>
            </a:r>
          </a:p>
        </p:txBody>
      </p:sp>
      <p:sp>
        <p:nvSpPr>
          <p:cNvPr id="119" name="Rectangle 118"/>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121" name="Rectangle 120"/>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dirty="0"/>
              <a:t>Use Case</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dirty="0"/>
              <a:t>Normal public data</a:t>
            </a:r>
          </a:p>
        </p:txBody>
      </p:sp>
      <p:sp>
        <p:nvSpPr>
          <p:cNvPr id="139" name="TextBox 138"/>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40" name="Rounded Rectangular Callout 139"/>
          <p:cNvSpPr/>
          <p:nvPr/>
        </p:nvSpPr>
        <p:spPr>
          <a:xfrm>
            <a:off x="6525369" y="826962"/>
            <a:ext cx="3410367" cy="1009276"/>
          </a:xfrm>
          <a:prstGeom prst="wedgeRoundRectCallout">
            <a:avLst>
              <a:gd name="adj1" fmla="val -96296"/>
              <a:gd name="adj2" fmla="val 364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This is just normal chaincode data. Technically, there is no such thing as a ‘public collection’, it’s just public chaincode data, but including it here for comparison.</a:t>
            </a:r>
          </a:p>
        </p:txBody>
      </p:sp>
      <p:sp>
        <p:nvSpPr>
          <p:cNvPr id="3" name="TextBox 2"/>
          <p:cNvSpPr txBox="1"/>
          <p:nvPr/>
        </p:nvSpPr>
        <p:spPr>
          <a:xfrm>
            <a:off x="7560527" y="2267208"/>
            <a:ext cx="4260412" cy="3877985"/>
          </a:xfrm>
          <a:prstGeom prst="rect">
            <a:avLst/>
          </a:prstGeom>
          <a:noFill/>
        </p:spPr>
        <p:txBody>
          <a:bodyPr wrap="square" rtlCol="0">
            <a:spAutoFit/>
          </a:bodyPr>
          <a:lstStyle/>
          <a:p>
            <a:r>
              <a:rPr lang="en-US"/>
              <a:t>A collection is a set of private data in a chaincode namespace.</a:t>
            </a:r>
          </a:p>
          <a:p>
            <a:endParaRPr lang="en-US"/>
          </a:p>
          <a:p>
            <a:r>
              <a:rPr lang="en-US"/>
              <a:t>A collection is defined by it’s data distribution policy (that is, collection membership, in all cases except for local collections), and has it’s own namespace within the chaincode.</a:t>
            </a:r>
          </a:p>
          <a:p>
            <a:endParaRPr lang="en-US"/>
          </a:p>
          <a:p>
            <a:r>
              <a:rPr lang="en-US"/>
              <a:t>Key structure in state db: </a:t>
            </a:r>
            <a:r>
              <a:rPr lang="en-US" sz="1200"/>
              <a:t>channel~chaincode~collection~key</a:t>
            </a:r>
          </a:p>
          <a:p>
            <a:endParaRPr lang="en-US"/>
          </a:p>
          <a:p>
            <a:r>
              <a:rPr lang="en-US"/>
              <a:t>The different types of collections are based on different types of distribution (only).</a:t>
            </a:r>
          </a:p>
        </p:txBody>
      </p:sp>
      <p:sp>
        <p:nvSpPr>
          <p:cNvPr id="7" name="Slide Number Placeholder 6"/>
          <p:cNvSpPr>
            <a:spLocks noGrp="1"/>
          </p:cNvSpPr>
          <p:nvPr>
            <p:ph type="sldNum" sz="quarter" idx="12"/>
          </p:nvPr>
        </p:nvSpPr>
        <p:spPr/>
        <p:txBody>
          <a:bodyPr/>
          <a:lstStyle/>
          <a:p>
            <a:fld id="{304DFA53-9DBF-184D-934E-B4488FEA04C6}" type="slidenum">
              <a:rPr lang="en-US"/>
              <a:t>2</a:t>
            </a:fld>
            <a:endParaRPr lang="en-US"/>
          </a:p>
        </p:txBody>
      </p:sp>
      <p:sp>
        <p:nvSpPr>
          <p:cNvPr id="33" name="TextBox 32"/>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34" name="TextBox 33"/>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35" name="TextBox 34"/>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36" name="TextBox 35"/>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
        <p:nvSpPr>
          <p:cNvPr id="4" name="TextBox 3"/>
          <p:cNvSpPr txBox="1"/>
          <p:nvPr/>
        </p:nvSpPr>
        <p:spPr>
          <a:xfrm>
            <a:off x="1526263" y="6100196"/>
            <a:ext cx="4999105" cy="769441"/>
          </a:xfrm>
          <a:prstGeom prst="rect">
            <a:avLst/>
          </a:prstGeom>
          <a:noFill/>
        </p:spPr>
        <p:txBody>
          <a:bodyPr wrap="square" rtlCol="0">
            <a:spAutoFit/>
          </a:bodyPr>
          <a:lstStyle/>
          <a:p>
            <a:r>
              <a:rPr lang="en-US" sz="1100"/>
              <a:t>*Note, another variation of Mutable Membership could create a collection dynamically (new API required) and distribute members as private data (in a local collection), and then going forward peers of these organizations use the private collection definition to distribute private data instead of the client doing it.</a:t>
            </a:r>
          </a:p>
        </p:txBody>
      </p:sp>
      <p:sp>
        <p:nvSpPr>
          <p:cNvPr id="37" name="Rounded Rectangle 36"/>
          <p:cNvSpPr/>
          <p:nvPr/>
        </p:nvSpPr>
        <p:spPr>
          <a:xfrm>
            <a:off x="688540" y="6371025"/>
            <a:ext cx="903732" cy="2137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t>Idea to consider</a:t>
            </a:r>
          </a:p>
        </p:txBody>
      </p:sp>
      <p:sp>
        <p:nvSpPr>
          <p:cNvPr id="38" name="Rounded Rectangle 37"/>
          <p:cNvSpPr/>
          <p:nvPr/>
        </p:nvSpPr>
        <p:spPr>
          <a:xfrm>
            <a:off x="1538384" y="5726089"/>
            <a:ext cx="752843" cy="2475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t>In v1.2 plan</a:t>
            </a:r>
          </a:p>
        </p:txBody>
      </p:sp>
      <p:sp>
        <p:nvSpPr>
          <p:cNvPr id="39" name="Rounded Rectangle 38"/>
          <p:cNvSpPr/>
          <p:nvPr/>
        </p:nvSpPr>
        <p:spPr>
          <a:xfrm>
            <a:off x="1553663" y="2794503"/>
            <a:ext cx="752843" cy="2475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t>In v1.2 plan</a:t>
            </a:r>
          </a:p>
        </p:txBody>
      </p:sp>
      <p:sp>
        <p:nvSpPr>
          <p:cNvPr id="40" name="Rounded Rectangle 39"/>
          <p:cNvSpPr/>
          <p:nvPr/>
        </p:nvSpPr>
        <p:spPr>
          <a:xfrm>
            <a:off x="1578202" y="4771240"/>
            <a:ext cx="903732" cy="2137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t>Idea to consider</a:t>
            </a:r>
          </a:p>
        </p:txBody>
      </p:sp>
      <p:sp>
        <p:nvSpPr>
          <p:cNvPr id="41" name="Rounded Rectangle 40"/>
          <p:cNvSpPr/>
          <p:nvPr/>
        </p:nvSpPr>
        <p:spPr>
          <a:xfrm>
            <a:off x="1509428" y="3652467"/>
            <a:ext cx="903732" cy="2137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t>Idea to consider</a:t>
            </a:r>
          </a:p>
        </p:txBody>
      </p:sp>
    </p:spTree>
    <p:extLst>
      <p:ext uri="{BB962C8B-B14F-4D97-AF65-F5344CB8AC3E}">
        <p14:creationId xmlns:p14="http://schemas.microsoft.com/office/powerpoint/2010/main" val="1071712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17160"/>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838199" y="76544"/>
            <a:ext cx="10933921" cy="645528"/>
          </a:xfrm>
        </p:spPr>
        <p:txBody>
          <a:bodyPr>
            <a:normAutofit fontScale="90000"/>
          </a:bodyPr>
          <a:lstStyle/>
          <a:p>
            <a:r>
              <a:rPr lang="en-US" dirty="0"/>
              <a:t>Example - three orgs, plus a regulator</a:t>
            </a:r>
          </a:p>
        </p:txBody>
      </p:sp>
      <p:sp>
        <p:nvSpPr>
          <p:cNvPr id="4" name="Can 3"/>
          <p:cNvSpPr/>
          <p:nvPr/>
        </p:nvSpPr>
        <p:spPr>
          <a:xfrm>
            <a:off x="5552358"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4773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182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517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27935"/>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3843"/>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88032"/>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4" name="Can 23"/>
          <p:cNvSpPr/>
          <p:nvPr/>
        </p:nvSpPr>
        <p:spPr>
          <a:xfrm>
            <a:off x="6688316" y="2917160"/>
            <a:ext cx="673769" cy="120178"/>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5" name="Can 24"/>
          <p:cNvSpPr/>
          <p:nvPr/>
        </p:nvSpPr>
        <p:spPr>
          <a:xfrm>
            <a:off x="6688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6" name="Can 25"/>
          <p:cNvSpPr/>
          <p:nvPr/>
        </p:nvSpPr>
        <p:spPr>
          <a:xfrm>
            <a:off x="6688316" y="2789230"/>
            <a:ext cx="673769" cy="12378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7" name="Can 26"/>
          <p:cNvSpPr/>
          <p:nvPr/>
        </p:nvSpPr>
        <p:spPr>
          <a:xfrm>
            <a:off x="6695358" y="469438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28" name="Can 27"/>
          <p:cNvSpPr/>
          <p:nvPr/>
        </p:nvSpPr>
        <p:spPr>
          <a:xfrm>
            <a:off x="6695357" y="444773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29" name="Can 28"/>
          <p:cNvSpPr/>
          <p:nvPr/>
        </p:nvSpPr>
        <p:spPr>
          <a:xfrm>
            <a:off x="6695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33" name="Can 32"/>
          <p:cNvSpPr/>
          <p:nvPr/>
        </p:nvSpPr>
        <p:spPr>
          <a:xfrm>
            <a:off x="6695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4" name="Can 33"/>
          <p:cNvSpPr/>
          <p:nvPr/>
        </p:nvSpPr>
        <p:spPr>
          <a:xfrm>
            <a:off x="6688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5" name="Can 34"/>
          <p:cNvSpPr/>
          <p:nvPr/>
        </p:nvSpPr>
        <p:spPr>
          <a:xfrm>
            <a:off x="6688316" y="2727935"/>
            <a:ext cx="673769" cy="124597"/>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6" name="Can 35"/>
          <p:cNvSpPr/>
          <p:nvPr/>
        </p:nvSpPr>
        <p:spPr>
          <a:xfrm>
            <a:off x="6688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7" name="Can 36"/>
          <p:cNvSpPr/>
          <p:nvPr/>
        </p:nvSpPr>
        <p:spPr>
          <a:xfrm>
            <a:off x="6688316" y="2603843"/>
            <a:ext cx="673769" cy="12747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8" name="Can 37"/>
          <p:cNvSpPr/>
          <p:nvPr/>
        </p:nvSpPr>
        <p:spPr>
          <a:xfrm>
            <a:off x="6688316" y="2552232"/>
            <a:ext cx="673769" cy="126080"/>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41" name="Can 40"/>
          <p:cNvSpPr/>
          <p:nvPr/>
        </p:nvSpPr>
        <p:spPr>
          <a:xfrm>
            <a:off x="7847191" y="2917160"/>
            <a:ext cx="673769" cy="120178"/>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42" name="Can 41"/>
          <p:cNvSpPr/>
          <p:nvPr/>
        </p:nvSpPr>
        <p:spPr>
          <a:xfrm>
            <a:off x="7847191" y="2850224"/>
            <a:ext cx="673769" cy="126450"/>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43" name="Can 42"/>
          <p:cNvSpPr/>
          <p:nvPr/>
        </p:nvSpPr>
        <p:spPr>
          <a:xfrm>
            <a:off x="7847191"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44" name="Can 43"/>
          <p:cNvSpPr/>
          <p:nvPr/>
        </p:nvSpPr>
        <p:spPr>
          <a:xfrm>
            <a:off x="7854233"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45" name="Can 44"/>
          <p:cNvSpPr/>
          <p:nvPr/>
        </p:nvSpPr>
        <p:spPr>
          <a:xfrm>
            <a:off x="7854232" y="444773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46" name="Can 45"/>
          <p:cNvSpPr/>
          <p:nvPr/>
        </p:nvSpPr>
        <p:spPr>
          <a:xfrm>
            <a:off x="7854231" y="4183040"/>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50" name="Can 49"/>
          <p:cNvSpPr/>
          <p:nvPr/>
        </p:nvSpPr>
        <p:spPr>
          <a:xfrm>
            <a:off x="7854230"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1" name="Can 50"/>
          <p:cNvSpPr/>
          <p:nvPr/>
        </p:nvSpPr>
        <p:spPr>
          <a:xfrm>
            <a:off x="7847190"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2" name="Can 51"/>
          <p:cNvSpPr/>
          <p:nvPr/>
        </p:nvSpPr>
        <p:spPr>
          <a:xfrm>
            <a:off x="7847191" y="2727935"/>
            <a:ext cx="673769" cy="124597"/>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3" name="Can 52"/>
          <p:cNvSpPr/>
          <p:nvPr/>
        </p:nvSpPr>
        <p:spPr>
          <a:xfrm>
            <a:off x="7847191" y="2666733"/>
            <a:ext cx="673769" cy="124806"/>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4" name="Can 53"/>
          <p:cNvSpPr/>
          <p:nvPr/>
        </p:nvSpPr>
        <p:spPr>
          <a:xfrm>
            <a:off x="7847191" y="2603843"/>
            <a:ext cx="673769" cy="12747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5" name="Can 54"/>
          <p:cNvSpPr/>
          <p:nvPr/>
        </p:nvSpPr>
        <p:spPr>
          <a:xfrm>
            <a:off x="7847191"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7" name="Can 56"/>
          <p:cNvSpPr/>
          <p:nvPr/>
        </p:nvSpPr>
        <p:spPr>
          <a:xfrm>
            <a:off x="7847190" y="2498296"/>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8" name="Can 57"/>
          <p:cNvSpPr/>
          <p:nvPr/>
        </p:nvSpPr>
        <p:spPr>
          <a:xfrm>
            <a:off x="9006065" y="2917160"/>
            <a:ext cx="673769" cy="120178"/>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9" name="Can 58"/>
          <p:cNvSpPr/>
          <p:nvPr/>
        </p:nvSpPr>
        <p:spPr>
          <a:xfrm>
            <a:off x="9006065"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0" name="Can 59"/>
          <p:cNvSpPr/>
          <p:nvPr/>
        </p:nvSpPr>
        <p:spPr>
          <a:xfrm>
            <a:off x="9006065"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1" name="Can 60"/>
          <p:cNvSpPr/>
          <p:nvPr/>
        </p:nvSpPr>
        <p:spPr>
          <a:xfrm>
            <a:off x="9013107"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62" name="Can 61"/>
          <p:cNvSpPr/>
          <p:nvPr/>
        </p:nvSpPr>
        <p:spPr>
          <a:xfrm>
            <a:off x="9013106" y="444773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3" name="Can 62"/>
          <p:cNvSpPr/>
          <p:nvPr/>
        </p:nvSpPr>
        <p:spPr>
          <a:xfrm>
            <a:off x="9013105"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67" name="Can 66"/>
          <p:cNvSpPr/>
          <p:nvPr/>
        </p:nvSpPr>
        <p:spPr>
          <a:xfrm>
            <a:off x="9013104"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8" name="Can 67"/>
          <p:cNvSpPr/>
          <p:nvPr/>
        </p:nvSpPr>
        <p:spPr>
          <a:xfrm>
            <a:off x="9006064"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9" name="Can 68"/>
          <p:cNvSpPr/>
          <p:nvPr/>
        </p:nvSpPr>
        <p:spPr>
          <a:xfrm>
            <a:off x="9006065" y="2727935"/>
            <a:ext cx="673769" cy="124597"/>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0" name="Can 69"/>
          <p:cNvSpPr/>
          <p:nvPr/>
        </p:nvSpPr>
        <p:spPr>
          <a:xfrm>
            <a:off x="9006065"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1" name="Can 70"/>
          <p:cNvSpPr/>
          <p:nvPr/>
        </p:nvSpPr>
        <p:spPr>
          <a:xfrm>
            <a:off x="9006065" y="2603843"/>
            <a:ext cx="673769" cy="12747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2" name="Can 71"/>
          <p:cNvSpPr/>
          <p:nvPr/>
        </p:nvSpPr>
        <p:spPr>
          <a:xfrm>
            <a:off x="9006065"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3" name="Can 72"/>
          <p:cNvSpPr/>
          <p:nvPr/>
        </p:nvSpPr>
        <p:spPr>
          <a:xfrm>
            <a:off x="9006065" y="2488032"/>
            <a:ext cx="673769" cy="128937"/>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4" name="Can 73"/>
          <p:cNvSpPr/>
          <p:nvPr/>
        </p:nvSpPr>
        <p:spPr>
          <a:xfrm>
            <a:off x="9006064"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75" name="Can 74"/>
          <p:cNvSpPr/>
          <p:nvPr/>
        </p:nvSpPr>
        <p:spPr>
          <a:xfrm>
            <a:off x="6695357" y="570182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76" name="Can 75"/>
          <p:cNvSpPr/>
          <p:nvPr/>
        </p:nvSpPr>
        <p:spPr>
          <a:xfrm>
            <a:off x="6695356" y="545517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77" name="Can 76"/>
          <p:cNvSpPr/>
          <p:nvPr/>
        </p:nvSpPr>
        <p:spPr>
          <a:xfrm>
            <a:off x="6695355"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78" name="Can 77"/>
          <p:cNvSpPr/>
          <p:nvPr/>
        </p:nvSpPr>
        <p:spPr>
          <a:xfrm>
            <a:off x="7854232" y="569983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79" name="Can 78"/>
          <p:cNvSpPr/>
          <p:nvPr/>
        </p:nvSpPr>
        <p:spPr>
          <a:xfrm>
            <a:off x="7854231" y="545318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80" name="Can 79"/>
          <p:cNvSpPr/>
          <p:nvPr/>
        </p:nvSpPr>
        <p:spPr>
          <a:xfrm>
            <a:off x="7854230" y="5188488"/>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1" name="Can 80"/>
          <p:cNvSpPr/>
          <p:nvPr/>
        </p:nvSpPr>
        <p:spPr>
          <a:xfrm>
            <a:off x="9013106" y="569983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82" name="Can 81"/>
          <p:cNvSpPr/>
          <p:nvPr/>
        </p:nvSpPr>
        <p:spPr>
          <a:xfrm>
            <a:off x="9013105" y="545318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83" name="Can 82"/>
          <p:cNvSpPr/>
          <p:nvPr/>
        </p:nvSpPr>
        <p:spPr>
          <a:xfrm>
            <a:off x="9013104" y="5188488"/>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4" name="TextBox 83"/>
          <p:cNvSpPr txBox="1"/>
          <p:nvPr/>
        </p:nvSpPr>
        <p:spPr>
          <a:xfrm>
            <a:off x="5554106" y="806353"/>
            <a:ext cx="605166" cy="338554"/>
          </a:xfrm>
          <a:prstGeom prst="rect">
            <a:avLst/>
          </a:prstGeom>
          <a:noFill/>
        </p:spPr>
        <p:txBody>
          <a:bodyPr wrap="none" rtlCol="0">
            <a:spAutoFit/>
          </a:bodyPr>
          <a:lstStyle/>
          <a:p>
            <a:r>
              <a:rPr lang="en-US" sz="1600" u="sng" dirty="0"/>
              <a:t>OrgA</a:t>
            </a:r>
          </a:p>
        </p:txBody>
      </p:sp>
      <p:sp>
        <p:nvSpPr>
          <p:cNvPr id="85" name="TextBox 84"/>
          <p:cNvSpPr txBox="1"/>
          <p:nvPr/>
        </p:nvSpPr>
        <p:spPr>
          <a:xfrm>
            <a:off x="6670424" y="842076"/>
            <a:ext cx="598754" cy="338554"/>
          </a:xfrm>
          <a:prstGeom prst="rect">
            <a:avLst/>
          </a:prstGeom>
          <a:noFill/>
        </p:spPr>
        <p:txBody>
          <a:bodyPr wrap="none" rtlCol="0">
            <a:spAutoFit/>
          </a:bodyPr>
          <a:lstStyle/>
          <a:p>
            <a:r>
              <a:rPr lang="en-US" sz="1600" u="sng" dirty="0"/>
              <a:t>OrgB</a:t>
            </a:r>
          </a:p>
        </p:txBody>
      </p:sp>
      <p:sp>
        <p:nvSpPr>
          <p:cNvPr id="86" name="TextBox 85"/>
          <p:cNvSpPr txBox="1"/>
          <p:nvPr/>
        </p:nvSpPr>
        <p:spPr>
          <a:xfrm>
            <a:off x="7838354" y="851817"/>
            <a:ext cx="595548" cy="338554"/>
          </a:xfrm>
          <a:prstGeom prst="rect">
            <a:avLst/>
          </a:prstGeom>
          <a:noFill/>
        </p:spPr>
        <p:txBody>
          <a:bodyPr wrap="none" rtlCol="0">
            <a:spAutoFit/>
          </a:bodyPr>
          <a:lstStyle/>
          <a:p>
            <a:r>
              <a:rPr lang="en-US" sz="1600" u="sng" dirty="0"/>
              <a:t>OrgC</a:t>
            </a:r>
          </a:p>
        </p:txBody>
      </p:sp>
      <p:sp>
        <p:nvSpPr>
          <p:cNvPr id="87" name="TextBox 86"/>
          <p:cNvSpPr txBox="1"/>
          <p:nvPr/>
        </p:nvSpPr>
        <p:spPr>
          <a:xfrm>
            <a:off x="8788930" y="872665"/>
            <a:ext cx="990207" cy="338554"/>
          </a:xfrm>
          <a:prstGeom prst="rect">
            <a:avLst/>
          </a:prstGeom>
          <a:noFill/>
        </p:spPr>
        <p:txBody>
          <a:bodyPr wrap="none" rtlCol="0">
            <a:spAutoFit/>
          </a:bodyPr>
          <a:lstStyle/>
          <a:p>
            <a:r>
              <a:rPr lang="en-US" sz="1600" u="sng" dirty="0"/>
              <a:t>Regulator</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87026"/>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dirty="0"/>
              <a:t>Use Case</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dirty="0"/>
              <a:t>Normal public data</a:t>
            </a:r>
          </a:p>
        </p:txBody>
      </p:sp>
      <p:sp>
        <p:nvSpPr>
          <p:cNvPr id="133" name="TextBox 132"/>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134" name="TextBox 133"/>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135" name="TextBox 134"/>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137" name="TextBox 136"/>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
        <p:nvSpPr>
          <p:cNvPr id="56" name="Can 55"/>
          <p:cNvSpPr/>
          <p:nvPr/>
        </p:nvSpPr>
        <p:spPr>
          <a:xfrm>
            <a:off x="7849182" y="2433088"/>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38" name="Can 137"/>
          <p:cNvSpPr/>
          <p:nvPr/>
        </p:nvSpPr>
        <p:spPr>
          <a:xfrm>
            <a:off x="6688314" y="2493831"/>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40" name="Can 39"/>
          <p:cNvSpPr/>
          <p:nvPr/>
        </p:nvSpPr>
        <p:spPr>
          <a:xfrm>
            <a:off x="6688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39" name="TextBox 138"/>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41" name="Rectangle 140"/>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142" name="Rectangle 141"/>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143" name="Rectangle 142"/>
          <p:cNvSpPr/>
          <p:nvPr/>
        </p:nvSpPr>
        <p:spPr>
          <a:xfrm>
            <a:off x="10480952" y="3947374"/>
            <a:ext cx="340413" cy="2007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0477394" y="4887322"/>
            <a:ext cx="340413" cy="20072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10832602" y="3790682"/>
            <a:ext cx="1191288" cy="523220"/>
          </a:xfrm>
          <a:prstGeom prst="rect">
            <a:avLst/>
          </a:prstGeom>
          <a:noFill/>
        </p:spPr>
        <p:txBody>
          <a:bodyPr wrap="none" rtlCol="0">
            <a:spAutoFit/>
          </a:bodyPr>
          <a:lstStyle/>
          <a:p>
            <a:r>
              <a:rPr lang="en-US" sz="1400"/>
              <a:t>private data </a:t>
            </a:r>
            <a:r>
              <a:rPr lang="mr-IN" sz="1400"/>
              <a:t>–</a:t>
            </a:r>
            <a:endParaRPr lang="en-US" sz="1400"/>
          </a:p>
          <a:p>
            <a:r>
              <a:rPr lang="en-US" sz="1400"/>
              <a:t>has access</a:t>
            </a:r>
          </a:p>
        </p:txBody>
      </p:sp>
      <p:sp>
        <p:nvSpPr>
          <p:cNvPr id="146" name="TextBox 145"/>
          <p:cNvSpPr txBox="1"/>
          <p:nvPr/>
        </p:nvSpPr>
        <p:spPr>
          <a:xfrm>
            <a:off x="10832602" y="4479218"/>
            <a:ext cx="1401707" cy="1169551"/>
          </a:xfrm>
          <a:prstGeom prst="rect">
            <a:avLst/>
          </a:prstGeom>
          <a:noFill/>
        </p:spPr>
        <p:txBody>
          <a:bodyPr wrap="square" rtlCol="0">
            <a:spAutoFit/>
          </a:bodyPr>
          <a:lstStyle/>
          <a:p>
            <a:r>
              <a:rPr lang="en-US" sz="1400"/>
              <a:t>private data </a:t>
            </a:r>
            <a:r>
              <a:rPr lang="mr-IN" sz="1400"/>
              <a:t>–</a:t>
            </a:r>
            <a:r>
              <a:rPr lang="en-US" sz="1400"/>
              <a:t> </a:t>
            </a:r>
          </a:p>
          <a:p>
            <a:r>
              <a:rPr lang="en-US" sz="1400"/>
              <a:t>no access,</a:t>
            </a:r>
          </a:p>
          <a:p>
            <a:r>
              <a:rPr lang="en-US" sz="1400"/>
              <a:t>but has public hashes for validation</a:t>
            </a:r>
          </a:p>
        </p:txBody>
      </p:sp>
      <p:sp>
        <p:nvSpPr>
          <p:cNvPr id="147" name="Rounded Rectangular Callout 146"/>
          <p:cNvSpPr/>
          <p:nvPr/>
        </p:nvSpPr>
        <p:spPr>
          <a:xfrm>
            <a:off x="10331787" y="1668970"/>
            <a:ext cx="1201669" cy="485324"/>
          </a:xfrm>
          <a:prstGeom prst="wedgeRoundRectCallout">
            <a:avLst>
              <a:gd name="adj1" fmla="val -196714"/>
              <a:gd name="adj2" fmla="val 1255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Private data distribution per transaction.</a:t>
            </a:r>
          </a:p>
        </p:txBody>
      </p:sp>
      <p:sp>
        <p:nvSpPr>
          <p:cNvPr id="148" name="Rounded Rectangular Callout 147"/>
          <p:cNvSpPr/>
          <p:nvPr/>
        </p:nvSpPr>
        <p:spPr>
          <a:xfrm>
            <a:off x="9523082" y="6042724"/>
            <a:ext cx="2249038" cy="433853"/>
          </a:xfrm>
          <a:prstGeom prst="wedgeRoundRectCallout">
            <a:avLst>
              <a:gd name="adj1" fmla="val -97902"/>
              <a:gd name="adj2" fmla="val -668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Private data distribution per collection.</a:t>
            </a:r>
          </a:p>
          <a:p>
            <a:pPr algn="ctr"/>
            <a:r>
              <a:rPr lang="en-US" sz="1000"/>
              <a:t>OrgC gets all AC and BC data.</a:t>
            </a:r>
          </a:p>
        </p:txBody>
      </p:sp>
      <p:sp>
        <p:nvSpPr>
          <p:cNvPr id="149" name="Rounded Rectangular Callout 148"/>
          <p:cNvSpPr/>
          <p:nvPr/>
        </p:nvSpPr>
        <p:spPr>
          <a:xfrm>
            <a:off x="10331787" y="279831"/>
            <a:ext cx="1201669" cy="658040"/>
          </a:xfrm>
          <a:prstGeom prst="wedgeRoundRectCallout">
            <a:avLst>
              <a:gd name="adj1" fmla="val -99277"/>
              <a:gd name="adj2" fmla="val 57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In this example, a regulator gets all private data for audit purpose.</a:t>
            </a:r>
          </a:p>
        </p:txBody>
      </p:sp>
      <p:sp>
        <p:nvSpPr>
          <p:cNvPr id="150" name="Slide Number Placeholder 149"/>
          <p:cNvSpPr>
            <a:spLocks noGrp="1"/>
          </p:cNvSpPr>
          <p:nvPr>
            <p:ph type="sldNum" sz="quarter" idx="12"/>
          </p:nvPr>
        </p:nvSpPr>
        <p:spPr/>
        <p:txBody>
          <a:bodyPr/>
          <a:lstStyle/>
          <a:p>
            <a:fld id="{304DFA53-9DBF-184D-934E-B4488FEA04C6}" type="slidenum">
              <a:rPr lang="en-US"/>
              <a:t>3</a:t>
            </a:fld>
            <a:endParaRPr lang="en-US"/>
          </a:p>
        </p:txBody>
      </p:sp>
    </p:spTree>
    <p:extLst>
      <p:ext uri="{BB962C8B-B14F-4D97-AF65-F5344CB8AC3E}">
        <p14:creationId xmlns:p14="http://schemas.microsoft.com/office/powerpoint/2010/main" val="2032674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a:solidFill>
                  <a:schemeClr val="tx1"/>
                </a:solidFill>
              </a:rPr>
              <a:t>Private</a:t>
            </a:r>
          </a:p>
        </p:txBody>
      </p:sp>
      <p:sp>
        <p:nvSpPr>
          <p:cNvPr id="12" name="Can 11"/>
          <p:cNvSpPr/>
          <p:nvPr/>
        </p:nvSpPr>
        <p:spPr>
          <a:xfrm>
            <a:off x="5545316" y="2917160"/>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3" name="Can 12"/>
          <p:cNvSpPr/>
          <p:nvPr/>
        </p:nvSpPr>
        <p:spPr>
          <a:xfrm>
            <a:off x="5545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8" name="Can 17"/>
          <p:cNvSpPr/>
          <p:nvPr/>
        </p:nvSpPr>
        <p:spPr>
          <a:xfrm>
            <a:off x="5545316"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 name="Title 1"/>
          <p:cNvSpPr>
            <a:spLocks noGrp="1"/>
          </p:cNvSpPr>
          <p:nvPr>
            <p:ph type="title"/>
          </p:nvPr>
        </p:nvSpPr>
        <p:spPr>
          <a:xfrm>
            <a:off x="838200" y="60330"/>
            <a:ext cx="10515600" cy="645528"/>
          </a:xfrm>
        </p:spPr>
        <p:txBody>
          <a:bodyPr>
            <a:normAutofit fontScale="90000"/>
          </a:bodyPr>
          <a:lstStyle/>
          <a:p>
            <a:r>
              <a:rPr lang="en-US"/>
              <a:t>Collection definition </a:t>
            </a:r>
            <a:r>
              <a:rPr lang="mr-IN"/>
              <a:t>–</a:t>
            </a:r>
            <a:r>
              <a:rPr lang="en-US"/>
              <a:t> implicit vs explicit</a:t>
            </a:r>
          </a:p>
        </p:txBody>
      </p:sp>
      <p:sp>
        <p:nvSpPr>
          <p:cNvPr id="4" name="Can 3"/>
          <p:cNvSpPr/>
          <p:nvPr/>
        </p:nvSpPr>
        <p:spPr>
          <a:xfrm>
            <a:off x="5552358"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AC R</a:t>
            </a:r>
          </a:p>
        </p:txBody>
      </p:sp>
      <p:sp>
        <p:nvSpPr>
          <p:cNvPr id="5" name="Can 4"/>
          <p:cNvSpPr/>
          <p:nvPr/>
        </p:nvSpPr>
        <p:spPr>
          <a:xfrm>
            <a:off x="5552357" y="444773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BC R</a:t>
            </a:r>
          </a:p>
        </p:txBody>
      </p:sp>
      <p:sp>
        <p:nvSpPr>
          <p:cNvPr id="6" name="Can 5"/>
          <p:cNvSpPr/>
          <p:nvPr/>
        </p:nvSpPr>
        <p:spPr>
          <a:xfrm>
            <a:off x="5552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AB R</a:t>
            </a:r>
          </a:p>
        </p:txBody>
      </p:sp>
      <p:sp>
        <p:nvSpPr>
          <p:cNvPr id="8" name="Can 7"/>
          <p:cNvSpPr/>
          <p:nvPr/>
        </p:nvSpPr>
        <p:spPr>
          <a:xfrm>
            <a:off x="5552358" y="570182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AC R</a:t>
            </a:r>
          </a:p>
        </p:txBody>
      </p:sp>
      <p:sp>
        <p:nvSpPr>
          <p:cNvPr id="9" name="Can 8"/>
          <p:cNvSpPr/>
          <p:nvPr/>
        </p:nvSpPr>
        <p:spPr>
          <a:xfrm>
            <a:off x="5552357" y="545517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BC R</a:t>
            </a:r>
          </a:p>
        </p:txBody>
      </p:sp>
      <p:sp>
        <p:nvSpPr>
          <p:cNvPr id="10" name="Can 9"/>
          <p:cNvSpPr/>
          <p:nvPr/>
        </p:nvSpPr>
        <p:spPr>
          <a:xfrm>
            <a:off x="5552356"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AB R</a:t>
            </a:r>
          </a:p>
        </p:txBody>
      </p:sp>
      <p:sp>
        <p:nvSpPr>
          <p:cNvPr id="14" name="Can 13"/>
          <p:cNvSpPr/>
          <p:nvPr/>
        </p:nvSpPr>
        <p:spPr>
          <a:xfrm>
            <a:off x="5552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5" name="Can 14"/>
          <p:cNvSpPr/>
          <p:nvPr/>
        </p:nvSpPr>
        <p:spPr>
          <a:xfrm>
            <a:off x="5545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7" name="Can 16"/>
          <p:cNvSpPr/>
          <p:nvPr/>
        </p:nvSpPr>
        <p:spPr>
          <a:xfrm>
            <a:off x="5545316" y="2727935"/>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9" name="Can 18"/>
          <p:cNvSpPr/>
          <p:nvPr/>
        </p:nvSpPr>
        <p:spPr>
          <a:xfrm>
            <a:off x="5545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0" name="Can 19"/>
          <p:cNvSpPr/>
          <p:nvPr/>
        </p:nvSpPr>
        <p:spPr>
          <a:xfrm>
            <a:off x="5545316" y="2603843"/>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1" name="Can 20"/>
          <p:cNvSpPr/>
          <p:nvPr/>
        </p:nvSpPr>
        <p:spPr>
          <a:xfrm>
            <a:off x="5545316"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2" name="Can 21"/>
          <p:cNvSpPr/>
          <p:nvPr/>
        </p:nvSpPr>
        <p:spPr>
          <a:xfrm>
            <a:off x="5545316" y="2488032"/>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3" name="Can 22"/>
          <p:cNvSpPr/>
          <p:nvPr/>
        </p:nvSpPr>
        <p:spPr>
          <a:xfrm>
            <a:off x="5545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84" name="TextBox 83"/>
          <p:cNvSpPr txBox="1"/>
          <p:nvPr/>
        </p:nvSpPr>
        <p:spPr>
          <a:xfrm>
            <a:off x="5554106" y="806353"/>
            <a:ext cx="605166" cy="338554"/>
          </a:xfrm>
          <a:prstGeom prst="rect">
            <a:avLst/>
          </a:prstGeom>
          <a:noFill/>
        </p:spPr>
        <p:txBody>
          <a:bodyPr wrap="none" rtlCol="0">
            <a:spAutoFit/>
          </a:bodyPr>
          <a:lstStyle/>
          <a:p>
            <a:r>
              <a:rPr lang="en-US" sz="1600" u="sng"/>
              <a:t>OrgA</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a:t>Immutable</a:t>
            </a:r>
          </a:p>
          <a:p>
            <a:r>
              <a:rPr lang="en-US" sz="1300" b="1"/>
              <a:t>Membership</a:t>
            </a:r>
          </a:p>
        </p:txBody>
      </p:sp>
      <p:sp>
        <p:nvSpPr>
          <p:cNvPr id="92" name="TextBox 91"/>
          <p:cNvSpPr txBox="1"/>
          <p:nvPr/>
        </p:nvSpPr>
        <p:spPr>
          <a:xfrm>
            <a:off x="1592272" y="5287026"/>
            <a:ext cx="1067536" cy="492443"/>
          </a:xfrm>
          <a:prstGeom prst="rect">
            <a:avLst/>
          </a:prstGeom>
          <a:noFill/>
        </p:spPr>
        <p:txBody>
          <a:bodyPr wrap="none" rtlCol="0">
            <a:spAutoFit/>
          </a:bodyPr>
          <a:lstStyle/>
          <a:p>
            <a:r>
              <a:rPr lang="en-US" sz="1300" b="1"/>
              <a:t>Mutable</a:t>
            </a:r>
          </a:p>
          <a:p>
            <a:r>
              <a:rPr lang="en-US" sz="1300" b="1"/>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a:t>Collection type</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a:t>All</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a:t>Public data</a:t>
            </a:r>
          </a:p>
          <a:p>
            <a:r>
              <a:rPr lang="en-US" sz="1300" b="1"/>
              <a:t>(via ordered</a:t>
            </a:r>
          </a:p>
          <a:p>
            <a:r>
              <a:rPr lang="en-US" sz="1300" b="1"/>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a:t>Use Case</a:t>
            </a:r>
          </a:p>
        </p:txBody>
      </p:sp>
      <p:sp>
        <p:nvSpPr>
          <p:cNvPr id="128" name="TextBox 127"/>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a:t>Normal public data</a:t>
            </a:r>
          </a:p>
        </p:txBody>
      </p:sp>
      <p:sp>
        <p:nvSpPr>
          <p:cNvPr id="11" name="Left Arrow Callout 10"/>
          <p:cNvSpPr/>
          <p:nvPr/>
        </p:nvSpPr>
        <p:spPr>
          <a:xfrm>
            <a:off x="6340596" y="2363279"/>
            <a:ext cx="5419603" cy="708593"/>
          </a:xfrm>
          <a:prstGeom prst="leftArrowCallout">
            <a:avLst>
              <a:gd name="adj1" fmla="val 25000"/>
              <a:gd name="adj2" fmla="val 25000"/>
              <a:gd name="adj3" fmla="val 25000"/>
              <a:gd name="adj4" fmla="val 858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rPr>
              <a:t>There is one </a:t>
            </a:r>
            <a:r>
              <a:rPr lang="en-US" sz="1300" b="1">
                <a:solidFill>
                  <a:schemeClr val="tx1"/>
                </a:solidFill>
              </a:rPr>
              <a:t>implicit</a:t>
            </a:r>
            <a:r>
              <a:rPr lang="en-US" sz="1300">
                <a:solidFill>
                  <a:schemeClr val="tx1"/>
                </a:solidFill>
              </a:rPr>
              <a:t> ‘</a:t>
            </a:r>
            <a:r>
              <a:rPr lang="en-US" sz="1300" b="1">
                <a:solidFill>
                  <a:schemeClr val="tx1"/>
                </a:solidFill>
              </a:rPr>
              <a:t>local</a:t>
            </a:r>
            <a:r>
              <a:rPr lang="en-US" sz="1300">
                <a:solidFill>
                  <a:schemeClr val="tx1"/>
                </a:solidFill>
              </a:rPr>
              <a:t>’ collection per chaincode.</a:t>
            </a:r>
          </a:p>
          <a:p>
            <a:endParaRPr lang="en-US" sz="400">
              <a:solidFill>
                <a:schemeClr val="tx1"/>
              </a:solidFill>
            </a:endParaRPr>
          </a:p>
          <a:p>
            <a:r>
              <a:rPr lang="en-US" sz="1300">
                <a:solidFill>
                  <a:schemeClr val="tx1"/>
                </a:solidFill>
              </a:rPr>
              <a:t>In chaincode, specify </a:t>
            </a:r>
            <a:r>
              <a:rPr lang="en-US" sz="1300" b="1">
                <a:solidFill>
                  <a:schemeClr val="tx1"/>
                </a:solidFill>
              </a:rPr>
              <a:t>empty string </a:t>
            </a:r>
            <a:r>
              <a:rPr lang="en-US" sz="1300">
                <a:solidFill>
                  <a:schemeClr val="tx1"/>
                </a:solidFill>
              </a:rPr>
              <a:t>for collection name.</a:t>
            </a:r>
          </a:p>
        </p:txBody>
      </p:sp>
      <p:sp>
        <p:nvSpPr>
          <p:cNvPr id="122" name="Left Arrow Callout 121"/>
          <p:cNvSpPr/>
          <p:nvPr/>
        </p:nvSpPr>
        <p:spPr>
          <a:xfrm>
            <a:off x="6405254" y="5339104"/>
            <a:ext cx="5354946" cy="895869"/>
          </a:xfrm>
          <a:prstGeom prst="leftArrowCallout">
            <a:avLst>
              <a:gd name="adj1" fmla="val 22511"/>
              <a:gd name="adj2" fmla="val 23755"/>
              <a:gd name="adj3" fmla="val 25000"/>
              <a:gd name="adj4" fmla="val 872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a:solidFill>
                  <a:schemeClr val="tx1"/>
                </a:solidFill>
              </a:rPr>
              <a:t>Explicitly</a:t>
            </a:r>
            <a:r>
              <a:rPr lang="en-US" sz="1300">
                <a:solidFill>
                  <a:schemeClr val="tx1"/>
                </a:solidFill>
              </a:rPr>
              <a:t> specify named collections with specific MSPID memberships at chaincode instantiation time (aka definition). Memberships can change with each chaincode version.</a:t>
            </a:r>
          </a:p>
          <a:p>
            <a:endParaRPr lang="en-US" sz="400">
              <a:solidFill>
                <a:schemeClr val="tx1"/>
              </a:solidFill>
            </a:endParaRPr>
          </a:p>
          <a:p>
            <a:r>
              <a:rPr lang="en-US" sz="1300">
                <a:solidFill>
                  <a:schemeClr val="tx1"/>
                </a:solidFill>
              </a:rPr>
              <a:t>In chaincode, specify collection name.</a:t>
            </a:r>
          </a:p>
        </p:txBody>
      </p:sp>
      <p:sp>
        <p:nvSpPr>
          <p:cNvPr id="123" name="Left Arrow Callout 122"/>
          <p:cNvSpPr/>
          <p:nvPr/>
        </p:nvSpPr>
        <p:spPr>
          <a:xfrm>
            <a:off x="6405254" y="4200536"/>
            <a:ext cx="5354946" cy="895869"/>
          </a:xfrm>
          <a:prstGeom prst="leftArrowCallout">
            <a:avLst>
              <a:gd name="adj1" fmla="val 20021"/>
              <a:gd name="adj2" fmla="val 22511"/>
              <a:gd name="adj3" fmla="val 25000"/>
              <a:gd name="adj4" fmla="val 873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rPr>
              <a:t>There is an </a:t>
            </a:r>
            <a:r>
              <a:rPr lang="en-US" sz="1300" b="1">
                <a:solidFill>
                  <a:schemeClr val="tx1"/>
                </a:solidFill>
              </a:rPr>
              <a:t>implicit</a:t>
            </a:r>
            <a:r>
              <a:rPr lang="en-US" sz="1300">
                <a:solidFill>
                  <a:schemeClr val="tx1"/>
                </a:solidFill>
              </a:rPr>
              <a:t> collection for each unique combination of organizations in the channel.</a:t>
            </a:r>
          </a:p>
          <a:p>
            <a:endParaRPr lang="en-US" sz="400">
              <a:solidFill>
                <a:schemeClr val="tx1"/>
              </a:solidFill>
            </a:endParaRPr>
          </a:p>
          <a:p>
            <a:r>
              <a:rPr lang="en-US" sz="1300">
                <a:solidFill>
                  <a:schemeClr val="tx1"/>
                </a:solidFill>
              </a:rPr>
              <a:t>Client specifies list of MSPIDs for distribution.</a:t>
            </a:r>
          </a:p>
          <a:p>
            <a:r>
              <a:rPr lang="en-US" sz="1300">
                <a:solidFill>
                  <a:schemeClr val="tx1"/>
                </a:solidFill>
              </a:rPr>
              <a:t>For the ledger collection namespace, use a hash of the MSPIDs.</a:t>
            </a:r>
          </a:p>
        </p:txBody>
      </p:sp>
      <p:sp>
        <p:nvSpPr>
          <p:cNvPr id="136" name="Left Arrow Callout 135"/>
          <p:cNvSpPr/>
          <p:nvPr/>
        </p:nvSpPr>
        <p:spPr>
          <a:xfrm>
            <a:off x="6405254" y="3276688"/>
            <a:ext cx="5354946" cy="643998"/>
          </a:xfrm>
          <a:prstGeom prst="leftArrowCallout">
            <a:avLst>
              <a:gd name="adj1" fmla="val 25000"/>
              <a:gd name="adj2" fmla="val 30195"/>
              <a:gd name="adj3" fmla="val 25000"/>
              <a:gd name="adj4" fmla="val 869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rPr>
              <a:t>There is one </a:t>
            </a:r>
            <a:r>
              <a:rPr lang="en-US" sz="1300" b="1">
                <a:solidFill>
                  <a:schemeClr val="tx1"/>
                </a:solidFill>
              </a:rPr>
              <a:t>implicit</a:t>
            </a:r>
            <a:r>
              <a:rPr lang="en-US" sz="1300">
                <a:solidFill>
                  <a:schemeClr val="tx1"/>
                </a:solidFill>
              </a:rPr>
              <a:t> ‘</a:t>
            </a:r>
            <a:r>
              <a:rPr lang="en-US" sz="1300" b="1">
                <a:solidFill>
                  <a:schemeClr val="tx1"/>
                </a:solidFill>
              </a:rPr>
              <a:t>all</a:t>
            </a:r>
            <a:r>
              <a:rPr lang="en-US" sz="1300">
                <a:solidFill>
                  <a:schemeClr val="tx1"/>
                </a:solidFill>
              </a:rPr>
              <a:t>’ collection per chaincode.</a:t>
            </a:r>
          </a:p>
          <a:p>
            <a:endParaRPr lang="en-US" sz="400">
              <a:solidFill>
                <a:schemeClr val="tx1"/>
              </a:solidFill>
            </a:endParaRPr>
          </a:p>
          <a:p>
            <a:r>
              <a:rPr lang="en-US" sz="1300">
                <a:solidFill>
                  <a:schemeClr val="tx1"/>
                </a:solidFill>
              </a:rPr>
              <a:t>In chaincode, specify ‘*’ for collection name.</a:t>
            </a:r>
          </a:p>
        </p:txBody>
      </p:sp>
      <p:sp>
        <p:nvSpPr>
          <p:cNvPr id="47" name="Rectangle 46"/>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48" name="Rectangle 47"/>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50" name="Rounded Rectangular Callout 49"/>
          <p:cNvSpPr/>
          <p:nvPr/>
        </p:nvSpPr>
        <p:spPr>
          <a:xfrm>
            <a:off x="1629084" y="6106365"/>
            <a:ext cx="2531827" cy="358572"/>
          </a:xfrm>
          <a:prstGeom prst="wedgeRoundRectCallout">
            <a:avLst>
              <a:gd name="adj1" fmla="val -27144"/>
              <a:gd name="adj2" fmla="val -1462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Only the last type of collection has an explicit named definition which needs to be created.</a:t>
            </a:r>
          </a:p>
        </p:txBody>
      </p:sp>
      <p:sp>
        <p:nvSpPr>
          <p:cNvPr id="7" name="Slide Number Placeholder 6"/>
          <p:cNvSpPr>
            <a:spLocks noGrp="1"/>
          </p:cNvSpPr>
          <p:nvPr>
            <p:ph type="sldNum" sz="quarter" idx="12"/>
          </p:nvPr>
        </p:nvSpPr>
        <p:spPr/>
        <p:txBody>
          <a:bodyPr/>
          <a:lstStyle/>
          <a:p>
            <a:fld id="{304DFA53-9DBF-184D-934E-B4488FEA04C6}" type="slidenum">
              <a:rPr lang="en-US"/>
              <a:t>4</a:t>
            </a:fld>
            <a:endParaRPr lang="en-US"/>
          </a:p>
        </p:txBody>
      </p:sp>
      <p:sp>
        <p:nvSpPr>
          <p:cNvPr id="49" name="TextBox 48"/>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51" name="TextBox 50"/>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52" name="TextBox 51"/>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53" name="TextBox 52"/>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
        <p:nvSpPr>
          <p:cNvPr id="54" name="Rounded Rectangle 53"/>
          <p:cNvSpPr/>
          <p:nvPr/>
        </p:nvSpPr>
        <p:spPr>
          <a:xfrm>
            <a:off x="10318452" y="4447732"/>
            <a:ext cx="1759248" cy="43977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Note </a:t>
            </a:r>
            <a:r>
              <a:rPr lang="mr-IN" sz="1000"/>
              <a:t>–</a:t>
            </a:r>
            <a:r>
              <a:rPr lang="en-US" sz="1000"/>
              <a:t> This is only an idea for consideration at this point.</a:t>
            </a:r>
          </a:p>
        </p:txBody>
      </p:sp>
      <p:sp>
        <p:nvSpPr>
          <p:cNvPr id="56" name="Rounded Rectangle 55"/>
          <p:cNvSpPr/>
          <p:nvPr/>
        </p:nvSpPr>
        <p:spPr>
          <a:xfrm>
            <a:off x="10318452" y="3556360"/>
            <a:ext cx="1759248" cy="43977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Note </a:t>
            </a:r>
            <a:r>
              <a:rPr lang="mr-IN" sz="1000"/>
              <a:t>–</a:t>
            </a:r>
            <a:r>
              <a:rPr lang="en-US" sz="1000"/>
              <a:t> This is only an idea for consideration at this point.</a:t>
            </a:r>
          </a:p>
        </p:txBody>
      </p:sp>
    </p:spTree>
    <p:extLst>
      <p:ext uri="{BB962C8B-B14F-4D97-AF65-F5344CB8AC3E}">
        <p14:creationId xmlns:p14="http://schemas.microsoft.com/office/powerpoint/2010/main" val="2139722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a:solidFill>
                  <a:schemeClr val="tx1"/>
                </a:solidFill>
              </a:rPr>
              <a:t>Private</a:t>
            </a:r>
          </a:p>
        </p:txBody>
      </p:sp>
      <p:sp>
        <p:nvSpPr>
          <p:cNvPr id="12" name="Can 11"/>
          <p:cNvSpPr/>
          <p:nvPr/>
        </p:nvSpPr>
        <p:spPr>
          <a:xfrm>
            <a:off x="5545316" y="2917160"/>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3" name="Can 12"/>
          <p:cNvSpPr/>
          <p:nvPr/>
        </p:nvSpPr>
        <p:spPr>
          <a:xfrm>
            <a:off x="5545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8" name="Can 17"/>
          <p:cNvSpPr/>
          <p:nvPr/>
        </p:nvSpPr>
        <p:spPr>
          <a:xfrm>
            <a:off x="5545316"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 name="Title 1"/>
          <p:cNvSpPr>
            <a:spLocks noGrp="1"/>
          </p:cNvSpPr>
          <p:nvPr>
            <p:ph type="title"/>
          </p:nvPr>
        </p:nvSpPr>
        <p:spPr>
          <a:xfrm>
            <a:off x="838200" y="60330"/>
            <a:ext cx="10515600" cy="645528"/>
          </a:xfrm>
        </p:spPr>
        <p:txBody>
          <a:bodyPr>
            <a:normAutofit fontScale="90000"/>
          </a:bodyPr>
          <a:lstStyle/>
          <a:p>
            <a:r>
              <a:rPr lang="en-US"/>
              <a:t>Collection definition </a:t>
            </a:r>
            <a:r>
              <a:rPr lang="mr-IN"/>
              <a:t>–</a:t>
            </a:r>
            <a:r>
              <a:rPr lang="en-US"/>
              <a:t> org local state</a:t>
            </a:r>
          </a:p>
        </p:txBody>
      </p:sp>
      <p:sp>
        <p:nvSpPr>
          <p:cNvPr id="4" name="Can 3"/>
          <p:cNvSpPr/>
          <p:nvPr/>
        </p:nvSpPr>
        <p:spPr>
          <a:xfrm>
            <a:off x="5552358"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AC R</a:t>
            </a:r>
          </a:p>
        </p:txBody>
      </p:sp>
      <p:sp>
        <p:nvSpPr>
          <p:cNvPr id="5" name="Can 4"/>
          <p:cNvSpPr/>
          <p:nvPr/>
        </p:nvSpPr>
        <p:spPr>
          <a:xfrm>
            <a:off x="5552357" y="444773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BC R</a:t>
            </a:r>
          </a:p>
        </p:txBody>
      </p:sp>
      <p:sp>
        <p:nvSpPr>
          <p:cNvPr id="6" name="Can 5"/>
          <p:cNvSpPr/>
          <p:nvPr/>
        </p:nvSpPr>
        <p:spPr>
          <a:xfrm>
            <a:off x="5552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AB R</a:t>
            </a:r>
          </a:p>
        </p:txBody>
      </p:sp>
      <p:sp>
        <p:nvSpPr>
          <p:cNvPr id="8" name="Can 7"/>
          <p:cNvSpPr/>
          <p:nvPr/>
        </p:nvSpPr>
        <p:spPr>
          <a:xfrm>
            <a:off x="5552358" y="570182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AC R</a:t>
            </a:r>
          </a:p>
        </p:txBody>
      </p:sp>
      <p:sp>
        <p:nvSpPr>
          <p:cNvPr id="9" name="Can 8"/>
          <p:cNvSpPr/>
          <p:nvPr/>
        </p:nvSpPr>
        <p:spPr>
          <a:xfrm>
            <a:off x="5552357" y="545517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BC R</a:t>
            </a:r>
          </a:p>
        </p:txBody>
      </p:sp>
      <p:sp>
        <p:nvSpPr>
          <p:cNvPr id="10" name="Can 9"/>
          <p:cNvSpPr/>
          <p:nvPr/>
        </p:nvSpPr>
        <p:spPr>
          <a:xfrm>
            <a:off x="5552356"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AB R</a:t>
            </a:r>
          </a:p>
        </p:txBody>
      </p:sp>
      <p:sp>
        <p:nvSpPr>
          <p:cNvPr id="14" name="Can 13"/>
          <p:cNvSpPr/>
          <p:nvPr/>
        </p:nvSpPr>
        <p:spPr>
          <a:xfrm>
            <a:off x="5552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5" name="Can 14"/>
          <p:cNvSpPr/>
          <p:nvPr/>
        </p:nvSpPr>
        <p:spPr>
          <a:xfrm>
            <a:off x="5545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7" name="Can 16"/>
          <p:cNvSpPr/>
          <p:nvPr/>
        </p:nvSpPr>
        <p:spPr>
          <a:xfrm>
            <a:off x="5545316" y="2727935"/>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19" name="Can 18"/>
          <p:cNvSpPr/>
          <p:nvPr/>
        </p:nvSpPr>
        <p:spPr>
          <a:xfrm>
            <a:off x="5545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0" name="Can 19"/>
          <p:cNvSpPr/>
          <p:nvPr/>
        </p:nvSpPr>
        <p:spPr>
          <a:xfrm>
            <a:off x="5545316" y="2603843"/>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1" name="Can 20"/>
          <p:cNvSpPr/>
          <p:nvPr/>
        </p:nvSpPr>
        <p:spPr>
          <a:xfrm>
            <a:off x="5545316"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2" name="Can 21"/>
          <p:cNvSpPr/>
          <p:nvPr/>
        </p:nvSpPr>
        <p:spPr>
          <a:xfrm>
            <a:off x="5545316" y="2488032"/>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23" name="Can 22"/>
          <p:cNvSpPr/>
          <p:nvPr/>
        </p:nvSpPr>
        <p:spPr>
          <a:xfrm>
            <a:off x="5545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endParaRPr>
          </a:p>
        </p:txBody>
      </p:sp>
      <p:sp>
        <p:nvSpPr>
          <p:cNvPr id="84" name="TextBox 83"/>
          <p:cNvSpPr txBox="1"/>
          <p:nvPr/>
        </p:nvSpPr>
        <p:spPr>
          <a:xfrm>
            <a:off x="5554106" y="806353"/>
            <a:ext cx="605166" cy="338554"/>
          </a:xfrm>
          <a:prstGeom prst="rect">
            <a:avLst/>
          </a:prstGeom>
          <a:noFill/>
        </p:spPr>
        <p:txBody>
          <a:bodyPr wrap="none" rtlCol="0">
            <a:spAutoFit/>
          </a:bodyPr>
          <a:lstStyle/>
          <a:p>
            <a:r>
              <a:rPr lang="en-US" sz="1600" u="sng"/>
              <a:t>OrgA</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a:t>Immutable</a:t>
            </a:r>
          </a:p>
          <a:p>
            <a:r>
              <a:rPr lang="en-US" sz="1300" b="1"/>
              <a:t>Membership</a:t>
            </a:r>
          </a:p>
        </p:txBody>
      </p:sp>
      <p:sp>
        <p:nvSpPr>
          <p:cNvPr id="92" name="TextBox 91"/>
          <p:cNvSpPr txBox="1"/>
          <p:nvPr/>
        </p:nvSpPr>
        <p:spPr>
          <a:xfrm>
            <a:off x="1592272" y="5287026"/>
            <a:ext cx="1067536" cy="492443"/>
          </a:xfrm>
          <a:prstGeom prst="rect">
            <a:avLst/>
          </a:prstGeom>
          <a:noFill/>
        </p:spPr>
        <p:txBody>
          <a:bodyPr wrap="none" rtlCol="0">
            <a:spAutoFit/>
          </a:bodyPr>
          <a:lstStyle/>
          <a:p>
            <a:r>
              <a:rPr lang="en-US" sz="1300" b="1"/>
              <a:t>Mutable</a:t>
            </a:r>
          </a:p>
          <a:p>
            <a:r>
              <a:rPr lang="en-US" sz="1300" b="1"/>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a:t>Collection type</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a:t>All</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a:t>Public data</a:t>
            </a:r>
          </a:p>
          <a:p>
            <a:r>
              <a:rPr lang="en-US" sz="1300" b="1"/>
              <a:t>(via ordered</a:t>
            </a:r>
          </a:p>
          <a:p>
            <a:r>
              <a:rPr lang="en-US" sz="1300" b="1"/>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a:t>Use Case</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a:t>Normal public data</a:t>
            </a:r>
          </a:p>
        </p:txBody>
      </p:sp>
      <p:sp>
        <p:nvSpPr>
          <p:cNvPr id="49" name="TextBox 48"/>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50" name="Rectangle 49"/>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51" name="Rectangle 50"/>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52" name="Left Arrow Callout 51"/>
          <p:cNvSpPr/>
          <p:nvPr/>
        </p:nvSpPr>
        <p:spPr>
          <a:xfrm>
            <a:off x="6405254" y="4200536"/>
            <a:ext cx="5354946" cy="895869"/>
          </a:xfrm>
          <a:prstGeom prst="leftArrowCallout">
            <a:avLst>
              <a:gd name="adj1" fmla="val 20021"/>
              <a:gd name="adj2" fmla="val 22511"/>
              <a:gd name="adj3" fmla="val 25000"/>
              <a:gd name="adj4" fmla="val 873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rPr>
              <a:t>There is an </a:t>
            </a:r>
            <a:r>
              <a:rPr lang="en-US" sz="1300" b="1">
                <a:solidFill>
                  <a:schemeClr val="tx1"/>
                </a:solidFill>
              </a:rPr>
              <a:t>implicit</a:t>
            </a:r>
            <a:r>
              <a:rPr lang="en-US" sz="1300">
                <a:solidFill>
                  <a:schemeClr val="tx1"/>
                </a:solidFill>
              </a:rPr>
              <a:t> collection for each unique combination of organizations in the channel.</a:t>
            </a:r>
          </a:p>
          <a:p>
            <a:endParaRPr lang="en-US" sz="400">
              <a:solidFill>
                <a:schemeClr val="tx1"/>
              </a:solidFill>
            </a:endParaRPr>
          </a:p>
          <a:p>
            <a:r>
              <a:rPr lang="en-US" sz="1300">
                <a:solidFill>
                  <a:schemeClr val="tx1"/>
                </a:solidFill>
              </a:rPr>
              <a:t>Client specifies list of MSPIDs for distribution.</a:t>
            </a:r>
          </a:p>
          <a:p>
            <a:r>
              <a:rPr lang="en-US" sz="1300">
                <a:solidFill>
                  <a:schemeClr val="tx1"/>
                </a:solidFill>
              </a:rPr>
              <a:t>For the ledger collection namespace, use a hash of the MSPIDs.</a:t>
            </a:r>
          </a:p>
        </p:txBody>
      </p:sp>
      <p:sp>
        <p:nvSpPr>
          <p:cNvPr id="53" name="Rounded Rectangular Callout 52"/>
          <p:cNvSpPr/>
          <p:nvPr/>
        </p:nvSpPr>
        <p:spPr>
          <a:xfrm>
            <a:off x="10542463" y="2792713"/>
            <a:ext cx="1344737" cy="937674"/>
          </a:xfrm>
          <a:prstGeom prst="wedgeRoundRectCallout">
            <a:avLst>
              <a:gd name="adj1" fmla="val -70656"/>
              <a:gd name="adj2" fmla="val -50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3837"/>
            <a:r>
              <a:rPr lang="en-US" sz="1100"/>
              <a:t>These are implict combinations of any one org,</a:t>
            </a:r>
          </a:p>
          <a:p>
            <a:pPr indent="-223837"/>
            <a:r>
              <a:rPr lang="en-US" sz="1100"/>
              <a:t>aka, </a:t>
            </a:r>
          </a:p>
          <a:p>
            <a:pPr indent="-223837"/>
            <a:r>
              <a:rPr lang="en-US" sz="1100" b="1"/>
              <a:t>‘org local state</a:t>
            </a:r>
            <a:r>
              <a:rPr lang="en-US" sz="1100"/>
              <a:t>.’</a:t>
            </a:r>
          </a:p>
        </p:txBody>
      </p:sp>
      <p:sp>
        <p:nvSpPr>
          <p:cNvPr id="54" name="Can 53"/>
          <p:cNvSpPr/>
          <p:nvPr/>
        </p:nvSpPr>
        <p:spPr>
          <a:xfrm>
            <a:off x="9907570" y="3603302"/>
            <a:ext cx="299260"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a:t>
            </a:r>
          </a:p>
        </p:txBody>
      </p:sp>
      <p:sp>
        <p:nvSpPr>
          <p:cNvPr id="55" name="Can 54"/>
          <p:cNvSpPr/>
          <p:nvPr/>
        </p:nvSpPr>
        <p:spPr>
          <a:xfrm>
            <a:off x="9907569" y="3356652"/>
            <a:ext cx="299260"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a:t>
            </a:r>
          </a:p>
        </p:txBody>
      </p:sp>
      <p:sp>
        <p:nvSpPr>
          <p:cNvPr id="56" name="Can 55"/>
          <p:cNvSpPr/>
          <p:nvPr/>
        </p:nvSpPr>
        <p:spPr>
          <a:xfrm>
            <a:off x="9907568" y="3114262"/>
            <a:ext cx="299260"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a:t>
            </a:r>
          </a:p>
        </p:txBody>
      </p:sp>
      <p:sp>
        <p:nvSpPr>
          <p:cNvPr id="57" name="Rounded Rectangular Callout 56"/>
          <p:cNvSpPr/>
          <p:nvPr/>
        </p:nvSpPr>
        <p:spPr>
          <a:xfrm>
            <a:off x="6626366" y="5437554"/>
            <a:ext cx="2822434" cy="670642"/>
          </a:xfrm>
          <a:prstGeom prst="wedgeRoundRectCallout">
            <a:avLst>
              <a:gd name="adj1" fmla="val -66629"/>
              <a:gd name="adj2" fmla="val -132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t>These are implicit combinations of any three orgs.  These collections are implicit (does not need to be defined) and immutable (will never change).</a:t>
            </a:r>
          </a:p>
        </p:txBody>
      </p:sp>
      <p:sp>
        <p:nvSpPr>
          <p:cNvPr id="58" name="Rounded Rectangular Callout 57"/>
          <p:cNvSpPr/>
          <p:nvPr/>
        </p:nvSpPr>
        <p:spPr>
          <a:xfrm>
            <a:off x="6626366" y="2149671"/>
            <a:ext cx="3030590" cy="1569591"/>
          </a:xfrm>
          <a:prstGeom prst="wedgeRoundRectCallout">
            <a:avLst>
              <a:gd name="adj1" fmla="val -144"/>
              <a:gd name="adj2" fmla="val 773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t>Note the special case: </a:t>
            </a:r>
          </a:p>
          <a:p>
            <a:pPr marL="233363" lvl="1"/>
            <a:endParaRPr lang="en-US" sz="1200"/>
          </a:p>
          <a:p>
            <a:pPr indent="-223837"/>
            <a:r>
              <a:rPr lang="en-US" sz="1200"/>
              <a:t>If a single MSPID is specified, this indicates local state for this org only.</a:t>
            </a:r>
          </a:p>
          <a:p>
            <a:pPr indent="-223837"/>
            <a:r>
              <a:rPr lang="en-US" sz="1200"/>
              <a:t>Useful for ‘</a:t>
            </a:r>
            <a:r>
              <a:rPr lang="en-US" sz="1200" b="1"/>
              <a:t>org local state</a:t>
            </a:r>
            <a:r>
              <a:rPr lang="en-US" sz="1200"/>
              <a:t>’</a:t>
            </a:r>
            <a:r>
              <a:rPr lang="en-US" sz="1200" b="1"/>
              <a:t> </a:t>
            </a:r>
            <a:r>
              <a:rPr lang="en-US" sz="1200"/>
              <a:t>such as chaincode metadata package, org-specific approvals, thresholds, voting, etc.</a:t>
            </a:r>
          </a:p>
        </p:txBody>
      </p:sp>
      <p:sp>
        <p:nvSpPr>
          <p:cNvPr id="7" name="Slide Number Placeholder 6"/>
          <p:cNvSpPr>
            <a:spLocks noGrp="1"/>
          </p:cNvSpPr>
          <p:nvPr>
            <p:ph type="sldNum" sz="quarter" idx="12"/>
          </p:nvPr>
        </p:nvSpPr>
        <p:spPr/>
        <p:txBody>
          <a:bodyPr/>
          <a:lstStyle/>
          <a:p>
            <a:fld id="{304DFA53-9DBF-184D-934E-B4488FEA04C6}" type="slidenum">
              <a:rPr lang="en-US"/>
              <a:t>5</a:t>
            </a:fld>
            <a:endParaRPr lang="en-US"/>
          </a:p>
        </p:txBody>
      </p:sp>
      <p:sp>
        <p:nvSpPr>
          <p:cNvPr id="59" name="TextBox 58"/>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60" name="TextBox 59"/>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61" name="TextBox 60"/>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62" name="TextBox 61"/>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
        <p:nvSpPr>
          <p:cNvPr id="64" name="Rounded Rectangle 63"/>
          <p:cNvSpPr/>
          <p:nvPr/>
        </p:nvSpPr>
        <p:spPr>
          <a:xfrm>
            <a:off x="9984828" y="5050981"/>
            <a:ext cx="1775374" cy="1014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Note </a:t>
            </a:r>
            <a:r>
              <a:rPr lang="mr-IN" sz="1000"/>
              <a:t>–</a:t>
            </a:r>
            <a:r>
              <a:rPr lang="en-US" sz="1000"/>
              <a:t> This is only an idea for consideration at this point. In the short term, we would likely only have implicit support for the single org collections.</a:t>
            </a:r>
          </a:p>
        </p:txBody>
      </p:sp>
    </p:spTree>
    <p:extLst>
      <p:ext uri="{BB962C8B-B14F-4D97-AF65-F5344CB8AC3E}">
        <p14:creationId xmlns:p14="http://schemas.microsoft.com/office/powerpoint/2010/main" val="147824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17160"/>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838200" y="60330"/>
            <a:ext cx="4978400" cy="645528"/>
          </a:xfrm>
        </p:spPr>
        <p:txBody>
          <a:bodyPr>
            <a:normAutofit fontScale="90000"/>
          </a:bodyPr>
          <a:lstStyle/>
          <a:p>
            <a:r>
              <a:rPr lang="en-US" dirty="0"/>
              <a:t>Collection namespaces</a:t>
            </a:r>
          </a:p>
        </p:txBody>
      </p:sp>
      <p:sp>
        <p:nvSpPr>
          <p:cNvPr id="4" name="Can 3"/>
          <p:cNvSpPr/>
          <p:nvPr/>
        </p:nvSpPr>
        <p:spPr>
          <a:xfrm>
            <a:off x="5552358"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4773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182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517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27935"/>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3843"/>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88032"/>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84" name="TextBox 83"/>
          <p:cNvSpPr txBox="1"/>
          <p:nvPr/>
        </p:nvSpPr>
        <p:spPr>
          <a:xfrm>
            <a:off x="5554106" y="806353"/>
            <a:ext cx="605166" cy="338554"/>
          </a:xfrm>
          <a:prstGeom prst="rect">
            <a:avLst/>
          </a:prstGeom>
          <a:noFill/>
        </p:spPr>
        <p:txBody>
          <a:bodyPr wrap="none" rtlCol="0">
            <a:spAutoFit/>
          </a:bodyPr>
          <a:lstStyle/>
          <a:p>
            <a:r>
              <a:rPr lang="en-US" sz="1600" u="sng" dirty="0"/>
              <a:t>OrgA</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87026"/>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dirty="0"/>
              <a:t>Use Case</a:t>
            </a:r>
          </a:p>
        </p:txBody>
      </p:sp>
      <p:sp>
        <p:nvSpPr>
          <p:cNvPr id="128" name="TextBox 127"/>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dirty="0"/>
              <a:t>Normal public data</a:t>
            </a:r>
          </a:p>
        </p:txBody>
      </p:sp>
      <p:sp>
        <p:nvSpPr>
          <p:cNvPr id="49" name="Left Arrow Callout 48"/>
          <p:cNvSpPr/>
          <p:nvPr/>
        </p:nvSpPr>
        <p:spPr>
          <a:xfrm>
            <a:off x="6340596" y="2363279"/>
            <a:ext cx="5658116" cy="708593"/>
          </a:xfrm>
          <a:prstGeom prst="leftArrowCallout">
            <a:avLst>
              <a:gd name="adj1" fmla="val 25000"/>
              <a:gd name="adj2" fmla="val 25000"/>
              <a:gd name="adj3" fmla="val 25000"/>
              <a:gd name="adj4" fmla="val 904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implicit ‘local’ collection uses a single namespace. All keys must be unique.</a:t>
            </a:r>
          </a:p>
          <a:p>
            <a:endParaRPr lang="en-US" sz="400" dirty="0">
              <a:solidFill>
                <a:schemeClr val="tx1"/>
              </a:solidFill>
            </a:endParaRPr>
          </a:p>
          <a:p>
            <a:r>
              <a:rPr lang="en-US" sz="1200" dirty="0">
                <a:solidFill>
                  <a:schemeClr val="tx1"/>
                </a:solidFill>
              </a:rPr>
              <a:t>Facilitates asset transfer </a:t>
            </a:r>
            <a:r>
              <a:rPr lang="en-US" sz="1200" b="1" dirty="0">
                <a:solidFill>
                  <a:schemeClr val="tx1"/>
                </a:solidFill>
              </a:rPr>
              <a:t>to any org in channel</a:t>
            </a:r>
            <a:r>
              <a:rPr lang="en-US" sz="1200" dirty="0">
                <a:solidFill>
                  <a:schemeClr val="tx1"/>
                </a:solidFill>
              </a:rPr>
              <a:t>, while preserving provenance.</a:t>
            </a:r>
          </a:p>
        </p:txBody>
      </p:sp>
      <p:sp>
        <p:nvSpPr>
          <p:cNvPr id="53" name="Left Arrow Callout 52"/>
          <p:cNvSpPr/>
          <p:nvPr/>
        </p:nvSpPr>
        <p:spPr>
          <a:xfrm>
            <a:off x="6340596" y="3248954"/>
            <a:ext cx="5658116" cy="708593"/>
          </a:xfrm>
          <a:prstGeom prst="leftArrowCallout">
            <a:avLst>
              <a:gd name="adj1" fmla="val 25000"/>
              <a:gd name="adj2" fmla="val 25000"/>
              <a:gd name="adj3" fmla="val 25000"/>
              <a:gd name="adj4" fmla="val 904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implicit ‘all’ collection uses a single namespace. All keys must be unique.</a:t>
            </a:r>
          </a:p>
          <a:p>
            <a:endParaRPr lang="en-US" sz="400" dirty="0">
              <a:solidFill>
                <a:schemeClr val="tx1"/>
              </a:solidFill>
            </a:endParaRPr>
          </a:p>
          <a:p>
            <a:r>
              <a:rPr lang="en-US" sz="1200" dirty="0">
                <a:solidFill>
                  <a:schemeClr val="tx1"/>
                </a:solidFill>
              </a:rPr>
              <a:t>Facilitates asset transfer </a:t>
            </a:r>
            <a:r>
              <a:rPr lang="en-US" sz="1200" b="1" dirty="0">
                <a:solidFill>
                  <a:schemeClr val="tx1"/>
                </a:solidFill>
              </a:rPr>
              <a:t>to any org in channel</a:t>
            </a:r>
            <a:r>
              <a:rPr lang="en-US" sz="1200" dirty="0">
                <a:solidFill>
                  <a:schemeClr val="tx1"/>
                </a:solidFill>
              </a:rPr>
              <a:t>, while preserving provenance.</a:t>
            </a:r>
          </a:p>
        </p:txBody>
      </p:sp>
      <p:sp>
        <p:nvSpPr>
          <p:cNvPr id="54" name="Left Arrow Callout 53"/>
          <p:cNvSpPr/>
          <p:nvPr/>
        </p:nvSpPr>
        <p:spPr>
          <a:xfrm>
            <a:off x="6340596" y="4082974"/>
            <a:ext cx="5658116" cy="1064352"/>
          </a:xfrm>
          <a:prstGeom prst="leftArrowCallout">
            <a:avLst>
              <a:gd name="adj1" fmla="val 25000"/>
              <a:gd name="adj2" fmla="val 25000"/>
              <a:gd name="adj3" fmla="val 25000"/>
              <a:gd name="adj4" fmla="val 904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There is a namespace per implicit collection within the chaincode.</a:t>
            </a:r>
          </a:p>
          <a:p>
            <a:endParaRPr lang="en-US" sz="300" dirty="0">
              <a:solidFill>
                <a:schemeClr val="tx1"/>
              </a:solidFill>
            </a:endParaRPr>
          </a:p>
          <a:p>
            <a:r>
              <a:rPr lang="en-US" sz="1200" dirty="0">
                <a:solidFill>
                  <a:schemeClr val="tx1"/>
                </a:solidFill>
              </a:rPr>
              <a:t>Keys must be unique within each collection.  This implies that collection members ‘own’ the namespace and can create any key. e.g. for the single MSPID collections, this is a reserved namespace for the org to write their keys.</a:t>
            </a:r>
          </a:p>
        </p:txBody>
      </p:sp>
      <p:sp>
        <p:nvSpPr>
          <p:cNvPr id="55" name="Left Arrow Callout 54"/>
          <p:cNvSpPr/>
          <p:nvPr/>
        </p:nvSpPr>
        <p:spPr>
          <a:xfrm>
            <a:off x="6340596" y="5352910"/>
            <a:ext cx="5658116" cy="708593"/>
          </a:xfrm>
          <a:prstGeom prst="leftArrowCallout">
            <a:avLst>
              <a:gd name="adj1" fmla="val 25000"/>
              <a:gd name="adj2" fmla="val 25000"/>
              <a:gd name="adj3" fmla="val 25000"/>
              <a:gd name="adj4" fmla="val 904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There is a namespace per explicit collection within the chaincode.</a:t>
            </a:r>
          </a:p>
          <a:p>
            <a:endParaRPr lang="en-US" sz="300" dirty="0">
              <a:solidFill>
                <a:schemeClr val="tx1"/>
              </a:solidFill>
            </a:endParaRPr>
          </a:p>
          <a:p>
            <a:r>
              <a:rPr lang="en-US" sz="1200" dirty="0">
                <a:solidFill>
                  <a:schemeClr val="tx1"/>
                </a:solidFill>
              </a:rPr>
              <a:t>Keys must be unique within each collection.  This implies that collection members ‘own’ the namespace and can create any key.</a:t>
            </a:r>
          </a:p>
        </p:txBody>
      </p:sp>
      <p:sp>
        <p:nvSpPr>
          <p:cNvPr id="56" name="Rectangle 55"/>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57" name="Rectangle 56"/>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59" name="Rounded Rectangular Callout 58"/>
          <p:cNvSpPr/>
          <p:nvPr/>
        </p:nvSpPr>
        <p:spPr>
          <a:xfrm>
            <a:off x="6481401" y="6147592"/>
            <a:ext cx="2316912" cy="341915"/>
          </a:xfrm>
          <a:prstGeom prst="wedgeRoundRectCallout">
            <a:avLst>
              <a:gd name="adj1" fmla="val -62308"/>
              <a:gd name="adj2" fmla="val -127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t>Example namespace:</a:t>
            </a:r>
          </a:p>
          <a:p>
            <a:r>
              <a:rPr lang="en-US" sz="1050"/>
              <a:t>    channel~chaincode~collectionACR</a:t>
            </a:r>
          </a:p>
        </p:txBody>
      </p:sp>
      <p:sp>
        <p:nvSpPr>
          <p:cNvPr id="11" name="Slide Number Placeholder 10"/>
          <p:cNvSpPr>
            <a:spLocks noGrp="1"/>
          </p:cNvSpPr>
          <p:nvPr>
            <p:ph type="sldNum" sz="quarter" idx="12"/>
          </p:nvPr>
        </p:nvSpPr>
        <p:spPr/>
        <p:txBody>
          <a:bodyPr/>
          <a:lstStyle/>
          <a:p>
            <a:fld id="{304DFA53-9DBF-184D-934E-B4488FEA04C6}" type="slidenum">
              <a:rPr lang="en-US"/>
              <a:t>6</a:t>
            </a:fld>
            <a:endParaRPr lang="en-US"/>
          </a:p>
        </p:txBody>
      </p:sp>
      <p:sp>
        <p:nvSpPr>
          <p:cNvPr id="50" name="TextBox 49"/>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51" name="TextBox 50"/>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52" name="TextBox 51"/>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58" name="TextBox 57"/>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Tree>
    <p:extLst>
      <p:ext uri="{BB962C8B-B14F-4D97-AF65-F5344CB8AC3E}">
        <p14:creationId xmlns:p14="http://schemas.microsoft.com/office/powerpoint/2010/main" val="2103260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06497"/>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2559"/>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17160"/>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0224"/>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89230"/>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838200" y="60330"/>
            <a:ext cx="10480288" cy="645528"/>
          </a:xfrm>
        </p:spPr>
        <p:txBody>
          <a:bodyPr>
            <a:normAutofit fontScale="90000"/>
          </a:bodyPr>
          <a:lstStyle/>
          <a:p>
            <a:r>
              <a:rPr lang="en-US" dirty="0"/>
              <a:t>State-based endorsement </a:t>
            </a:r>
          </a:p>
        </p:txBody>
      </p:sp>
      <p:sp>
        <p:nvSpPr>
          <p:cNvPr id="4" name="Can 3"/>
          <p:cNvSpPr/>
          <p:nvPr/>
        </p:nvSpPr>
        <p:spPr>
          <a:xfrm>
            <a:off x="5552358" y="4694382"/>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47732"/>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3040"/>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182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5176"/>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2786"/>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399608"/>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38751"/>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27935"/>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66733"/>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3843"/>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2232"/>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88032"/>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27793"/>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84" name="TextBox 83"/>
          <p:cNvSpPr txBox="1"/>
          <p:nvPr/>
        </p:nvSpPr>
        <p:spPr>
          <a:xfrm>
            <a:off x="5554106" y="806353"/>
            <a:ext cx="605166" cy="338554"/>
          </a:xfrm>
          <a:prstGeom prst="rect">
            <a:avLst/>
          </a:prstGeom>
          <a:noFill/>
        </p:spPr>
        <p:txBody>
          <a:bodyPr wrap="none" rtlCol="0">
            <a:spAutoFit/>
          </a:bodyPr>
          <a:lstStyle/>
          <a:p>
            <a:r>
              <a:rPr lang="en-US" sz="1600" u="sng" dirty="0"/>
              <a:t>OrgA</a:t>
            </a:r>
          </a:p>
        </p:txBody>
      </p:sp>
      <p:sp>
        <p:nvSpPr>
          <p:cNvPr id="90" name="TextBox 89"/>
          <p:cNvSpPr txBox="1"/>
          <p:nvPr/>
        </p:nvSpPr>
        <p:spPr>
          <a:xfrm>
            <a:off x="1560331" y="2531674"/>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4911"/>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87026"/>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26962"/>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76685"/>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18382"/>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6116"/>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28785"/>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28785"/>
            <a:ext cx="934871" cy="338554"/>
          </a:xfrm>
          <a:prstGeom prst="rect">
            <a:avLst/>
          </a:prstGeom>
          <a:noFill/>
        </p:spPr>
        <p:txBody>
          <a:bodyPr wrap="none" rtlCol="0">
            <a:spAutoFit/>
          </a:bodyPr>
          <a:lstStyle/>
          <a:p>
            <a:r>
              <a:rPr lang="en-US" sz="1600" u="sng" dirty="0"/>
              <a:t>Use Case</a:t>
            </a:r>
          </a:p>
        </p:txBody>
      </p:sp>
      <p:sp>
        <p:nvSpPr>
          <p:cNvPr id="128" name="TextBox 127"/>
          <p:cNvSpPr txBox="1"/>
          <p:nvPr/>
        </p:nvSpPr>
        <p:spPr>
          <a:xfrm>
            <a:off x="2775355" y="2327836"/>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76688"/>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4932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6005"/>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18382"/>
            <a:ext cx="892667" cy="430887"/>
          </a:xfrm>
          <a:prstGeom prst="rect">
            <a:avLst/>
          </a:prstGeom>
          <a:noFill/>
        </p:spPr>
        <p:txBody>
          <a:bodyPr wrap="square" rtlCol="0">
            <a:spAutoFit/>
          </a:bodyPr>
          <a:lstStyle/>
          <a:p>
            <a:r>
              <a:rPr lang="en-US" sz="1100" dirty="0"/>
              <a:t>Normal public data</a:t>
            </a:r>
          </a:p>
        </p:txBody>
      </p:sp>
      <p:sp>
        <p:nvSpPr>
          <p:cNvPr id="49" name="Left Arrow Callout 48"/>
          <p:cNvSpPr/>
          <p:nvPr/>
        </p:nvSpPr>
        <p:spPr>
          <a:xfrm>
            <a:off x="6295992" y="2427793"/>
            <a:ext cx="5607432" cy="543538"/>
          </a:xfrm>
          <a:prstGeom prst="leftArrowCallout">
            <a:avLst>
              <a:gd name="adj1" fmla="val 25000"/>
              <a:gd name="adj2" fmla="val 25000"/>
              <a:gd name="adj3" fmla="val 25000"/>
              <a:gd name="adj4" fmla="val 939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Endorsement policy can be stored in the key’s value as metadata.</a:t>
            </a:r>
          </a:p>
          <a:p>
            <a:r>
              <a:rPr lang="en-US" sz="1200" dirty="0">
                <a:solidFill>
                  <a:schemeClr val="tx1"/>
                </a:solidFill>
              </a:rPr>
              <a:t>Facilitates asset transfer </a:t>
            </a:r>
            <a:r>
              <a:rPr lang="en-US" sz="1200" b="1" dirty="0">
                <a:solidFill>
                  <a:schemeClr val="tx1"/>
                </a:solidFill>
              </a:rPr>
              <a:t>to any org in channel</a:t>
            </a:r>
            <a:r>
              <a:rPr lang="en-US" sz="1200" dirty="0">
                <a:solidFill>
                  <a:schemeClr val="tx1"/>
                </a:solidFill>
              </a:rPr>
              <a:t>, while preserving provenance.</a:t>
            </a:r>
          </a:p>
        </p:txBody>
      </p:sp>
      <p:sp>
        <p:nvSpPr>
          <p:cNvPr id="48" name="Left Arrow Callout 47"/>
          <p:cNvSpPr/>
          <p:nvPr/>
        </p:nvSpPr>
        <p:spPr>
          <a:xfrm>
            <a:off x="6295991" y="1519016"/>
            <a:ext cx="5607433" cy="543538"/>
          </a:xfrm>
          <a:prstGeom prst="leftArrowCallout">
            <a:avLst>
              <a:gd name="adj1" fmla="val 25000"/>
              <a:gd name="adj2" fmla="val 25000"/>
              <a:gd name="adj3" fmla="val 25000"/>
              <a:gd name="adj4" fmla="val 941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Endorsement policy can be stored in the key’s value as metadata.</a:t>
            </a:r>
          </a:p>
          <a:p>
            <a:r>
              <a:rPr lang="en-US" sz="1200" dirty="0">
                <a:solidFill>
                  <a:schemeClr val="tx1"/>
                </a:solidFill>
              </a:rPr>
              <a:t>Facilitates asset transfer </a:t>
            </a:r>
            <a:r>
              <a:rPr lang="en-US" sz="1200" b="1" dirty="0">
                <a:solidFill>
                  <a:schemeClr val="tx1"/>
                </a:solidFill>
              </a:rPr>
              <a:t>to any org in channel, </a:t>
            </a:r>
            <a:r>
              <a:rPr lang="en-US" sz="1200" dirty="0">
                <a:solidFill>
                  <a:schemeClr val="tx1"/>
                </a:solidFill>
              </a:rPr>
              <a:t>while preserving provenance.</a:t>
            </a:r>
          </a:p>
        </p:txBody>
      </p:sp>
      <p:sp>
        <p:nvSpPr>
          <p:cNvPr id="50" name="Left Arrow Callout 49"/>
          <p:cNvSpPr/>
          <p:nvPr/>
        </p:nvSpPr>
        <p:spPr>
          <a:xfrm>
            <a:off x="6295992" y="3294790"/>
            <a:ext cx="5607432" cy="543538"/>
          </a:xfrm>
          <a:prstGeom prst="leftArrowCallout">
            <a:avLst>
              <a:gd name="adj1" fmla="val 25000"/>
              <a:gd name="adj2" fmla="val 25000"/>
              <a:gd name="adj3" fmla="val 25000"/>
              <a:gd name="adj4" fmla="val 934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Endorsement policy can be stored in the key’s value as metadata.</a:t>
            </a:r>
          </a:p>
          <a:p>
            <a:r>
              <a:rPr lang="en-US" sz="1200" dirty="0">
                <a:solidFill>
                  <a:schemeClr val="tx1"/>
                </a:solidFill>
              </a:rPr>
              <a:t>Facilitates asset transfer </a:t>
            </a:r>
            <a:r>
              <a:rPr lang="en-US" sz="1200" b="1" dirty="0">
                <a:solidFill>
                  <a:schemeClr val="tx1"/>
                </a:solidFill>
              </a:rPr>
              <a:t>to any org in channel</a:t>
            </a:r>
            <a:r>
              <a:rPr lang="en-US" sz="1200" dirty="0">
                <a:solidFill>
                  <a:schemeClr val="tx1"/>
                </a:solidFill>
              </a:rPr>
              <a:t>, with provenance.</a:t>
            </a:r>
          </a:p>
        </p:txBody>
      </p:sp>
      <p:sp>
        <p:nvSpPr>
          <p:cNvPr id="51" name="Left Arrow Callout 50"/>
          <p:cNvSpPr/>
          <p:nvPr/>
        </p:nvSpPr>
        <p:spPr>
          <a:xfrm>
            <a:off x="6295992" y="4273816"/>
            <a:ext cx="5851404" cy="543538"/>
          </a:xfrm>
          <a:prstGeom prst="leftArrowCallout">
            <a:avLst>
              <a:gd name="adj1" fmla="val 25000"/>
              <a:gd name="adj2" fmla="val 25000"/>
              <a:gd name="adj3" fmla="val 25000"/>
              <a:gd name="adj4" fmla="val 942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Endorsement policy can stored in the key’s value as metadata.</a:t>
            </a:r>
          </a:p>
          <a:p>
            <a:r>
              <a:rPr lang="en-US" sz="1200" dirty="0">
                <a:solidFill>
                  <a:schemeClr val="tx1"/>
                </a:solidFill>
              </a:rPr>
              <a:t>Facilitates asset transfer to orgs </a:t>
            </a:r>
            <a:r>
              <a:rPr lang="en-US" sz="1200" b="1" dirty="0">
                <a:solidFill>
                  <a:schemeClr val="tx1"/>
                </a:solidFill>
              </a:rPr>
              <a:t>within same collection</a:t>
            </a:r>
            <a:r>
              <a:rPr lang="en-US" sz="1200" dirty="0">
                <a:solidFill>
                  <a:schemeClr val="tx1"/>
                </a:solidFill>
              </a:rPr>
              <a:t>, while preserving provenance.</a:t>
            </a:r>
          </a:p>
        </p:txBody>
      </p:sp>
      <p:sp>
        <p:nvSpPr>
          <p:cNvPr id="56" name="Left Arrow Callout 55"/>
          <p:cNvSpPr/>
          <p:nvPr/>
        </p:nvSpPr>
        <p:spPr>
          <a:xfrm>
            <a:off x="6295992" y="5217685"/>
            <a:ext cx="5851404" cy="543538"/>
          </a:xfrm>
          <a:prstGeom prst="leftArrowCallout">
            <a:avLst>
              <a:gd name="adj1" fmla="val 25000"/>
              <a:gd name="adj2" fmla="val 25000"/>
              <a:gd name="adj3" fmla="val 25000"/>
              <a:gd name="adj4" fmla="val 942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Endorsement policy can be stored in the key’s value as metadata.</a:t>
            </a:r>
          </a:p>
          <a:p>
            <a:r>
              <a:rPr lang="en-US" sz="1200" dirty="0">
                <a:solidFill>
                  <a:schemeClr val="tx1"/>
                </a:solidFill>
              </a:rPr>
              <a:t>Facilitates asset transfer to orgs </a:t>
            </a:r>
            <a:r>
              <a:rPr lang="en-US" sz="1200" b="1" dirty="0">
                <a:solidFill>
                  <a:schemeClr val="tx1"/>
                </a:solidFill>
              </a:rPr>
              <a:t>within same collection</a:t>
            </a:r>
            <a:r>
              <a:rPr lang="en-US" sz="1200" dirty="0">
                <a:solidFill>
                  <a:schemeClr val="tx1"/>
                </a:solidFill>
              </a:rPr>
              <a:t>, while preserving provenance.</a:t>
            </a:r>
          </a:p>
        </p:txBody>
      </p:sp>
      <p:sp>
        <p:nvSpPr>
          <p:cNvPr id="57" name="Rounded Rectangular Callout 56"/>
          <p:cNvSpPr/>
          <p:nvPr/>
        </p:nvSpPr>
        <p:spPr>
          <a:xfrm>
            <a:off x="10072291" y="60330"/>
            <a:ext cx="1831134" cy="1093447"/>
          </a:xfrm>
          <a:prstGeom prst="wedgeRoundRectCallout">
            <a:avLst>
              <a:gd name="adj1" fmla="val -48774"/>
              <a:gd name="adj2" fmla="val 86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Use consistent state-based endorsement approach across all collection types, to simplify code and usage, and to faciliate simple asset transfer.</a:t>
            </a:r>
          </a:p>
        </p:txBody>
      </p:sp>
      <p:sp>
        <p:nvSpPr>
          <p:cNvPr id="58" name="Rectangle 57"/>
          <p:cNvSpPr/>
          <p:nvPr/>
        </p:nvSpPr>
        <p:spPr>
          <a:xfrm rot="5400000">
            <a:off x="-262065" y="3458215"/>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59" name="Rectangle 58"/>
          <p:cNvSpPr/>
          <p:nvPr/>
        </p:nvSpPr>
        <p:spPr>
          <a:xfrm rot="5400000">
            <a:off x="572978" y="5385222"/>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65" name="5-Point Star 64"/>
          <p:cNvSpPr/>
          <p:nvPr/>
        </p:nvSpPr>
        <p:spPr>
          <a:xfrm>
            <a:off x="6194781" y="3387351"/>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p:nvPr/>
        </p:nvSpPr>
        <p:spPr>
          <a:xfrm>
            <a:off x="6194781" y="3524369"/>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p:nvPr/>
        </p:nvSpPr>
        <p:spPr>
          <a:xfrm>
            <a:off x="6194781" y="3633730"/>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p:nvPr/>
        </p:nvSpPr>
        <p:spPr>
          <a:xfrm>
            <a:off x="6194781" y="3764073"/>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p:nvPr/>
        </p:nvSpPr>
        <p:spPr>
          <a:xfrm>
            <a:off x="6194781" y="3829401"/>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p:nvPr/>
        </p:nvSpPr>
        <p:spPr>
          <a:xfrm>
            <a:off x="6184498" y="1531207"/>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p:nvPr/>
        </p:nvSpPr>
        <p:spPr>
          <a:xfrm>
            <a:off x="6184498" y="1668225"/>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p:nvPr/>
        </p:nvSpPr>
        <p:spPr>
          <a:xfrm>
            <a:off x="6184498" y="1777586"/>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6184498" y="1907929"/>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p:nvPr/>
        </p:nvSpPr>
        <p:spPr>
          <a:xfrm>
            <a:off x="6184498" y="1973257"/>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6194675" y="4221157"/>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6194675" y="4293444"/>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p:nvPr/>
        </p:nvSpPr>
        <p:spPr>
          <a:xfrm>
            <a:off x="6194675" y="4358772"/>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6194675" y="4765340"/>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6194675" y="4902955"/>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a:off x="6184893" y="5214677"/>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p:nvPr/>
        </p:nvSpPr>
        <p:spPr>
          <a:xfrm>
            <a:off x="6184893" y="5286964"/>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p:nvPr/>
        </p:nvSpPr>
        <p:spPr>
          <a:xfrm>
            <a:off x="6184893" y="5352292"/>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p:nvPr/>
        </p:nvSpPr>
        <p:spPr>
          <a:xfrm>
            <a:off x="6184893" y="5758860"/>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5-Point Star 85"/>
          <p:cNvSpPr/>
          <p:nvPr/>
        </p:nvSpPr>
        <p:spPr>
          <a:xfrm>
            <a:off x="6184893" y="5896475"/>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5-Point Star 86"/>
          <p:cNvSpPr/>
          <p:nvPr/>
        </p:nvSpPr>
        <p:spPr>
          <a:xfrm>
            <a:off x="2659808" y="6421981"/>
            <a:ext cx="166162" cy="183983"/>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a:off x="6170377" y="2427503"/>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a:off x="6170377" y="2564521"/>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a:off x="6170377" y="2673882"/>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98"/>
          <p:cNvSpPr/>
          <p:nvPr/>
        </p:nvSpPr>
        <p:spPr>
          <a:xfrm>
            <a:off x="6170377" y="2804225"/>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5-Point Star 99"/>
          <p:cNvSpPr/>
          <p:nvPr/>
        </p:nvSpPr>
        <p:spPr>
          <a:xfrm>
            <a:off x="6170377" y="2869553"/>
            <a:ext cx="111493" cy="112030"/>
          </a:xfrm>
          <a:prstGeom prst="star5">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25970" y="6356350"/>
            <a:ext cx="4051943" cy="307777"/>
          </a:xfrm>
          <a:prstGeom prst="rect">
            <a:avLst/>
          </a:prstGeom>
          <a:noFill/>
        </p:spPr>
        <p:txBody>
          <a:bodyPr wrap="none" rtlCol="0">
            <a:spAutoFit/>
          </a:bodyPr>
          <a:lstStyle/>
          <a:p>
            <a:r>
              <a:rPr lang="en-US" sz="1400"/>
              <a:t>= keys that OrgA ‘owns’ via state-based endorsement</a:t>
            </a:r>
          </a:p>
        </p:txBody>
      </p:sp>
      <p:sp>
        <p:nvSpPr>
          <p:cNvPr id="101" name="Rounded Rectangular Callout 100"/>
          <p:cNvSpPr/>
          <p:nvPr/>
        </p:nvSpPr>
        <p:spPr>
          <a:xfrm>
            <a:off x="6896945" y="406404"/>
            <a:ext cx="2526455" cy="627354"/>
          </a:xfrm>
          <a:prstGeom prst="wedgeRoundRectCallout">
            <a:avLst>
              <a:gd name="adj1" fmla="val -74022"/>
              <a:gd name="adj2" fmla="val 1293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If we are worried about the extra per-record storage space, this can be a reference to an endorsement policy.</a:t>
            </a:r>
          </a:p>
        </p:txBody>
      </p:sp>
      <p:sp>
        <p:nvSpPr>
          <p:cNvPr id="26" name="Slide Number Placeholder 25"/>
          <p:cNvSpPr>
            <a:spLocks noGrp="1"/>
          </p:cNvSpPr>
          <p:nvPr>
            <p:ph type="sldNum" sz="quarter" idx="12"/>
          </p:nvPr>
        </p:nvSpPr>
        <p:spPr/>
        <p:txBody>
          <a:bodyPr/>
          <a:lstStyle/>
          <a:p>
            <a:fld id="{304DFA53-9DBF-184D-934E-B4488FEA04C6}" type="slidenum">
              <a:rPr lang="en-US"/>
              <a:t>7</a:t>
            </a:fld>
            <a:endParaRPr lang="en-US"/>
          </a:p>
        </p:txBody>
      </p:sp>
      <p:sp>
        <p:nvSpPr>
          <p:cNvPr id="88" name="TextBox 87"/>
          <p:cNvSpPr txBox="1"/>
          <p:nvPr/>
        </p:nvSpPr>
        <p:spPr>
          <a:xfrm>
            <a:off x="4077364" y="2302654"/>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89" name="TextBox 88"/>
          <p:cNvSpPr txBox="1"/>
          <p:nvPr/>
        </p:nvSpPr>
        <p:spPr>
          <a:xfrm>
            <a:off x="4087580" y="3248954"/>
            <a:ext cx="1192600" cy="600164"/>
          </a:xfrm>
          <a:prstGeom prst="rect">
            <a:avLst/>
          </a:prstGeom>
          <a:noFill/>
        </p:spPr>
        <p:txBody>
          <a:bodyPr wrap="square" rtlCol="0">
            <a:spAutoFit/>
          </a:bodyPr>
          <a:lstStyle/>
          <a:p>
            <a:r>
              <a:rPr lang="en-US" sz="1100"/>
              <a:t>Keep private data confidential from orderers</a:t>
            </a:r>
          </a:p>
        </p:txBody>
      </p:sp>
      <p:sp>
        <p:nvSpPr>
          <p:cNvPr id="94" name="TextBox 93"/>
          <p:cNvSpPr txBox="1"/>
          <p:nvPr/>
        </p:nvSpPr>
        <p:spPr>
          <a:xfrm>
            <a:off x="4105799" y="4192698"/>
            <a:ext cx="1192600" cy="769441"/>
          </a:xfrm>
          <a:prstGeom prst="rect">
            <a:avLst/>
          </a:prstGeom>
          <a:noFill/>
        </p:spPr>
        <p:txBody>
          <a:bodyPr wrap="square" rtlCol="0">
            <a:spAutoFit/>
          </a:bodyPr>
          <a:lstStyle/>
          <a:p>
            <a:r>
              <a:rPr lang="en-US" sz="1100"/>
              <a:t>Data privacy; Share private data between fixed set of orgs.</a:t>
            </a:r>
          </a:p>
        </p:txBody>
      </p:sp>
      <p:sp>
        <p:nvSpPr>
          <p:cNvPr id="95" name="TextBox 94"/>
          <p:cNvSpPr txBox="1"/>
          <p:nvPr/>
        </p:nvSpPr>
        <p:spPr>
          <a:xfrm>
            <a:off x="4079027" y="5163075"/>
            <a:ext cx="1192600" cy="938719"/>
          </a:xfrm>
          <a:prstGeom prst="rect">
            <a:avLst/>
          </a:prstGeom>
          <a:noFill/>
        </p:spPr>
        <p:txBody>
          <a:bodyPr wrap="square" rtlCol="0">
            <a:spAutoFit/>
          </a:bodyPr>
          <a:lstStyle/>
          <a:p>
            <a:r>
              <a:rPr lang="en-US" sz="1100"/>
              <a:t>Data privacy; Share private data between evolving groups of orgs.</a:t>
            </a:r>
          </a:p>
        </p:txBody>
      </p:sp>
      <p:sp>
        <p:nvSpPr>
          <p:cNvPr id="79" name="Rounded Rectangular Callout 78"/>
          <p:cNvSpPr/>
          <p:nvPr/>
        </p:nvSpPr>
        <p:spPr>
          <a:xfrm>
            <a:off x="7229495" y="5944987"/>
            <a:ext cx="4088993" cy="501650"/>
          </a:xfrm>
          <a:prstGeom prst="wedgeRoundRectCallout">
            <a:avLst>
              <a:gd name="adj1" fmla="val -73737"/>
              <a:gd name="adj2" fmla="val -48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In the case of private data, the endorsement policy would actually be stored in the public statedb within the value of the hash(key), so that non-members can also perform validation.</a:t>
            </a:r>
            <a:endParaRPr lang="en-US" sz="1100"/>
          </a:p>
        </p:txBody>
      </p:sp>
    </p:spTree>
    <p:extLst>
      <p:ext uri="{BB962C8B-B14F-4D97-AF65-F5344CB8AC3E}">
        <p14:creationId xmlns:p14="http://schemas.microsoft.com/office/powerpoint/2010/main" val="458722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10216"/>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6278"/>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20879"/>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3943"/>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92949"/>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292008" y="77007"/>
            <a:ext cx="6753999" cy="645528"/>
          </a:xfrm>
        </p:spPr>
        <p:txBody>
          <a:bodyPr>
            <a:normAutofit fontScale="90000"/>
          </a:bodyPr>
          <a:lstStyle/>
          <a:p>
            <a:r>
              <a:rPr lang="en-US" dirty="0"/>
              <a:t>Collection </a:t>
            </a:r>
            <a:r>
              <a:rPr lang="mr-IN" dirty="0"/>
              <a:t>–</a:t>
            </a:r>
            <a:r>
              <a:rPr lang="en-US" dirty="0"/>
              <a:t> query implications</a:t>
            </a:r>
          </a:p>
        </p:txBody>
      </p:sp>
      <p:sp>
        <p:nvSpPr>
          <p:cNvPr id="4" name="Can 3"/>
          <p:cNvSpPr/>
          <p:nvPr/>
        </p:nvSpPr>
        <p:spPr>
          <a:xfrm>
            <a:off x="5552358" y="4698101"/>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51451"/>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6759"/>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554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8895"/>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650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403327"/>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42470"/>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31654"/>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70452"/>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7562"/>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5951"/>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91751"/>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31512"/>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84" name="TextBox 83"/>
          <p:cNvSpPr txBox="1"/>
          <p:nvPr/>
        </p:nvSpPr>
        <p:spPr>
          <a:xfrm>
            <a:off x="5554106" y="810072"/>
            <a:ext cx="605166" cy="338554"/>
          </a:xfrm>
          <a:prstGeom prst="rect">
            <a:avLst/>
          </a:prstGeom>
          <a:noFill/>
        </p:spPr>
        <p:txBody>
          <a:bodyPr wrap="none" rtlCol="0">
            <a:spAutoFit/>
          </a:bodyPr>
          <a:lstStyle/>
          <a:p>
            <a:r>
              <a:rPr lang="en-US" sz="1600" u="sng" dirty="0"/>
              <a:t>OrgA</a:t>
            </a:r>
          </a:p>
        </p:txBody>
      </p:sp>
      <p:sp>
        <p:nvSpPr>
          <p:cNvPr id="90" name="TextBox 89"/>
          <p:cNvSpPr txBox="1"/>
          <p:nvPr/>
        </p:nvSpPr>
        <p:spPr>
          <a:xfrm>
            <a:off x="1560331" y="2535393"/>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8630"/>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90745"/>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30681"/>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80404"/>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22101"/>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9835"/>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32504"/>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32504"/>
            <a:ext cx="934871" cy="338554"/>
          </a:xfrm>
          <a:prstGeom prst="rect">
            <a:avLst/>
          </a:prstGeom>
          <a:noFill/>
        </p:spPr>
        <p:txBody>
          <a:bodyPr wrap="none" rtlCol="0">
            <a:spAutoFit/>
          </a:bodyPr>
          <a:lstStyle/>
          <a:p>
            <a:r>
              <a:rPr lang="en-US" sz="1600" u="sng" dirty="0"/>
              <a:t>Use Case</a:t>
            </a:r>
          </a:p>
        </p:txBody>
      </p:sp>
      <p:sp>
        <p:nvSpPr>
          <p:cNvPr id="128" name="TextBox 127"/>
          <p:cNvSpPr txBox="1"/>
          <p:nvPr/>
        </p:nvSpPr>
        <p:spPr>
          <a:xfrm>
            <a:off x="2775355" y="2331555"/>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80407"/>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5304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972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22101"/>
            <a:ext cx="892667" cy="430887"/>
          </a:xfrm>
          <a:prstGeom prst="rect">
            <a:avLst/>
          </a:prstGeom>
          <a:noFill/>
        </p:spPr>
        <p:txBody>
          <a:bodyPr wrap="square" rtlCol="0">
            <a:spAutoFit/>
          </a:bodyPr>
          <a:lstStyle/>
          <a:p>
            <a:r>
              <a:rPr lang="en-US" sz="1100" dirty="0"/>
              <a:t>Normal public data</a:t>
            </a:r>
          </a:p>
        </p:txBody>
      </p:sp>
      <p:graphicFrame>
        <p:nvGraphicFramePr>
          <p:cNvPr id="16" name="Table 15"/>
          <p:cNvGraphicFramePr>
            <a:graphicFrameLocks noGrp="1"/>
          </p:cNvGraphicFramePr>
          <p:nvPr>
            <p:extLst>
              <p:ext uri="{D42A27DB-BD31-4B8C-83A1-F6EECF244321}">
                <p14:modId xmlns:p14="http://schemas.microsoft.com/office/powerpoint/2010/main" val="741384622"/>
              </p:ext>
            </p:extLst>
          </p:nvPr>
        </p:nvGraphicFramePr>
        <p:xfrm>
          <a:off x="7000245" y="167795"/>
          <a:ext cx="4233498" cy="6241824"/>
        </p:xfrm>
        <a:graphic>
          <a:graphicData uri="http://schemas.openxmlformats.org/drawingml/2006/table">
            <a:tbl>
              <a:tblPr firstRow="1" bandRow="1">
                <a:tableStyleId>{5C22544A-7EE6-4342-B048-85BDC9FD1C3A}</a:tableStyleId>
              </a:tblPr>
              <a:tblGrid>
                <a:gridCol w="1030534"/>
                <a:gridCol w="1204331"/>
                <a:gridCol w="914517"/>
                <a:gridCol w="1084116"/>
              </a:tblGrid>
              <a:tr h="232540">
                <a:tc gridSpan="2">
                  <a:txBody>
                    <a:bodyPr/>
                    <a:lstStyle/>
                    <a:p>
                      <a:pPr algn="ctr"/>
                      <a:r>
                        <a:rPr lang="en-US" sz="1400" dirty="0"/>
                        <a:t>read-only</a:t>
                      </a:r>
                      <a:r>
                        <a:rPr lang="en-US" sz="1400" baseline="0" dirty="0"/>
                        <a:t> </a:t>
                      </a:r>
                      <a:r>
                        <a:rPr lang="en-US" sz="1400" dirty="0"/>
                        <a:t>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a:r>
                        <a:rPr lang="en-US" sz="1400" dirty="0"/>
                        <a:t>read-write</a:t>
                      </a:r>
                      <a:r>
                        <a:rPr lang="en-US" sz="1400" baseline="0" dirty="0"/>
                        <a:t> </a:t>
                      </a:r>
                      <a:r>
                        <a:rPr lang="en-US" sz="1400" dirty="0" err="1"/>
                        <a:t>txs</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r>
              <a:tr h="568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r>
              <a:tr h="923849">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allowed on own org’s peer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a:solidFill>
                          <a:schemeClr val="accent6"/>
                        </a:solidFill>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allowed on own org’s peer only?</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allowed on own org’s peer only?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allowed on own org’s peer only?</a:t>
                      </a: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r>
                        <a:rPr lang="en-US" sz="1100"/>
                        <a:t>within collections</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p>
                      <a:pPr marL="0" marR="0" indent="0" algn="l" defTabSz="914400" rtl="0" eaLnBrk="1" fontAlgn="auto" latinLnBrk="0" hangingPunct="1">
                        <a:lnSpc>
                          <a:spcPct val="100000"/>
                        </a:lnSpc>
                        <a:spcBef>
                          <a:spcPts val="0"/>
                        </a:spcBef>
                        <a:spcAft>
                          <a:spcPts val="0"/>
                        </a:spcAft>
                        <a:buClrTx/>
                        <a:buSzTx/>
                        <a:buFontTx/>
                        <a:buNone/>
                        <a:tabLst/>
                        <a:defRPr/>
                      </a:pPr>
                      <a:r>
                        <a:rPr lang="en-US" sz="1100"/>
                        <a:t>allowed on own org’s peer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9586">
                <a:tc>
                  <a:txBody>
                    <a:bodyPr/>
                    <a:lstStyle/>
                    <a:p>
                      <a:r>
                        <a:rPr lang="en-US" sz="1100"/>
                        <a:t>within collections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66" name="Rectangle 65"/>
          <p:cNvSpPr/>
          <p:nvPr/>
        </p:nvSpPr>
        <p:spPr>
          <a:xfrm rot="5400000">
            <a:off x="-262065" y="3461934"/>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67" name="Rectangle 66"/>
          <p:cNvSpPr/>
          <p:nvPr/>
        </p:nvSpPr>
        <p:spPr>
          <a:xfrm rot="5400000">
            <a:off x="572978" y="5388941"/>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50" name="Rounded Rectangular Callout 49"/>
          <p:cNvSpPr/>
          <p:nvPr/>
        </p:nvSpPr>
        <p:spPr>
          <a:xfrm>
            <a:off x="7946667" y="6087100"/>
            <a:ext cx="1170327" cy="1200252"/>
          </a:xfrm>
          <a:prstGeom prst="wedgeRoundRectCallout">
            <a:avLst>
              <a:gd name="adj1" fmla="val -189410"/>
              <a:gd name="adj2" fmla="val -688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One CouchDB database with 3 collection namespaces.</a:t>
            </a:r>
          </a:p>
          <a:p>
            <a:pPr algn="ctr"/>
            <a:r>
              <a:rPr lang="en-US" sz="1000"/>
              <a:t>Can query one collection or entire database.</a:t>
            </a:r>
          </a:p>
        </p:txBody>
      </p:sp>
      <p:sp>
        <p:nvSpPr>
          <p:cNvPr id="3" name="Slide Number Placeholder 2"/>
          <p:cNvSpPr>
            <a:spLocks noGrp="1"/>
          </p:cNvSpPr>
          <p:nvPr>
            <p:ph type="sldNum" sz="quarter" idx="12"/>
          </p:nvPr>
        </p:nvSpPr>
        <p:spPr/>
        <p:txBody>
          <a:bodyPr/>
          <a:lstStyle/>
          <a:p>
            <a:fld id="{304DFA53-9DBF-184D-934E-B4488FEA04C6}" type="slidenum">
              <a:rPr lang="en-US"/>
              <a:t>8</a:t>
            </a:fld>
            <a:endParaRPr lang="en-US"/>
          </a:p>
        </p:txBody>
      </p:sp>
      <p:sp>
        <p:nvSpPr>
          <p:cNvPr id="46" name="TextBox 45"/>
          <p:cNvSpPr txBox="1"/>
          <p:nvPr/>
        </p:nvSpPr>
        <p:spPr>
          <a:xfrm>
            <a:off x="4077364" y="2342407"/>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47" name="TextBox 46"/>
          <p:cNvSpPr txBox="1"/>
          <p:nvPr/>
        </p:nvSpPr>
        <p:spPr>
          <a:xfrm>
            <a:off x="4087580" y="3288707"/>
            <a:ext cx="1192600" cy="600164"/>
          </a:xfrm>
          <a:prstGeom prst="rect">
            <a:avLst/>
          </a:prstGeom>
          <a:noFill/>
        </p:spPr>
        <p:txBody>
          <a:bodyPr wrap="square" rtlCol="0">
            <a:spAutoFit/>
          </a:bodyPr>
          <a:lstStyle/>
          <a:p>
            <a:r>
              <a:rPr lang="en-US" sz="1100"/>
              <a:t>Keep private data confidential from orderers</a:t>
            </a:r>
          </a:p>
        </p:txBody>
      </p:sp>
      <p:sp>
        <p:nvSpPr>
          <p:cNvPr id="48" name="TextBox 47"/>
          <p:cNvSpPr txBox="1"/>
          <p:nvPr/>
        </p:nvSpPr>
        <p:spPr>
          <a:xfrm>
            <a:off x="4105799" y="4232451"/>
            <a:ext cx="1192600" cy="769441"/>
          </a:xfrm>
          <a:prstGeom prst="rect">
            <a:avLst/>
          </a:prstGeom>
          <a:noFill/>
        </p:spPr>
        <p:txBody>
          <a:bodyPr wrap="square" rtlCol="0">
            <a:spAutoFit/>
          </a:bodyPr>
          <a:lstStyle/>
          <a:p>
            <a:r>
              <a:rPr lang="en-US" sz="1100"/>
              <a:t>Data privacy; Share private data between fixed set of orgs.</a:t>
            </a:r>
          </a:p>
        </p:txBody>
      </p:sp>
      <p:sp>
        <p:nvSpPr>
          <p:cNvPr id="49" name="TextBox 48"/>
          <p:cNvSpPr txBox="1"/>
          <p:nvPr/>
        </p:nvSpPr>
        <p:spPr>
          <a:xfrm>
            <a:off x="4079027" y="5202828"/>
            <a:ext cx="1192600" cy="938719"/>
          </a:xfrm>
          <a:prstGeom prst="rect">
            <a:avLst/>
          </a:prstGeom>
          <a:noFill/>
        </p:spPr>
        <p:txBody>
          <a:bodyPr wrap="square" rtlCol="0">
            <a:spAutoFit/>
          </a:bodyPr>
          <a:lstStyle/>
          <a:p>
            <a:r>
              <a:rPr lang="en-US" sz="1100"/>
              <a:t>Data privacy; Share private data between evolving groups of orgs.</a:t>
            </a:r>
          </a:p>
        </p:txBody>
      </p:sp>
    </p:spTree>
    <p:extLst>
      <p:ext uri="{BB962C8B-B14F-4D97-AF65-F5344CB8AC3E}">
        <p14:creationId xmlns:p14="http://schemas.microsoft.com/office/powerpoint/2010/main" val="1102667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570333" y="1310216"/>
            <a:ext cx="739852" cy="85091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Public</a:t>
            </a:r>
          </a:p>
        </p:txBody>
      </p:sp>
      <p:sp>
        <p:nvSpPr>
          <p:cNvPr id="118" name="Rectangle 117"/>
          <p:cNvSpPr/>
          <p:nvPr/>
        </p:nvSpPr>
        <p:spPr>
          <a:xfrm rot="5400000">
            <a:off x="-1005452" y="3796278"/>
            <a:ext cx="3891422" cy="7398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a:solidFill>
                  <a:schemeClr val="tx1"/>
                </a:solidFill>
              </a:rPr>
              <a:t>Private</a:t>
            </a:r>
          </a:p>
        </p:txBody>
      </p:sp>
      <p:sp>
        <p:nvSpPr>
          <p:cNvPr id="12" name="Can 11"/>
          <p:cNvSpPr/>
          <p:nvPr/>
        </p:nvSpPr>
        <p:spPr>
          <a:xfrm>
            <a:off x="5545316" y="2920879"/>
            <a:ext cx="673769" cy="120178"/>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3" name="Can 12"/>
          <p:cNvSpPr/>
          <p:nvPr/>
        </p:nvSpPr>
        <p:spPr>
          <a:xfrm>
            <a:off x="5545316" y="2853943"/>
            <a:ext cx="673769" cy="12645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8" name="Can 17"/>
          <p:cNvSpPr/>
          <p:nvPr/>
        </p:nvSpPr>
        <p:spPr>
          <a:xfrm>
            <a:off x="5545316" y="2792949"/>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 name="Title 1"/>
          <p:cNvSpPr>
            <a:spLocks noGrp="1"/>
          </p:cNvSpPr>
          <p:nvPr>
            <p:ph type="title"/>
          </p:nvPr>
        </p:nvSpPr>
        <p:spPr>
          <a:xfrm>
            <a:off x="292008" y="77007"/>
            <a:ext cx="6753999" cy="645528"/>
          </a:xfrm>
        </p:spPr>
        <p:txBody>
          <a:bodyPr>
            <a:normAutofit fontScale="90000"/>
          </a:bodyPr>
          <a:lstStyle/>
          <a:p>
            <a:r>
              <a:rPr lang="en-US" dirty="0"/>
              <a:t>Collection </a:t>
            </a:r>
            <a:r>
              <a:rPr lang="mr-IN" dirty="0"/>
              <a:t>–</a:t>
            </a:r>
            <a:r>
              <a:rPr lang="en-US" dirty="0"/>
              <a:t> query implications</a:t>
            </a:r>
          </a:p>
        </p:txBody>
      </p:sp>
      <p:sp>
        <p:nvSpPr>
          <p:cNvPr id="4" name="Can 3"/>
          <p:cNvSpPr/>
          <p:nvPr/>
        </p:nvSpPr>
        <p:spPr>
          <a:xfrm>
            <a:off x="5552358" y="4698101"/>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5" name="Can 4"/>
          <p:cNvSpPr/>
          <p:nvPr/>
        </p:nvSpPr>
        <p:spPr>
          <a:xfrm>
            <a:off x="5552357" y="4451451"/>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6" name="Can 5"/>
          <p:cNvSpPr/>
          <p:nvPr/>
        </p:nvSpPr>
        <p:spPr>
          <a:xfrm>
            <a:off x="5552356" y="4186759"/>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8" name="Can 7"/>
          <p:cNvSpPr/>
          <p:nvPr/>
        </p:nvSpPr>
        <p:spPr>
          <a:xfrm>
            <a:off x="5552358" y="570554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 R</a:t>
            </a:r>
          </a:p>
        </p:txBody>
      </p:sp>
      <p:sp>
        <p:nvSpPr>
          <p:cNvPr id="9" name="Can 8"/>
          <p:cNvSpPr/>
          <p:nvPr/>
        </p:nvSpPr>
        <p:spPr>
          <a:xfrm>
            <a:off x="5552357" y="5458895"/>
            <a:ext cx="673769" cy="324852"/>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BC R</a:t>
            </a:r>
          </a:p>
        </p:txBody>
      </p:sp>
      <p:sp>
        <p:nvSpPr>
          <p:cNvPr id="10" name="Can 9"/>
          <p:cNvSpPr/>
          <p:nvPr/>
        </p:nvSpPr>
        <p:spPr>
          <a:xfrm>
            <a:off x="5552356" y="5216505"/>
            <a:ext cx="673769" cy="32485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 R</a:t>
            </a:r>
          </a:p>
        </p:txBody>
      </p:sp>
      <p:sp>
        <p:nvSpPr>
          <p:cNvPr id="14" name="Can 13"/>
          <p:cNvSpPr/>
          <p:nvPr/>
        </p:nvSpPr>
        <p:spPr>
          <a:xfrm>
            <a:off x="5552355" y="1403327"/>
            <a:ext cx="673769" cy="75779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5" name="Can 14"/>
          <p:cNvSpPr/>
          <p:nvPr/>
        </p:nvSpPr>
        <p:spPr>
          <a:xfrm>
            <a:off x="5545315" y="3242470"/>
            <a:ext cx="673769" cy="75779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7" name="Can 16"/>
          <p:cNvSpPr/>
          <p:nvPr/>
        </p:nvSpPr>
        <p:spPr>
          <a:xfrm>
            <a:off x="5545316" y="2731654"/>
            <a:ext cx="673769" cy="12459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9" name="Can 18"/>
          <p:cNvSpPr/>
          <p:nvPr/>
        </p:nvSpPr>
        <p:spPr>
          <a:xfrm>
            <a:off x="5545316" y="2670452"/>
            <a:ext cx="673769" cy="124806"/>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0" name="Can 19"/>
          <p:cNvSpPr/>
          <p:nvPr/>
        </p:nvSpPr>
        <p:spPr>
          <a:xfrm>
            <a:off x="5545316" y="2607562"/>
            <a:ext cx="673769" cy="127474"/>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1" name="Can 20"/>
          <p:cNvSpPr/>
          <p:nvPr/>
        </p:nvSpPr>
        <p:spPr>
          <a:xfrm>
            <a:off x="5545316" y="2555951"/>
            <a:ext cx="673769" cy="126080"/>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2" name="Can 21"/>
          <p:cNvSpPr/>
          <p:nvPr/>
        </p:nvSpPr>
        <p:spPr>
          <a:xfrm>
            <a:off x="5545316" y="2491751"/>
            <a:ext cx="673769" cy="128937"/>
          </a:xfrm>
          <a:prstGeom prst="can">
            <a:avLst>
              <a:gd name="adj" fmla="val 5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3" name="Can 22"/>
          <p:cNvSpPr/>
          <p:nvPr/>
        </p:nvSpPr>
        <p:spPr>
          <a:xfrm>
            <a:off x="5545315" y="2431512"/>
            <a:ext cx="673769" cy="123784"/>
          </a:xfrm>
          <a:prstGeom prst="can">
            <a:avLst>
              <a:gd name="adj" fmla="val 50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84" name="TextBox 83"/>
          <p:cNvSpPr txBox="1"/>
          <p:nvPr/>
        </p:nvSpPr>
        <p:spPr>
          <a:xfrm>
            <a:off x="5554106" y="810072"/>
            <a:ext cx="605166" cy="338554"/>
          </a:xfrm>
          <a:prstGeom prst="rect">
            <a:avLst/>
          </a:prstGeom>
          <a:noFill/>
        </p:spPr>
        <p:txBody>
          <a:bodyPr wrap="none" rtlCol="0">
            <a:spAutoFit/>
          </a:bodyPr>
          <a:lstStyle/>
          <a:p>
            <a:r>
              <a:rPr lang="en-US" sz="1600" u="sng" dirty="0"/>
              <a:t>OrgA</a:t>
            </a:r>
          </a:p>
        </p:txBody>
      </p:sp>
      <p:sp>
        <p:nvSpPr>
          <p:cNvPr id="90" name="TextBox 89"/>
          <p:cNvSpPr txBox="1"/>
          <p:nvPr/>
        </p:nvSpPr>
        <p:spPr>
          <a:xfrm>
            <a:off x="1560331" y="2535393"/>
            <a:ext cx="538096" cy="292388"/>
          </a:xfrm>
          <a:prstGeom prst="rect">
            <a:avLst/>
          </a:prstGeom>
          <a:noFill/>
        </p:spPr>
        <p:txBody>
          <a:bodyPr wrap="none" rtlCol="0">
            <a:spAutoFit/>
          </a:bodyPr>
          <a:lstStyle/>
          <a:p>
            <a:r>
              <a:rPr lang="en-US" sz="1300" b="1" dirty="0"/>
              <a:t>Local</a:t>
            </a:r>
          </a:p>
        </p:txBody>
      </p:sp>
      <p:sp>
        <p:nvSpPr>
          <p:cNvPr id="91" name="TextBox 90"/>
          <p:cNvSpPr txBox="1"/>
          <p:nvPr/>
        </p:nvSpPr>
        <p:spPr>
          <a:xfrm>
            <a:off x="1553663" y="4328630"/>
            <a:ext cx="1067536" cy="492443"/>
          </a:xfrm>
          <a:prstGeom prst="rect">
            <a:avLst/>
          </a:prstGeom>
          <a:noFill/>
        </p:spPr>
        <p:txBody>
          <a:bodyPr wrap="none" rtlCol="0">
            <a:spAutoFit/>
          </a:bodyPr>
          <a:lstStyle/>
          <a:p>
            <a:r>
              <a:rPr lang="en-US" sz="1300" b="1" dirty="0"/>
              <a:t>Immutable</a:t>
            </a:r>
          </a:p>
          <a:p>
            <a:r>
              <a:rPr lang="en-US" sz="1300" b="1" dirty="0"/>
              <a:t>Membership</a:t>
            </a:r>
          </a:p>
        </p:txBody>
      </p:sp>
      <p:sp>
        <p:nvSpPr>
          <p:cNvPr id="92" name="TextBox 91"/>
          <p:cNvSpPr txBox="1"/>
          <p:nvPr/>
        </p:nvSpPr>
        <p:spPr>
          <a:xfrm>
            <a:off x="1592272" y="5290745"/>
            <a:ext cx="1067536" cy="492443"/>
          </a:xfrm>
          <a:prstGeom prst="rect">
            <a:avLst/>
          </a:prstGeom>
          <a:noFill/>
        </p:spPr>
        <p:txBody>
          <a:bodyPr wrap="none" rtlCol="0">
            <a:spAutoFit/>
          </a:bodyPr>
          <a:lstStyle/>
          <a:p>
            <a:r>
              <a:rPr lang="en-US" sz="1300" b="1" dirty="0"/>
              <a:t>Mutable</a:t>
            </a:r>
          </a:p>
          <a:p>
            <a:r>
              <a:rPr lang="en-US" sz="1300" b="1" dirty="0"/>
              <a:t>Membership</a:t>
            </a:r>
          </a:p>
        </p:txBody>
      </p:sp>
      <p:sp>
        <p:nvSpPr>
          <p:cNvPr id="93" name="TextBox 92"/>
          <p:cNvSpPr txBox="1"/>
          <p:nvPr/>
        </p:nvSpPr>
        <p:spPr>
          <a:xfrm>
            <a:off x="1408665" y="830681"/>
            <a:ext cx="1435008" cy="338554"/>
          </a:xfrm>
          <a:prstGeom prst="rect">
            <a:avLst/>
          </a:prstGeom>
          <a:noFill/>
        </p:spPr>
        <p:txBody>
          <a:bodyPr wrap="none" rtlCol="0">
            <a:spAutoFit/>
          </a:bodyPr>
          <a:lstStyle/>
          <a:p>
            <a:r>
              <a:rPr lang="en-US" sz="1600" u="sng" dirty="0"/>
              <a:t>Collection type</a:t>
            </a:r>
          </a:p>
        </p:txBody>
      </p:sp>
      <p:sp>
        <p:nvSpPr>
          <p:cNvPr id="117" name="TextBox 116"/>
          <p:cNvSpPr txBox="1"/>
          <p:nvPr/>
        </p:nvSpPr>
        <p:spPr>
          <a:xfrm>
            <a:off x="1629084" y="3380404"/>
            <a:ext cx="369012" cy="292388"/>
          </a:xfrm>
          <a:prstGeom prst="rect">
            <a:avLst/>
          </a:prstGeom>
          <a:noFill/>
        </p:spPr>
        <p:txBody>
          <a:bodyPr wrap="none" rtlCol="0">
            <a:spAutoFit/>
          </a:bodyPr>
          <a:lstStyle/>
          <a:p>
            <a:r>
              <a:rPr lang="en-US" sz="1300" b="1" dirty="0"/>
              <a:t>All</a:t>
            </a:r>
          </a:p>
        </p:txBody>
      </p:sp>
      <p:sp>
        <p:nvSpPr>
          <p:cNvPr id="124" name="TextBox 123"/>
          <p:cNvSpPr txBox="1"/>
          <p:nvPr/>
        </p:nvSpPr>
        <p:spPr>
          <a:xfrm>
            <a:off x="1553663" y="1522101"/>
            <a:ext cx="1027204" cy="692497"/>
          </a:xfrm>
          <a:prstGeom prst="rect">
            <a:avLst/>
          </a:prstGeom>
          <a:noFill/>
        </p:spPr>
        <p:txBody>
          <a:bodyPr wrap="none" rtlCol="0">
            <a:spAutoFit/>
          </a:bodyPr>
          <a:lstStyle/>
          <a:p>
            <a:r>
              <a:rPr lang="en-US" sz="1300" b="1" dirty="0"/>
              <a:t>Public data</a:t>
            </a:r>
          </a:p>
          <a:p>
            <a:r>
              <a:rPr lang="en-US" sz="1300" b="1" dirty="0"/>
              <a:t>(via ordered</a:t>
            </a:r>
          </a:p>
          <a:p>
            <a:r>
              <a:rPr lang="en-US" sz="1300" b="1" dirty="0"/>
              <a:t>blocks)</a:t>
            </a:r>
          </a:p>
        </p:txBody>
      </p:sp>
      <p:sp>
        <p:nvSpPr>
          <p:cNvPr id="125" name="TextBox 124"/>
          <p:cNvSpPr txBox="1"/>
          <p:nvPr/>
        </p:nvSpPr>
        <p:spPr>
          <a:xfrm>
            <a:off x="2776341" y="1549835"/>
            <a:ext cx="892667" cy="430887"/>
          </a:xfrm>
          <a:prstGeom prst="rect">
            <a:avLst/>
          </a:prstGeom>
          <a:noFill/>
        </p:spPr>
        <p:txBody>
          <a:bodyPr wrap="square" rtlCol="0">
            <a:spAutoFit/>
          </a:bodyPr>
          <a:lstStyle/>
          <a:p>
            <a:r>
              <a:rPr lang="en-US" sz="1100" dirty="0"/>
              <a:t>Normal public data</a:t>
            </a:r>
          </a:p>
        </p:txBody>
      </p:sp>
      <p:sp>
        <p:nvSpPr>
          <p:cNvPr id="126" name="TextBox 125"/>
          <p:cNvSpPr txBox="1"/>
          <p:nvPr/>
        </p:nvSpPr>
        <p:spPr>
          <a:xfrm>
            <a:off x="2843673" y="832504"/>
            <a:ext cx="1169872" cy="338554"/>
          </a:xfrm>
          <a:prstGeom prst="rect">
            <a:avLst/>
          </a:prstGeom>
          <a:noFill/>
        </p:spPr>
        <p:txBody>
          <a:bodyPr wrap="none" rtlCol="0">
            <a:spAutoFit/>
          </a:bodyPr>
          <a:lstStyle/>
          <a:p>
            <a:r>
              <a:rPr lang="en-US" sz="1600" u="sng" dirty="0"/>
              <a:t>Distribution</a:t>
            </a:r>
          </a:p>
        </p:txBody>
      </p:sp>
      <p:sp>
        <p:nvSpPr>
          <p:cNvPr id="127" name="TextBox 126"/>
          <p:cNvSpPr txBox="1"/>
          <p:nvPr/>
        </p:nvSpPr>
        <p:spPr>
          <a:xfrm>
            <a:off x="4160911" y="832504"/>
            <a:ext cx="934871" cy="338554"/>
          </a:xfrm>
          <a:prstGeom prst="rect">
            <a:avLst/>
          </a:prstGeom>
          <a:noFill/>
        </p:spPr>
        <p:txBody>
          <a:bodyPr wrap="none" rtlCol="0">
            <a:spAutoFit/>
          </a:bodyPr>
          <a:lstStyle/>
          <a:p>
            <a:r>
              <a:rPr lang="en-US" sz="1600" u="sng" dirty="0"/>
              <a:t>Use Case</a:t>
            </a:r>
          </a:p>
        </p:txBody>
      </p:sp>
      <p:sp>
        <p:nvSpPr>
          <p:cNvPr id="128" name="TextBox 127"/>
          <p:cNvSpPr txBox="1"/>
          <p:nvPr/>
        </p:nvSpPr>
        <p:spPr>
          <a:xfrm>
            <a:off x="2775355" y="2331555"/>
            <a:ext cx="1192600" cy="938719"/>
          </a:xfrm>
          <a:prstGeom prst="rect">
            <a:avLst/>
          </a:prstGeom>
          <a:noFill/>
        </p:spPr>
        <p:txBody>
          <a:bodyPr wrap="square" rtlCol="0">
            <a:spAutoFit/>
          </a:bodyPr>
          <a:lstStyle/>
          <a:p>
            <a:r>
              <a:rPr lang="en-US" sz="1100" dirty="0"/>
              <a:t>Client distributes private data to endorsing orgs, gossip shares within these orgs</a:t>
            </a:r>
          </a:p>
        </p:txBody>
      </p:sp>
      <p:sp>
        <p:nvSpPr>
          <p:cNvPr id="129" name="TextBox 128"/>
          <p:cNvSpPr txBox="1"/>
          <p:nvPr/>
        </p:nvSpPr>
        <p:spPr>
          <a:xfrm>
            <a:off x="2757136" y="3280407"/>
            <a:ext cx="1192600" cy="769441"/>
          </a:xfrm>
          <a:prstGeom prst="rect">
            <a:avLst/>
          </a:prstGeom>
          <a:noFill/>
        </p:spPr>
        <p:txBody>
          <a:bodyPr wrap="square" rtlCol="0">
            <a:spAutoFit/>
          </a:bodyPr>
          <a:lstStyle/>
          <a:p>
            <a:r>
              <a:rPr lang="en-US" sz="1100" dirty="0"/>
              <a:t>Peer gossip distributes private data to all organizations</a:t>
            </a:r>
          </a:p>
        </p:txBody>
      </p:sp>
      <p:sp>
        <p:nvSpPr>
          <p:cNvPr id="130" name="TextBox 129"/>
          <p:cNvSpPr txBox="1"/>
          <p:nvPr/>
        </p:nvSpPr>
        <p:spPr>
          <a:xfrm>
            <a:off x="2774417" y="415304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1" name="TextBox 130"/>
          <p:cNvSpPr txBox="1"/>
          <p:nvPr/>
        </p:nvSpPr>
        <p:spPr>
          <a:xfrm>
            <a:off x="2757136" y="5159724"/>
            <a:ext cx="1192600" cy="938719"/>
          </a:xfrm>
          <a:prstGeom prst="rect">
            <a:avLst/>
          </a:prstGeom>
          <a:noFill/>
        </p:spPr>
        <p:txBody>
          <a:bodyPr wrap="square" rtlCol="0">
            <a:spAutoFit/>
          </a:bodyPr>
          <a:lstStyle/>
          <a:p>
            <a:r>
              <a:rPr lang="en-US" sz="1100" dirty="0"/>
              <a:t>Peer gossip distributes private data to all organizations in collection.</a:t>
            </a:r>
          </a:p>
        </p:txBody>
      </p:sp>
      <p:sp>
        <p:nvSpPr>
          <p:cNvPr id="132" name="TextBox 131"/>
          <p:cNvSpPr txBox="1"/>
          <p:nvPr/>
        </p:nvSpPr>
        <p:spPr>
          <a:xfrm>
            <a:off x="4106785" y="1522101"/>
            <a:ext cx="892667" cy="430887"/>
          </a:xfrm>
          <a:prstGeom prst="rect">
            <a:avLst/>
          </a:prstGeom>
          <a:noFill/>
        </p:spPr>
        <p:txBody>
          <a:bodyPr wrap="square" rtlCol="0">
            <a:spAutoFit/>
          </a:bodyPr>
          <a:lstStyle/>
          <a:p>
            <a:r>
              <a:rPr lang="en-US" sz="1100" dirty="0"/>
              <a:t>Normal public data</a:t>
            </a:r>
          </a:p>
        </p:txBody>
      </p:sp>
      <p:graphicFrame>
        <p:nvGraphicFramePr>
          <p:cNvPr id="16" name="Table 15"/>
          <p:cNvGraphicFramePr>
            <a:graphicFrameLocks noGrp="1"/>
          </p:cNvGraphicFramePr>
          <p:nvPr>
            <p:extLst>
              <p:ext uri="{D42A27DB-BD31-4B8C-83A1-F6EECF244321}">
                <p14:modId xmlns:p14="http://schemas.microsoft.com/office/powerpoint/2010/main" val="561586037"/>
              </p:ext>
            </p:extLst>
          </p:nvPr>
        </p:nvGraphicFramePr>
        <p:xfrm>
          <a:off x="6819808" y="474946"/>
          <a:ext cx="4233498" cy="5498722"/>
        </p:xfrm>
        <a:graphic>
          <a:graphicData uri="http://schemas.openxmlformats.org/drawingml/2006/table">
            <a:tbl>
              <a:tblPr firstRow="1" bandRow="1">
                <a:tableStyleId>{5C22544A-7EE6-4342-B048-85BDC9FD1C3A}</a:tableStyleId>
              </a:tblPr>
              <a:tblGrid>
                <a:gridCol w="1030534"/>
                <a:gridCol w="1204331"/>
                <a:gridCol w="914517"/>
                <a:gridCol w="1084116"/>
              </a:tblGrid>
              <a:tr h="232540">
                <a:tc gridSpan="2">
                  <a:txBody>
                    <a:bodyPr/>
                    <a:lstStyle/>
                    <a:p>
                      <a:pPr algn="ctr"/>
                      <a:r>
                        <a:rPr lang="en-US" sz="1400" dirty="0"/>
                        <a:t>read-only</a:t>
                      </a:r>
                      <a:r>
                        <a:rPr lang="en-US" sz="1400" baseline="0" dirty="0"/>
                        <a:t> </a:t>
                      </a:r>
                      <a:r>
                        <a:rPr lang="en-US" sz="1400" dirty="0"/>
                        <a:t>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a:r>
                        <a:rPr lang="en-US" sz="1400" dirty="0"/>
                        <a:t>read-write</a:t>
                      </a:r>
                      <a:r>
                        <a:rPr lang="en-US" sz="1400" baseline="0" dirty="0"/>
                        <a:t> </a:t>
                      </a:r>
                      <a:r>
                        <a:rPr lang="en-US" sz="1400" dirty="0" err="1"/>
                        <a:t>txs</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r>
              <a:tr h="568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Range query</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JSON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(CouchDB)</a:t>
                      </a:r>
                    </a:p>
                  </a:txBody>
                  <a:tcPr>
                    <a:lnR w="12700" cap="flat" cmpd="sng" algn="ctr">
                      <a:solidFill>
                        <a:schemeClr val="tx1"/>
                      </a:solidFill>
                      <a:prstDash val="solid"/>
                      <a:round/>
                      <a:headEnd type="none" w="med" len="med"/>
                      <a:tailEnd type="none" w="med" len="med"/>
                    </a:lnR>
                  </a:tcPr>
                </a:tc>
              </a:tr>
              <a:tr h="923849">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solidFill>
                            <a:schemeClr val="accent6"/>
                          </a:solidFill>
                        </a:rPr>
                        <a:t>✓</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3849">
                <a:tc>
                  <a:txBody>
                    <a:bodyPr/>
                    <a:lstStyle/>
                    <a:p>
                      <a:r>
                        <a:rPr lang="en-US" sz="1100"/>
                        <a:t>within collections</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tcPr>
                </a:tc>
              </a:tr>
              <a:tr h="929586">
                <a:tc>
                  <a:txBody>
                    <a:bodyPr/>
                    <a:lstStyle/>
                    <a:p>
                      <a:r>
                        <a:rPr lang="en-US" sz="1100"/>
                        <a:t>within collections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t>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and across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t>collections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phantom validation not possible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rPr>
                        <a:t>no phantom validation for couch</a:t>
                      </a:r>
                      <a:r>
                        <a:rPr lang="en-US" sz="1100" b="0" baseline="0">
                          <a:solidFill>
                            <a:schemeClr val="tx1"/>
                          </a:solidFill>
                        </a:rPr>
                        <a:t> queries</a:t>
                      </a:r>
                      <a:endParaRPr lang="en-US" sz="1100" b="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4" name="Rounded Rectangular Callout 23"/>
          <p:cNvSpPr/>
          <p:nvPr/>
        </p:nvSpPr>
        <p:spPr>
          <a:xfrm>
            <a:off x="11155231" y="656003"/>
            <a:ext cx="936702" cy="855322"/>
          </a:xfrm>
          <a:prstGeom prst="wedgeRoundRectCallout">
            <a:avLst>
              <a:gd name="adj1" fmla="val -218722"/>
              <a:gd name="adj2" fmla="val 40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Range queries re-executed at validation time to ensure no phantoms.</a:t>
            </a:r>
          </a:p>
        </p:txBody>
      </p:sp>
      <p:sp>
        <p:nvSpPr>
          <p:cNvPr id="62" name="Rounded Rectangular Callout 61"/>
          <p:cNvSpPr/>
          <p:nvPr/>
        </p:nvSpPr>
        <p:spPr>
          <a:xfrm>
            <a:off x="9921963" y="6079880"/>
            <a:ext cx="1441130" cy="435362"/>
          </a:xfrm>
          <a:prstGeom prst="wedgeRoundRectCallout">
            <a:avLst>
              <a:gd name="adj1" fmla="val -65829"/>
              <a:gd name="adj2" fmla="val -1417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With private data, peers that don’t have the data can’t validate the  results</a:t>
            </a:r>
          </a:p>
        </p:txBody>
      </p:sp>
      <p:sp>
        <p:nvSpPr>
          <p:cNvPr id="63" name="Rounded Rectangular Callout 62"/>
          <p:cNvSpPr/>
          <p:nvPr/>
        </p:nvSpPr>
        <p:spPr>
          <a:xfrm>
            <a:off x="7778229" y="6159213"/>
            <a:ext cx="1967936" cy="491810"/>
          </a:xfrm>
          <a:prstGeom prst="wedgeRoundRectCallout">
            <a:avLst>
              <a:gd name="adj1" fmla="val -26581"/>
              <a:gd name="adj2" fmla="val -1298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Can be supported at data layer ‘for free’, requires additional shim API.</a:t>
            </a:r>
          </a:p>
        </p:txBody>
      </p:sp>
      <p:sp>
        <p:nvSpPr>
          <p:cNvPr id="64" name="Rounded Rectangular Callout 63"/>
          <p:cNvSpPr/>
          <p:nvPr/>
        </p:nvSpPr>
        <p:spPr>
          <a:xfrm>
            <a:off x="4873828" y="6076794"/>
            <a:ext cx="2570888" cy="601768"/>
          </a:xfrm>
          <a:prstGeom prst="wedgeRoundRectCallout">
            <a:avLst>
              <a:gd name="adj1" fmla="val 41004"/>
              <a:gd name="adj2" fmla="val -145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Due to collection namespace, can’t do key range queries across collections </a:t>
            </a:r>
            <a:r>
              <a:rPr lang="mr-IN" sz="900"/>
              <a:t>…</a:t>
            </a:r>
            <a:r>
              <a:rPr lang="en-US" sz="900"/>
              <a:t>unless we duplicate the state data with two key structures: collection~key and key~collection.</a:t>
            </a:r>
          </a:p>
        </p:txBody>
      </p:sp>
      <p:sp>
        <p:nvSpPr>
          <p:cNvPr id="66" name="Rectangle 65"/>
          <p:cNvSpPr/>
          <p:nvPr/>
        </p:nvSpPr>
        <p:spPr>
          <a:xfrm rot="5400000">
            <a:off x="-262065" y="3461934"/>
            <a:ext cx="2620072" cy="3085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Implicit  definition</a:t>
            </a:r>
          </a:p>
        </p:txBody>
      </p:sp>
      <p:sp>
        <p:nvSpPr>
          <p:cNvPr id="67" name="Rectangle 66"/>
          <p:cNvSpPr/>
          <p:nvPr/>
        </p:nvSpPr>
        <p:spPr>
          <a:xfrm rot="5400000">
            <a:off x="572978" y="5388941"/>
            <a:ext cx="947542" cy="311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Explicit def</a:t>
            </a:r>
          </a:p>
        </p:txBody>
      </p:sp>
      <p:sp>
        <p:nvSpPr>
          <p:cNvPr id="69" name="Rounded Rectangular Callout 68"/>
          <p:cNvSpPr/>
          <p:nvPr/>
        </p:nvSpPr>
        <p:spPr>
          <a:xfrm>
            <a:off x="11185678" y="1735671"/>
            <a:ext cx="936702" cy="1216024"/>
          </a:xfrm>
          <a:prstGeom prst="wedgeRoundRectCallout">
            <a:avLst>
              <a:gd name="adj1" fmla="val -87770"/>
              <a:gd name="adj2" fmla="val -35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No phantom validation for couchdb queries, some applications can tolerate phantoms, others can’t</a:t>
            </a:r>
          </a:p>
        </p:txBody>
      </p:sp>
      <p:sp>
        <p:nvSpPr>
          <p:cNvPr id="70" name="Rounded Rectangular Callout 69"/>
          <p:cNvSpPr/>
          <p:nvPr/>
        </p:nvSpPr>
        <p:spPr>
          <a:xfrm>
            <a:off x="11155231" y="3685329"/>
            <a:ext cx="936702" cy="1532243"/>
          </a:xfrm>
          <a:prstGeom prst="wedgeRoundRectCallout">
            <a:avLst>
              <a:gd name="adj1" fmla="val -242532"/>
              <a:gd name="adj2" fmla="val -55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Range queries re-executed at validation time to ensure no phantoms. Note: only valid if we don’t allow missing data.</a:t>
            </a:r>
          </a:p>
        </p:txBody>
      </p:sp>
      <p:sp>
        <p:nvSpPr>
          <p:cNvPr id="25" name="Slide Number Placeholder 24"/>
          <p:cNvSpPr>
            <a:spLocks noGrp="1"/>
          </p:cNvSpPr>
          <p:nvPr>
            <p:ph type="sldNum" sz="quarter" idx="12"/>
          </p:nvPr>
        </p:nvSpPr>
        <p:spPr/>
        <p:txBody>
          <a:bodyPr/>
          <a:lstStyle/>
          <a:p>
            <a:fld id="{304DFA53-9DBF-184D-934E-B4488FEA04C6}" type="slidenum">
              <a:rPr lang="en-US"/>
              <a:t>9</a:t>
            </a:fld>
            <a:endParaRPr lang="en-US"/>
          </a:p>
        </p:txBody>
      </p:sp>
      <p:sp>
        <p:nvSpPr>
          <p:cNvPr id="51" name="TextBox 50"/>
          <p:cNvSpPr txBox="1"/>
          <p:nvPr/>
        </p:nvSpPr>
        <p:spPr>
          <a:xfrm>
            <a:off x="4077364" y="2342408"/>
            <a:ext cx="1337542" cy="938719"/>
          </a:xfrm>
          <a:prstGeom prst="rect">
            <a:avLst/>
          </a:prstGeom>
          <a:noFill/>
        </p:spPr>
        <p:txBody>
          <a:bodyPr wrap="square" rtlCol="0">
            <a:spAutoFit/>
          </a:bodyPr>
          <a:lstStyle/>
          <a:p>
            <a:r>
              <a:rPr lang="en-US" sz="1100"/>
              <a:t>Collection membership, data, and owner privacy;</a:t>
            </a:r>
          </a:p>
          <a:p>
            <a:r>
              <a:rPr lang="en-US" sz="1100"/>
              <a:t>asset transfer to any org</a:t>
            </a:r>
          </a:p>
        </p:txBody>
      </p:sp>
      <p:sp>
        <p:nvSpPr>
          <p:cNvPr id="52" name="TextBox 51"/>
          <p:cNvSpPr txBox="1"/>
          <p:nvPr/>
        </p:nvSpPr>
        <p:spPr>
          <a:xfrm>
            <a:off x="4087580" y="3288708"/>
            <a:ext cx="1192600" cy="600164"/>
          </a:xfrm>
          <a:prstGeom prst="rect">
            <a:avLst/>
          </a:prstGeom>
          <a:noFill/>
        </p:spPr>
        <p:txBody>
          <a:bodyPr wrap="square" rtlCol="0">
            <a:spAutoFit/>
          </a:bodyPr>
          <a:lstStyle/>
          <a:p>
            <a:r>
              <a:rPr lang="en-US" sz="1100"/>
              <a:t>Keep private data confidential from orderers</a:t>
            </a:r>
          </a:p>
        </p:txBody>
      </p:sp>
      <p:sp>
        <p:nvSpPr>
          <p:cNvPr id="53" name="TextBox 52"/>
          <p:cNvSpPr txBox="1"/>
          <p:nvPr/>
        </p:nvSpPr>
        <p:spPr>
          <a:xfrm>
            <a:off x="4105799" y="4232452"/>
            <a:ext cx="1192600" cy="769441"/>
          </a:xfrm>
          <a:prstGeom prst="rect">
            <a:avLst/>
          </a:prstGeom>
          <a:noFill/>
        </p:spPr>
        <p:txBody>
          <a:bodyPr wrap="square" rtlCol="0">
            <a:spAutoFit/>
          </a:bodyPr>
          <a:lstStyle/>
          <a:p>
            <a:r>
              <a:rPr lang="en-US" sz="1100"/>
              <a:t>Data privacy; Share private data between fixed set of orgs.</a:t>
            </a:r>
          </a:p>
        </p:txBody>
      </p:sp>
      <p:sp>
        <p:nvSpPr>
          <p:cNvPr id="54" name="TextBox 53"/>
          <p:cNvSpPr txBox="1"/>
          <p:nvPr/>
        </p:nvSpPr>
        <p:spPr>
          <a:xfrm>
            <a:off x="4079027" y="5202829"/>
            <a:ext cx="1192600" cy="938719"/>
          </a:xfrm>
          <a:prstGeom prst="rect">
            <a:avLst/>
          </a:prstGeom>
          <a:noFill/>
        </p:spPr>
        <p:txBody>
          <a:bodyPr wrap="square" rtlCol="0">
            <a:spAutoFit/>
          </a:bodyPr>
          <a:lstStyle/>
          <a:p>
            <a:r>
              <a:rPr lang="en-US" sz="1100"/>
              <a:t>Data privacy; Share private data between evolving groups of orgs.</a:t>
            </a:r>
          </a:p>
        </p:txBody>
      </p:sp>
    </p:spTree>
    <p:extLst>
      <p:ext uri="{BB962C8B-B14F-4D97-AF65-F5344CB8AC3E}">
        <p14:creationId xmlns:p14="http://schemas.microsoft.com/office/powerpoint/2010/main" val="156907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5661</TotalTime>
  <Words>3851</Words>
  <Application>Microsoft Macintosh PowerPoint</Application>
  <PresentationFormat>Widescreen</PresentationFormat>
  <Paragraphs>1111</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Office Theme</vt:lpstr>
      <vt:lpstr>Hyperledger Fabric  Private Data - Collection Types</vt:lpstr>
      <vt:lpstr>Types of collections</vt:lpstr>
      <vt:lpstr>Example - three orgs, plus a regulator</vt:lpstr>
      <vt:lpstr>Collection definition – implicit vs explicit</vt:lpstr>
      <vt:lpstr>Collection definition – org local state</vt:lpstr>
      <vt:lpstr>Collection namespaces</vt:lpstr>
      <vt:lpstr>State-based endorsement </vt:lpstr>
      <vt:lpstr>Collection – query implications</vt:lpstr>
      <vt:lpstr>Collection – query implications</vt:lpstr>
      <vt:lpstr>Collection – query implications</vt:lpstr>
      <vt:lpstr>PowerPoint Presentation</vt:lpstr>
      <vt:lpstr>With state-based endorsement, there may be a different endorsement policy for each item in the collection. </vt:lpstr>
      <vt:lpstr>With local collections, data may be private to a subset of orgs, based on which orgs did the endorsement for a particular transaction </vt:lpstr>
      <vt:lpstr>With local collections, data may be private to a subset of orgs, based on which orgs did the endorsement for a particular transaction </vt:lpstr>
      <vt:lpstr>Recall that with Side DB each org has private data (for endorsement) and public data (hashes for validation), so the local collection will actually look like this…</vt:lpstr>
      <vt:lpstr>For change of EP, old EP and new EP must be fulfilled. (this is often equivalent to changing ownable state, e.g. asset transfer) </vt:lpstr>
      <vt:lpstr>For change of EP, old EP and new EP must be fulfilled. (this is often equivalent to changing ownable state, e.g. asset transfer) </vt:lpstr>
      <vt:lpstr>Asset transferred</vt:lpstr>
      <vt:lpstr>Asset transfer – Future </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Enyeart</dc:creator>
  <cp:lastModifiedBy>David Enyeart</cp:lastModifiedBy>
  <cp:revision>80</cp:revision>
  <dcterms:created xsi:type="dcterms:W3CDTF">2018-04-06T01:43:36Z</dcterms:created>
  <dcterms:modified xsi:type="dcterms:W3CDTF">2018-04-12T22:21:13Z</dcterms:modified>
</cp:coreProperties>
</file>