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65" r:id="rId5"/>
    <p:sldId id="259" r:id="rId6"/>
    <p:sldId id="258" r:id="rId7"/>
    <p:sldId id="262" r:id="rId8"/>
    <p:sldId id="263" r:id="rId9"/>
    <p:sldId id="26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66" r:id="rId19"/>
    <p:sldId id="268" r:id="rId20"/>
    <p:sldId id="275" r:id="rId21"/>
    <p:sldId id="269" r:id="rId22"/>
    <p:sldId id="276" r:id="rId23"/>
    <p:sldId id="270" r:id="rId24"/>
    <p:sldId id="267" r:id="rId25"/>
    <p:sldId id="277" r:id="rId26"/>
    <p:sldId id="271" r:id="rId27"/>
    <p:sldId id="278" r:id="rId28"/>
    <p:sldId id="272" r:id="rId29"/>
    <p:sldId id="274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7"/>
  </p:normalViewPr>
  <p:slideViewPr>
    <p:cSldViewPr snapToGrid="0" snapToObjects="1">
      <p:cViewPr>
        <p:scale>
          <a:sx n="91" d="100"/>
          <a:sy n="91" d="100"/>
        </p:scale>
        <p:origin x="14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53B8-DB39-944A-8BDD-8944E4E331D5}" type="datetimeFigureOut">
              <a:rPr lang="en-US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D5B84-DA51-F346-AD10-C1B4A4A495C8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3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090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83E7-AA70-054B-A2AE-811B092EC22B}" type="slidenum">
              <a:r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4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9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4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6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7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47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8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9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9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92E3-B3E9-134B-9EC9-6688D0CB4141}" type="datetimeFigureOut">
              <a:rPr lang="en-US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0DC6-6461-1B49-9736-D267FBB750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Privacy Enabled Ledger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Enyeart, Manish </a:t>
            </a:r>
            <a:r>
              <a:rPr lang="en-US" dirty="0"/>
              <a:t>Sethi</a:t>
            </a:r>
            <a:r>
              <a:rPr lang="en-US" dirty="0"/>
              <a:t>, </a:t>
            </a:r>
            <a:r>
              <a:rPr lang="en-US" dirty="0"/>
              <a:t>Senthilnathan</a:t>
            </a:r>
            <a:r>
              <a:rPr lang="en-US" dirty="0"/>
              <a:t> Natarajan, Troy Ronda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/>
          <p:cNvSpPr/>
          <p:nvPr/>
        </p:nvSpPr>
        <p:spPr>
          <a:xfrm>
            <a:off x="6508830" y="2395444"/>
            <a:ext cx="3478525" cy="1846831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"requiredPeerCount":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"maxPeerCount":2,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"blockToLive":1000000</a:t>
            </a:r>
          </a:p>
        </p:txBody>
      </p:sp>
      <p:sp>
        <p:nvSpPr>
          <p:cNvPr id="5" name="Document 4"/>
          <p:cNvSpPr/>
          <p:nvPr/>
        </p:nvSpPr>
        <p:spPr>
          <a:xfrm>
            <a:off x="6508830" y="4519666"/>
            <a:ext cx="3478525" cy="1874966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"requiredPeerCount":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"maxPeerCount":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"blockToLive":3</a:t>
            </a:r>
          </a:p>
        </p:txBody>
      </p:sp>
      <p:sp>
        <p:nvSpPr>
          <p:cNvPr id="6" name="Document 5"/>
          <p:cNvSpPr/>
          <p:nvPr/>
        </p:nvSpPr>
        <p:spPr>
          <a:xfrm>
            <a:off x="6508831" y="945688"/>
            <a:ext cx="3478525" cy="1172365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4355" y="930411"/>
            <a:ext cx="555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Transaction</a:t>
            </a:r>
          </a:p>
          <a:p>
            <a:r>
              <a:rPr lang="en-US" sz="2400" b="1">
                <a:solidFill>
                  <a:prstClr val="black"/>
                </a:solidFill>
              </a:rPr>
              <a:t>Public channel data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orderer and all peers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355" y="2651149"/>
            <a:ext cx="555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Collection: Marbles</a:t>
            </a:r>
          </a:p>
          <a:p>
            <a:r>
              <a:rPr lang="en-US" sz="2400" b="1">
                <a:solidFill>
                  <a:prstClr val="black"/>
                </a:solidFill>
              </a:rPr>
              <a:t>Private data for channel peers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all peers, not orderer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55" y="4764003"/>
            <a:ext cx="576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Collection: Marbles Private Details</a:t>
            </a:r>
          </a:p>
          <a:p>
            <a:r>
              <a:rPr lang="en-US" sz="2400" b="1">
                <a:solidFill>
                  <a:prstClr val="black"/>
                </a:solidFill>
              </a:rPr>
              <a:t>Private data for subset of channel peers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subset of peers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Sample Scenario</a:t>
            </a:r>
          </a:p>
        </p:txBody>
      </p:sp>
    </p:spTree>
    <p:extLst>
      <p:ext uri="{BB962C8B-B14F-4D97-AF65-F5344CB8AC3E}">
        <p14:creationId xmlns:p14="http://schemas.microsoft.com/office/powerpoint/2010/main" val="6707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n 66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8789" y="107262"/>
            <a:ext cx="484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 1: Client sends proposal to endorsing peer(s)</a:t>
            </a:r>
          </a:p>
        </p:txBody>
      </p:sp>
    </p:spTree>
    <p:extLst>
      <p:ext uri="{BB962C8B-B14F-4D97-AF65-F5344CB8AC3E}">
        <p14:creationId xmlns:p14="http://schemas.microsoft.com/office/powerpoint/2010/main" val="6610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n 69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76" name="Straight Arrow Connector 75"/>
          <p:cNvCxnSpPr>
            <a:stCxn id="56" idx="3"/>
            <a:endCxn id="8" idx="1"/>
          </p:cNvCxnSpPr>
          <p:nvPr/>
        </p:nvCxnSpPr>
        <p:spPr>
          <a:xfrm flipV="1">
            <a:off x="4074231" y="1646968"/>
            <a:ext cx="4980610" cy="509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074231" y="1932413"/>
            <a:ext cx="0" cy="206663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2a: Endorsing peer simulates transaction and distributes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marbles collection </a:t>
            </a:r>
            <a:r>
              <a:rPr lang="en-US"/>
              <a:t>data based on policy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688327" y="2774002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2" name="Document 71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1824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n 70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69" name="Can 68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160814" y="1929491"/>
            <a:ext cx="4811" cy="20815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2b: Endorsing peer distributes </a:t>
            </a:r>
            <a:r>
              <a:rPr lang="en-US" b="1">
                <a:solidFill>
                  <a:srgbClr val="C00000"/>
                </a:solidFill>
              </a:rPr>
              <a:t>marbles private details collection </a:t>
            </a:r>
            <a:r>
              <a:rPr lang="en-US"/>
              <a:t>data based on policy.</a:t>
            </a:r>
          </a:p>
          <a:p>
            <a:r>
              <a:rPr lang="en-US"/>
              <a:t>Peers store received data in Transient DB.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074231" y="1646968"/>
            <a:ext cx="4980610" cy="509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74231" y="1932413"/>
            <a:ext cx="0" cy="206663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991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cxnSp>
        <p:nvCxnSpPr>
          <p:cNvPr id="68" name="Straight Arrow Connector 67"/>
          <p:cNvCxnSpPr>
            <a:stCxn id="12" idx="3"/>
            <a:endCxn id="10" idx="1"/>
          </p:cNvCxnSpPr>
          <p:nvPr/>
        </p:nvCxnSpPr>
        <p:spPr>
          <a:xfrm flipV="1">
            <a:off x="1737270" y="596931"/>
            <a:ext cx="4040157" cy="29264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2"/>
            <a:endCxn id="56" idx="0"/>
          </p:cNvCxnSpPr>
          <p:nvPr/>
        </p:nvCxnSpPr>
        <p:spPr>
          <a:xfrm flipH="1">
            <a:off x="3257749" y="814214"/>
            <a:ext cx="3033407" cy="6817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2"/>
            <a:endCxn id="8" idx="0"/>
          </p:cNvCxnSpPr>
          <p:nvPr/>
        </p:nvCxnSpPr>
        <p:spPr>
          <a:xfrm>
            <a:off x="6291156" y="814214"/>
            <a:ext cx="3580168" cy="6307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9120" y="1917122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615210" y="1851377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470688" y="1126266"/>
            <a:ext cx="899545" cy="4627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58789" y="107261"/>
            <a:ext cx="4788569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Step 3: Endorsing peer sends proposal response back to client with public data.</a:t>
            </a:r>
          </a:p>
          <a:p>
            <a:r>
              <a:rPr lang="en-US"/>
              <a:t>Client submits tran with public data to ordering.</a:t>
            </a:r>
          </a:p>
          <a:p>
            <a:r>
              <a:rPr lang="en-US"/>
              <a:t>Block with tran gets distributed to all peers.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689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/>
          <p:cNvCxnSpPr/>
          <p:nvPr/>
        </p:nvCxnSpPr>
        <p:spPr>
          <a:xfrm>
            <a:off x="3999120" y="1917122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12865" y="568542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97" name="Freeform 96"/>
          <p:cNvSpPr/>
          <p:nvPr/>
        </p:nvSpPr>
        <p:spPr>
          <a:xfrm>
            <a:off x="4226069" y="1820954"/>
            <a:ext cx="4765531" cy="2331946"/>
          </a:xfrm>
          <a:custGeom>
            <a:avLst/>
            <a:gdLst>
              <a:gd name="connsiteX0" fmla="*/ 4752831 w 4765531"/>
              <a:gd name="connsiteY0" fmla="*/ 2179546 h 2331946"/>
              <a:gd name="connsiteX1" fmla="*/ 2720831 w 4765531"/>
              <a:gd name="connsiteY1" fmla="*/ 1150846 h 2331946"/>
              <a:gd name="connsiteX2" fmla="*/ 815831 w 4765531"/>
              <a:gd name="connsiteY2" fmla="*/ 287246 h 2331946"/>
              <a:gd name="connsiteX3" fmla="*/ 53831 w 4765531"/>
              <a:gd name="connsiteY3" fmla="*/ 58646 h 2331946"/>
              <a:gd name="connsiteX4" fmla="*/ 2187431 w 4765531"/>
              <a:gd name="connsiteY4" fmla="*/ 1265146 h 2331946"/>
              <a:gd name="connsiteX5" fmla="*/ 4765531 w 4765531"/>
              <a:gd name="connsiteY5" fmla="*/ 2331946 h 23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531" h="2331946">
                <a:moveTo>
                  <a:pt x="4752831" y="2179546"/>
                </a:moveTo>
                <a:cubicBezTo>
                  <a:pt x="4064914" y="1822887"/>
                  <a:pt x="3376998" y="1466229"/>
                  <a:pt x="2720831" y="1150846"/>
                </a:cubicBezTo>
                <a:cubicBezTo>
                  <a:pt x="2064664" y="835463"/>
                  <a:pt x="1260331" y="469279"/>
                  <a:pt x="815831" y="287246"/>
                </a:cubicBezTo>
                <a:cubicBezTo>
                  <a:pt x="371331" y="105213"/>
                  <a:pt x="-174769" y="-104337"/>
                  <a:pt x="53831" y="58646"/>
                </a:cubicBezTo>
                <a:cubicBezTo>
                  <a:pt x="282431" y="221629"/>
                  <a:pt x="1402148" y="886263"/>
                  <a:pt x="2187431" y="1265146"/>
                </a:cubicBezTo>
                <a:cubicBezTo>
                  <a:pt x="2972714" y="1644029"/>
                  <a:pt x="4765531" y="2331946"/>
                  <a:pt x="4765531" y="2331946"/>
                </a:cubicBezTo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24933" y="4141193"/>
            <a:ext cx="1358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Resolved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4: Peers validate private data against public hashes.  Missing privata data resolved with pull requests to other peers.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96315" y="531689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3257749" y="814214"/>
            <a:ext cx="3033407" cy="6817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291156" y="814214"/>
            <a:ext cx="3580168" cy="6307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0615210" y="1851377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467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62712" y="18679"/>
            <a:ext cx="50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5:</a:t>
            </a:r>
          </a:p>
          <a:p>
            <a:r>
              <a:rPr lang="en-US"/>
              <a:t>Commit private data to private state db.</a:t>
            </a:r>
          </a:p>
          <a:p>
            <a:r>
              <a:rPr lang="en-US"/>
              <a:t>Commit hashes to public state db.</a:t>
            </a:r>
          </a:p>
          <a:p>
            <a:r>
              <a:rPr lang="en-US"/>
              <a:t>Commit public block and private write set storage.</a:t>
            </a:r>
          </a:p>
          <a:p>
            <a:r>
              <a:rPr lang="en-US"/>
              <a:t>Delete transient data.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08979" y="176391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85271" y="4756426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62577" y="4763751"/>
            <a:ext cx="41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8067" y="431200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46237" y="432916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9352" y="221508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86956" y="1671144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177857" y="2135408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946664" y="4231445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165825" y="471938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8109" y="230640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585254" y="2156609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611016" y="4750528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718648" y="484186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921046" y="485955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8416" y="2157451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48916" y="4677713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518234" y="4714905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58906" y="4714900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042971" y="4635422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087991" y="2058127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8946218" y="4564926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35" idx="0"/>
            <a:endCxn id="34" idx="2"/>
          </p:cNvCxnSpPr>
          <p:nvPr/>
        </p:nvCxnSpPr>
        <p:spPr>
          <a:xfrm flipV="1"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960587" y="427834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52489" y="427387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30013" y="427313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56825" y="467969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889354" y="1769920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96471" y="1770215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73995" y="176947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00807" y="2176032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613889" y="1699429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461198" y="169972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99010" y="1688935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25342" y="2105541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613889" y="4232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421006" y="423314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198530" y="423240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525342" y="463896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2396440" y="463434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396440" y="482108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280692" y="2093716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280692" y="2280453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03447" y="2167664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683232" y="2127250"/>
            <a:ext cx="34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697838" y="464064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575782" y="2242779"/>
            <a:ext cx="41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546596" y="1794009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659265" y="2179745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0227768" y="1697590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340437" y="2083326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204452" y="424361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03053" y="4629353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863303" y="230870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Backup – Simulation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Defining Private Collections for a Chaincode per Organization</a:t>
            </a:r>
          </a:p>
          <a:p>
            <a:endParaRPr lang="en-US" dirty="0"/>
          </a:p>
          <a:p>
            <a:r>
              <a:rPr lang="en-US" dirty="0"/>
              <a:t>Transaction Simulation (3 steps)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Collection of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dirty="0"/>
              <a:t> read/write set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for Private Write set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Dissemination</a:t>
            </a:r>
            <a:r>
              <a:rPr lang="en-US" dirty="0"/>
              <a:t> of Private Write set by Gossip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1109158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Defining Collections for a Chaincode Per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A list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collections and organization mapping </a:t>
            </a:r>
            <a:r>
              <a:rPr lang="en-US" dirty="0"/>
              <a:t>per chaincode</a:t>
            </a:r>
          </a:p>
          <a:p>
            <a:endParaRPr lang="en-US" dirty="0"/>
          </a:p>
          <a:p>
            <a:r>
              <a:rPr lang="en-US" dirty="0"/>
              <a:t>Upon chaincode instantiation, define collection membership policies</a:t>
            </a:r>
          </a:p>
          <a:p>
            <a:endParaRPr lang="en-US" dirty="0"/>
          </a:p>
          <a:p>
            <a:r>
              <a:rPr lang="en-US" dirty="0"/>
              <a:t>Successful endorsement requires two conditions</a:t>
            </a:r>
          </a:p>
          <a:p>
            <a:pPr lvl="1"/>
            <a:r>
              <a:rPr lang="en-US" dirty="0"/>
              <a:t>Peer executing chaincode has access to collection data that is retrieved in the chaincode (data availability based based on collection mapping)</a:t>
            </a:r>
          </a:p>
          <a:p>
            <a:pPr lvl="1"/>
            <a:r>
              <a:rPr lang="en-US" dirty="0"/>
              <a:t>Client (transaction proposal submitter) has access to data based on client identity, enforced through your chaincode logic as usual, e.g. </a:t>
            </a:r>
            <a:r>
              <a:rPr lang="en-US" dirty="0"/>
              <a:t>GetCreator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47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Client submits transaction proposal to endorser peers</a:t>
            </a:r>
          </a:p>
          <a:p>
            <a:pPr lvl="1"/>
            <a:r>
              <a:rPr lang="en-US" dirty="0"/>
              <a:t>Client can submit private data in Transient field (doesn’t get included transaction)</a:t>
            </a:r>
          </a:p>
          <a:p>
            <a:endParaRPr lang="en-US" dirty="0"/>
          </a:p>
          <a:p>
            <a:r>
              <a:rPr lang="en-US" dirty="0"/>
              <a:t>Endorser peer acquires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read lock on the state DB</a:t>
            </a:r>
          </a:p>
          <a:p>
            <a:pPr lvl="1"/>
            <a:r>
              <a:rPr lang="en-US" dirty="0"/>
              <a:t>Invokes the chaincode as per the transaction content</a:t>
            </a:r>
          </a:p>
          <a:p>
            <a:pPr lvl="1"/>
            <a:endParaRPr lang="en-US" sz="2800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Chaincode uses shim API to access ledger data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Chaincode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Shim layer </a:t>
            </a:r>
            <a:r>
              <a:rPr lang="mr-IN" b="1" dirty="0"/>
              <a:t>–</a:t>
            </a:r>
            <a:r>
              <a:rPr lang="en-US" b="1" dirty="0"/>
              <a:t>grpc()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Endorser peer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Ledger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Shim APIs: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publicData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privateData</a:t>
            </a:r>
            <a:r>
              <a:rPr lang="en-US" dirty="0"/>
              <a:t> access APIs</a:t>
            </a:r>
          </a:p>
          <a:p>
            <a:pPr lvl="1"/>
            <a:r>
              <a:rPr lang="en-US" dirty="0"/>
              <a:t>Existing APIs to access public data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New APIs to access private data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GetPrivateData</a:t>
            </a:r>
            <a:r>
              <a:rPr lang="en-US" dirty="0"/>
              <a:t>(collection, key) </a:t>
            </a:r>
          </a:p>
          <a:p>
            <a:pPr lvl="2"/>
            <a:r>
              <a:rPr lang="en-US" i="1" dirty="0"/>
              <a:t>PutPrivateData</a:t>
            </a:r>
            <a:r>
              <a:rPr lang="en-US" dirty="0"/>
              <a:t>(collection, key, value) </a:t>
            </a:r>
          </a:p>
          <a:p>
            <a:pPr lvl="2"/>
            <a:r>
              <a:rPr lang="en-US" i="1" dirty="0"/>
              <a:t>DelPrivateData</a:t>
            </a:r>
            <a:r>
              <a:rPr lang="en-US" dirty="0"/>
              <a:t>(collection, key) </a:t>
            </a:r>
          </a:p>
          <a:p>
            <a:pPr lvl="2"/>
            <a:r>
              <a:rPr lang="en-US" i="1" dirty="0"/>
              <a:t>GetPrivateDataByRange</a:t>
            </a:r>
            <a:r>
              <a:rPr lang="en-US" dirty="0"/>
              <a:t>() and </a:t>
            </a:r>
            <a:r>
              <a:rPr lang="en-US" i="1" dirty="0"/>
              <a:t>GetPrivateDataQueryResult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Transactions that perform query and update not allowed – Impossible to deterministically validate queries for phantoms, since not all peers have access to the private data.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Overview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Motivation</a:t>
            </a:r>
            <a:r>
              <a:rPr lang="en-US" dirty="0"/>
              <a:t> for Privacy Enabled Ledger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Existing techniques</a:t>
            </a:r>
          </a:p>
          <a:p>
            <a:pPr lvl="1"/>
            <a:endParaRPr lang="en-US" dirty="0"/>
          </a:p>
          <a:p>
            <a:r>
              <a:rPr lang="en-US" dirty="0"/>
              <a:t>Proposed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  <a:r>
              <a:rPr lang="en-US" dirty="0"/>
              <a:t> (high level overview)</a:t>
            </a:r>
          </a:p>
          <a:p>
            <a:pPr lvl="1"/>
            <a:r>
              <a:rPr lang="en-US" dirty="0"/>
              <a:t>Simple scenario</a:t>
            </a:r>
          </a:p>
          <a:p>
            <a:pPr lvl="1"/>
            <a:r>
              <a:rPr lang="en-US" dirty="0"/>
              <a:t>Complex scenario</a:t>
            </a:r>
          </a:p>
        </p:txBody>
      </p:sp>
    </p:spTree>
    <p:extLst>
      <p:ext uri="{BB962C8B-B14F-4D97-AF65-F5344CB8AC3E}">
        <p14:creationId xmlns:p14="http://schemas.microsoft.com/office/powerpoint/2010/main" val="2343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Public Read/Write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Read/Write set for 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public data </a:t>
            </a:r>
            <a:r>
              <a:rPr lang="en-US" sz="3300" dirty="0"/>
              <a:t>is collected as normal in Fabric v1.0.</a:t>
            </a:r>
          </a:p>
          <a:p>
            <a:endParaRPr lang="en-US" sz="33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dirty="0"/>
              <a:t>Ledger intercept the query to collect read/write set.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900" dirty="0"/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/>
              <a:t>GetState</a:t>
            </a:r>
            <a:r>
              <a:rPr lang="en-US" sz="2500" dirty="0"/>
              <a:t>():</a:t>
            </a:r>
            <a:r>
              <a:rPr lang="en-US" sz="2500" dirty="0">
                <a:sym typeface="Wingdings"/>
              </a:rPr>
              <a:t>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version&gt; </a:t>
            </a:r>
            <a:r>
              <a:rPr lang="en-US" sz="2300" dirty="0">
                <a:sym typeface="Wingdings"/>
              </a:rPr>
              <a:t>read to the read set map.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300" dirty="0">
              <a:sym typeface="Wingdings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>
                <a:sym typeface="Wingdings"/>
              </a:rPr>
              <a:t>PutState</a:t>
            </a:r>
            <a:r>
              <a:rPr lang="en-US" sz="2500" dirty="0">
                <a:sym typeface="Wingdings"/>
              </a:rPr>
              <a:t>() &amp; </a:t>
            </a:r>
            <a:r>
              <a:rPr lang="en-US" sz="2500" i="1" dirty="0">
                <a:sym typeface="Wingdings"/>
              </a:rPr>
              <a:t>DelState</a:t>
            </a:r>
            <a:r>
              <a:rPr lang="en-US" sz="2500" dirty="0">
                <a:sym typeface="Wingdings"/>
              </a:rPr>
              <a:t>():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value&gt; </a:t>
            </a:r>
            <a:r>
              <a:rPr lang="en-US" sz="2300" dirty="0">
                <a:sym typeface="Wingdings"/>
              </a:rPr>
              <a:t>to the write set map.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300" dirty="0">
              <a:sym typeface="Wingdings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>
                <a:sym typeface="Wingdings"/>
              </a:rPr>
              <a:t>GetStateByRange</a:t>
            </a:r>
            <a:r>
              <a:rPr lang="en-US" sz="2500" dirty="0">
                <a:sym typeface="Wingdings"/>
              </a:rPr>
              <a:t>():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&lt;keys read,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startKey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,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endKey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&gt; </a:t>
            </a:r>
            <a:r>
              <a:rPr lang="en-US" sz="2300" dirty="0">
                <a:sym typeface="Wingdings"/>
              </a:rPr>
              <a:t>to range query info</a:t>
            </a:r>
            <a:r>
              <a:rPr lang="en-US" sz="2300" b="1" dirty="0">
                <a:sym typeface="Wingdings"/>
              </a:rPr>
              <a:t> </a:t>
            </a:r>
            <a:r>
              <a:rPr lang="en-US" sz="2300" dirty="0">
                <a:sym typeface="Wingdings"/>
              </a:rPr>
              <a:t>(for phantom read validation).</a:t>
            </a:r>
            <a:endParaRPr lang="en-US" sz="27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Private Read/Write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/>
          </a:bodyPr>
          <a:lstStyle/>
          <a:p>
            <a:r>
              <a:rPr lang="en-US" dirty="0"/>
              <a:t>Read/Write set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each private data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– Includes hash of private key and hash of private value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 – Includes private data, won’t be included in transaction</a:t>
            </a:r>
          </a:p>
          <a:p>
            <a:pPr lvl="1"/>
            <a:endParaRPr lang="en-US" dirty="0"/>
          </a:p>
          <a:p>
            <a:r>
              <a:rPr lang="en-US" dirty="0"/>
              <a:t>Ledger intercept the private data APIs to collect required </a:t>
            </a:r>
            <a:r>
              <a:rPr lang="en-US" dirty="0"/>
              <a:t>rw</a:t>
            </a:r>
            <a:r>
              <a:rPr lang="en-US" dirty="0"/>
              <a:t> set.</a:t>
            </a:r>
          </a:p>
          <a:p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i="1" dirty="0"/>
              <a:t>GetPrivateData</a:t>
            </a:r>
            <a:r>
              <a:rPr lang="en-US" sz="2900" dirty="0"/>
              <a:t>(collection, key):</a:t>
            </a:r>
            <a:r>
              <a:rPr lang="en-US" sz="2900" dirty="0">
                <a:sym typeface="Wingdings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&lt;H(key), version&gt; </a:t>
            </a:r>
            <a:r>
              <a:rPr lang="en-US" sz="2500" dirty="0">
                <a:sym typeface="Wingdings"/>
              </a:rPr>
              <a:t>read 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hashed private read set </a:t>
            </a:r>
            <a:r>
              <a:rPr lang="en-US" sz="2500" dirty="0">
                <a:sym typeface="Wingdings"/>
              </a:rPr>
              <a:t>map 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>
              <a:sym typeface="Wingding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i="1" dirty="0">
                <a:sym typeface="Wingdings"/>
              </a:rPr>
              <a:t>PutPrivateData</a:t>
            </a:r>
            <a:r>
              <a:rPr lang="en-US" sz="2900" dirty="0">
                <a:sym typeface="Wingdings"/>
              </a:rPr>
              <a:t>() &amp; </a:t>
            </a:r>
            <a:r>
              <a:rPr lang="en-US" sz="2900" i="1" dirty="0">
                <a:sym typeface="Wingdings"/>
              </a:rPr>
              <a:t>DelPrivateData</a:t>
            </a:r>
            <a:r>
              <a:rPr lang="en-US" sz="2900" dirty="0">
                <a:sym typeface="Wingdings"/>
              </a:rPr>
              <a:t>():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value&gt; </a:t>
            </a:r>
            <a:r>
              <a:rPr lang="en-US" sz="2500" dirty="0">
                <a:sym typeface="Wingdings"/>
              </a:rPr>
              <a:t>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private write set map </a:t>
            </a:r>
            <a:r>
              <a:rPr lang="en-US" sz="2500" dirty="0">
                <a:sym typeface="Wingdings"/>
              </a:rPr>
              <a:t>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&lt;H(key), H(value)&gt; </a:t>
            </a:r>
            <a:r>
              <a:rPr lang="en-US" sz="2500" dirty="0">
                <a:sym typeface="Wingdings"/>
              </a:rPr>
              <a:t>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hashed write set </a:t>
            </a:r>
            <a:r>
              <a:rPr lang="en-US" sz="2500" dirty="0">
                <a:sym typeface="Wingdings"/>
              </a:rPr>
              <a:t>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>
              <a:sym typeface="Wingdings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End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Endorser peer collects read/write set from ledger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dirty="0"/>
              <a:t> read/write set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of private data per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 of private data per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Stores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 write </a:t>
            </a:r>
            <a:r>
              <a:rPr lang="en-US" dirty="0"/>
              <a:t>set of each collection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(</a:t>
            </a:r>
            <a:r>
              <a:rPr lang="en-US" sz="1600" dirty="0"/>
              <a:t>with txId, </a:t>
            </a:r>
            <a:r>
              <a:rPr lang="en-US" sz="1600" dirty="0"/>
              <a:t>currentBlockHeight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Endorser peer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releases read lock </a:t>
            </a:r>
            <a:r>
              <a:rPr lang="en-US" dirty="0"/>
              <a:t>and perform the following tasks:</a:t>
            </a:r>
          </a:p>
          <a:p>
            <a:pPr lvl="1"/>
            <a:r>
              <a:rPr lang="en-US" dirty="0"/>
              <a:t>Initiate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  <a:r>
              <a:rPr lang="en-US" dirty="0"/>
              <a:t> layer to deliver collection private write set to other peers (</a:t>
            </a:r>
            <a:r>
              <a:rPr lang="en-US" sz="1800" i="1" dirty="0"/>
              <a:t>who have access to this collection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Gossip on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receiving peer </a:t>
            </a:r>
            <a:r>
              <a:rPr lang="en-US" dirty="0"/>
              <a:t>stores </a:t>
            </a:r>
            <a:r>
              <a:rPr lang="en-US" dirty="0"/>
              <a:t>pvt</a:t>
            </a:r>
            <a:r>
              <a:rPr lang="en-US" dirty="0"/>
              <a:t> write set in its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with txid and </a:t>
            </a:r>
            <a:r>
              <a:rPr lang="en-US" dirty="0"/>
              <a:t>currentblockHeight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636"/>
            <a:ext cx="11203745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Backup – Validation/Commit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Validation</a:t>
            </a:r>
          </a:p>
          <a:p>
            <a:pPr lvl="1"/>
            <a:r>
              <a:rPr lang="en-US" dirty="0"/>
              <a:t>Validation in Fabric v1.0</a:t>
            </a:r>
          </a:p>
          <a:p>
            <a:pPr lvl="1"/>
            <a:r>
              <a:rPr lang="en-US" dirty="0"/>
              <a:t>Changes for private data validation</a:t>
            </a:r>
          </a:p>
          <a:p>
            <a:pPr lvl="2"/>
            <a:r>
              <a:rPr lang="en-US" dirty="0"/>
              <a:t>Validation of public read/write set &amp; hashed read/write set </a:t>
            </a:r>
          </a:p>
          <a:p>
            <a:pPr lvl="2"/>
            <a:r>
              <a:rPr lang="en-US" dirty="0"/>
              <a:t>Construction of update set for both public and private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  <a:p>
            <a:pPr lvl="1"/>
            <a:r>
              <a:rPr lang="en-US" dirty="0"/>
              <a:t>Block storage</a:t>
            </a:r>
          </a:p>
          <a:p>
            <a:pPr lvl="1"/>
            <a:r>
              <a:rPr lang="en-US" dirty="0"/>
              <a:t>StateDB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00109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in v1.0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038"/>
            <a:ext cx="10820400" cy="5292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Validator creates an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updateBatch</a:t>
            </a:r>
            <a:r>
              <a:rPr lang="en-US" sz="3000" dirty="0"/>
              <a:t> per block (to contain valid </a:t>
            </a:r>
            <a:r>
              <a:rPr lang="en-US" sz="3000" dirty="0"/>
              <a:t>writeSets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each transaction in block, ensure </a:t>
            </a:r>
            <a:r>
              <a:rPr lang="en-US" sz="3000" dirty="0"/>
              <a:t>readset</a:t>
            </a:r>
            <a:r>
              <a:rPr lang="en-US" sz="3000" dirty="0"/>
              <a:t> keys are still valid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600" dirty="0"/>
              <a:t>Check whether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read key is not present in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updateBatch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 already</a:t>
            </a:r>
            <a:r>
              <a:rPr lang="en-US" sz="26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600" dirty="0"/>
              <a:t>Check whether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read key version matches current state db</a:t>
            </a:r>
            <a:r>
              <a:rPr lang="en-US" sz="2600" dirty="0"/>
              <a:t>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/>
              <a:t>If above two condition succeeds, transaction is valid and </a:t>
            </a:r>
            <a:r>
              <a:rPr lang="en-US" sz="2300" dirty="0"/>
              <a:t>updateBatch</a:t>
            </a:r>
            <a:r>
              <a:rPr lang="en-US" sz="2300" dirty="0"/>
              <a:t> is updated.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Version</a:t>
            </a:r>
            <a:r>
              <a:rPr lang="en-US" sz="3000" dirty="0"/>
              <a:t> of each key in a transaction read set is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verified serially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Each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r>
              <a:rPr lang="en-US" sz="3000" dirty="0"/>
              <a:t> in a block is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verified serially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CouchDB, limit roundtrips by using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bulkDoc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API </a:t>
            </a:r>
            <a:r>
              <a:rPr lang="en-US" sz="3000" dirty="0"/>
              <a:t>to retrieve and cache </a:t>
            </a:r>
            <a:r>
              <a:rPr lang="en-US" sz="3000" dirty="0"/>
              <a:t>readset</a:t>
            </a:r>
            <a:r>
              <a:rPr lang="en-US" sz="3000" dirty="0"/>
              <a:t> key versions (new in 1.1), and to update state in bulk.</a:t>
            </a:r>
            <a:endParaRPr lang="en-US" sz="33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for Private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482366"/>
          </a:xfrm>
        </p:spPr>
        <p:txBody>
          <a:bodyPr>
            <a:normAutofit/>
          </a:bodyPr>
          <a:lstStyle/>
          <a:p>
            <a:r>
              <a:rPr lang="en-US" sz="3000" dirty="0"/>
              <a:t>Ledger block validation: </a:t>
            </a:r>
          </a:p>
          <a:p>
            <a:endParaRPr lang="en-US" dirty="0"/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Validates public and hashed read set against public state</a:t>
            </a:r>
          </a:p>
          <a:p>
            <a:pPr lvl="1"/>
            <a:endParaRPr lang="en-US" sz="2800" b="1" dirty="0">
              <a:solidFill>
                <a:schemeClr val="accent6"/>
              </a:solidFill>
            </a:endParaRP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Construct Valid write set </a:t>
            </a:r>
            <a:r>
              <a:rPr lang="en-US" sz="2800" dirty="0"/>
              <a:t>for both public and private state</a:t>
            </a:r>
          </a:p>
          <a:p>
            <a:pPr lvl="1"/>
            <a:endParaRPr lang="en-US" sz="2800" dirty="0"/>
          </a:p>
          <a:p>
            <a:pPr lvl="2"/>
            <a:r>
              <a:rPr lang="en-US" dirty="0"/>
              <a:t>Create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updateBatchPublic</a:t>
            </a:r>
            <a:r>
              <a:rPr lang="en-US" dirty="0"/>
              <a:t> for public write set and hashed write set </a:t>
            </a:r>
          </a:p>
          <a:p>
            <a:pPr lvl="1"/>
            <a:endParaRPr lang="en-US" sz="2800" dirty="0"/>
          </a:p>
          <a:p>
            <a:pPr lvl="2"/>
            <a:r>
              <a:rPr lang="en-US" dirty="0"/>
              <a:t>Create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updateBatchPrivate</a:t>
            </a:r>
            <a:r>
              <a:rPr lang="en-US" dirty="0"/>
              <a:t> if authorized to private data collection</a:t>
            </a:r>
          </a:p>
          <a:p>
            <a:pPr lvl="3"/>
            <a:r>
              <a:rPr lang="en-US" dirty="0"/>
              <a:t>Fetch private data from transient store</a:t>
            </a:r>
          </a:p>
          <a:p>
            <a:pPr lvl="3"/>
            <a:r>
              <a:rPr lang="en-US" dirty="0"/>
              <a:t>Do a gossip pull if private data not available in transient store</a:t>
            </a:r>
          </a:p>
          <a:p>
            <a:pPr lvl="3"/>
            <a:r>
              <a:rPr lang="en-US" dirty="0"/>
              <a:t>Verify transient private data against hashed write set.</a:t>
            </a:r>
          </a:p>
        </p:txBody>
      </p:sp>
    </p:spTree>
    <p:extLst>
      <p:ext uri="{BB962C8B-B14F-4D97-AF65-F5344CB8AC3E}">
        <p14:creationId xmlns:p14="http://schemas.microsoft.com/office/powerpoint/2010/main" val="17220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for Private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482366"/>
          </a:xfrm>
        </p:spPr>
        <p:txBody>
          <a:bodyPr>
            <a:normAutofit/>
          </a:bodyPr>
          <a:lstStyle/>
          <a:p>
            <a:r>
              <a:rPr lang="en-US" sz="3000" dirty="0"/>
              <a:t>Ledger block validation: 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each transaction in block, ensure any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/>
              <a:t>readset</a:t>
            </a:r>
            <a:r>
              <a:rPr lang="en-US" sz="3000" dirty="0"/>
              <a:t> keys are still valid</a:t>
            </a:r>
            <a:endParaRPr lang="en-US" sz="28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Check whether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read key is not present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updateBatchPublic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already</a:t>
            </a:r>
            <a:r>
              <a:rPr lang="en-US" sz="24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Check whether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read key version matches</a:t>
            </a:r>
            <a:r>
              <a:rPr lang="en-US" sz="2400" dirty="0"/>
              <a:t> current state db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3200" dirty="0"/>
              <a:t>If above two condition succeeds, transaction is valid</a:t>
            </a:r>
            <a:endParaRPr lang="en-US" sz="2400" dirty="0"/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updateBatchPublic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100" dirty="0"/>
              <a:t>is updated (contains both public &amp; hashed write set. </a:t>
            </a:r>
            <a:r>
              <a:rPr lang="en-US" sz="2100" i="1" dirty="0"/>
              <a:t>value</a:t>
            </a:r>
            <a:r>
              <a:rPr lang="en-US" sz="2100" dirty="0"/>
              <a:t> in hashed write set is set to nil).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updateBatchPrivate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100" dirty="0"/>
              <a:t>is updated (contains private write set)</a:t>
            </a:r>
          </a:p>
        </p:txBody>
      </p:sp>
    </p:spTree>
    <p:extLst>
      <p:ext uri="{BB962C8B-B14F-4D97-AF65-F5344CB8AC3E}">
        <p14:creationId xmlns:p14="http://schemas.microsoft.com/office/powerpoint/2010/main" val="13169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Combine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UpdateBatchPublic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UpdateBatchPrivate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into single </a:t>
            </a:r>
            <a:r>
              <a:rPr lang="en-US" dirty="0"/>
              <a:t>UpdateBatch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transaction filter </a:t>
            </a:r>
            <a:r>
              <a:rPr lang="en-US" dirty="0"/>
              <a:t>and update the (public) block.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 public block and corresponding private data </a:t>
            </a:r>
            <a:r>
              <a:rPr lang="en-US" dirty="0"/>
              <a:t>to peer’s block storage.</a:t>
            </a:r>
          </a:p>
          <a:p>
            <a:endParaRPr lang="en-US" dirty="0"/>
          </a:p>
          <a:p>
            <a:r>
              <a:rPr lang="en-US" dirty="0"/>
              <a:t>Acquire write lock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/>
              <a:t>stateDB</a:t>
            </a:r>
            <a:r>
              <a:rPr lang="en-US" dirty="0"/>
              <a:t> (including public keys, hashed keys, and private keys for authorized private data collections.</a:t>
            </a:r>
          </a:p>
        </p:txBody>
      </p:sp>
    </p:spTree>
    <p:extLst>
      <p:ext uri="{BB962C8B-B14F-4D97-AF65-F5344CB8AC3E}">
        <p14:creationId xmlns:p14="http://schemas.microsoft.com/office/powerpoint/2010/main" val="19546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Others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Option to commit even if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private data cannot be found at commit time</a:t>
            </a:r>
          </a:p>
          <a:p>
            <a:pPr lvl="1"/>
            <a:r>
              <a:rPr lang="en-US" dirty="0"/>
              <a:t>Peer will not be able to endorse transactions for these keys going forward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Purge </a:t>
            </a:r>
            <a:r>
              <a:rPr lang="en-US" dirty="0"/>
              <a:t>of private data from transient store as blocks get committed.</a:t>
            </a:r>
          </a:p>
          <a:p>
            <a:pPr lvl="1"/>
            <a:r>
              <a:rPr lang="en-US" dirty="0"/>
              <a:t>Also, cleanup old transient store entries for transactions that never got submitted/committed (e.g. Time-to-live policy, Block-to-live policy)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Option to purge </a:t>
            </a:r>
            <a:r>
              <a:rPr lang="en-US" dirty="0"/>
              <a:t>private block storage and associated keys in state database</a:t>
            </a:r>
          </a:p>
          <a:p>
            <a:pPr lvl="1"/>
            <a:r>
              <a:rPr lang="en-US" dirty="0"/>
              <a:t>Block-to-live policy</a:t>
            </a:r>
          </a:p>
          <a:p>
            <a:pPr lvl="1"/>
            <a:r>
              <a:rPr lang="en-US" dirty="0"/>
              <a:t>From chaincode perspective, it will look like a traditional Delete (key/value doesn’t exist)</a:t>
            </a:r>
          </a:p>
          <a:p>
            <a:pPr lvl="1"/>
            <a:r>
              <a:rPr lang="en-US" dirty="0"/>
              <a:t>Hashes are still available in the block transaction, if you need to check off-chain data validity in future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HistoryDB</a:t>
            </a:r>
            <a:r>
              <a:rPr lang="en-US"/>
              <a:t> for the secret data.</a:t>
            </a:r>
          </a:p>
          <a:p>
            <a:endParaRPr lang="en-US"/>
          </a:p>
          <a:p>
            <a:r>
              <a:rPr lang="en-US"/>
              <a:t>Like public data, private data operations are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atomic</a:t>
            </a:r>
            <a:r>
              <a:rPr lang="en-US"/>
              <a:t> from client perspective</a:t>
            </a:r>
          </a:p>
          <a:p>
            <a:pPr lvl="1"/>
            <a:r>
              <a:rPr lang="en-US"/>
              <a:t>Peer handles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recovery</a:t>
            </a:r>
            <a:r>
              <a:rPr lang="en-US"/>
              <a:t> logic to ensure block storage (public and private) and state DB are in sync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Motivation for Privacy Enabled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Fabric 1.0 has privacy across channels, but not within channels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Read/write set and sensitive data in transaction proposal are visible 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 of blocks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 service </a:t>
            </a:r>
            <a:r>
              <a:rPr lang="en-US" dirty="0"/>
              <a:t>doesn’t parse transaction, but still has access to transaction, including read/write set (Orderer ledger stores blocks with transactions)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All peers </a:t>
            </a:r>
            <a:r>
              <a:rPr lang="en-US" dirty="0"/>
              <a:t>in a channel have access to the transaction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privacy is required in many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 cases</a:t>
            </a:r>
            <a:r>
              <a:rPr lang="en-US" dirty="0"/>
              <a:t> such as</a:t>
            </a:r>
          </a:p>
          <a:p>
            <a:pPr lvl="1"/>
            <a:r>
              <a:rPr lang="en-US" dirty="0"/>
              <a:t>Health Care</a:t>
            </a:r>
          </a:p>
          <a:p>
            <a:pPr lvl="1"/>
            <a:r>
              <a:rPr lang="en-US" dirty="0"/>
              <a:t>KYC</a:t>
            </a:r>
          </a:p>
        </p:txBody>
      </p:sp>
    </p:spTree>
    <p:extLst>
      <p:ext uri="{BB962C8B-B14F-4D97-AF65-F5344CB8AC3E}">
        <p14:creationId xmlns:p14="http://schemas.microsoft.com/office/powerpoint/2010/main" val="1462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How can we provide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privacy for certain sensitive/private data </a:t>
            </a:r>
            <a:r>
              <a:rPr lang="en-US" dirty="0"/>
              <a:t>within a channel?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Sensitive data on the ledger should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remain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from the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/>
              <a:t> of blocks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 service</a:t>
            </a:r>
            <a:r>
              <a:rPr lang="en-US" dirty="0"/>
              <a:t>, and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subset of the peers </a:t>
            </a:r>
            <a:r>
              <a:rPr lang="en-US" dirty="0"/>
              <a:t>in a channel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evidence</a:t>
            </a:r>
            <a:r>
              <a:rPr lang="en-US" dirty="0"/>
              <a:t> needs to be </a:t>
            </a:r>
          </a:p>
          <a:p>
            <a:pPr lvl="2"/>
            <a:r>
              <a:rPr lang="en-US" dirty="0"/>
              <a:t>on the chain of blocks</a:t>
            </a:r>
          </a:p>
          <a:p>
            <a:pPr lvl="2"/>
            <a:r>
              <a:rPr lang="en-US" dirty="0"/>
              <a:t>sent to ordering service and distributed to all peers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Chaincode should be able to perform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query/update of private data </a:t>
            </a:r>
            <a:r>
              <a:rPr lang="en-US" dirty="0"/>
              <a:t>on authorized peers. </a:t>
            </a:r>
          </a:p>
        </p:txBody>
      </p:sp>
    </p:spTree>
    <p:extLst>
      <p:ext uri="{BB962C8B-B14F-4D97-AF65-F5344CB8AC3E}">
        <p14:creationId xmlns:p14="http://schemas.microsoft.com/office/powerpoint/2010/main" val="1545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Well Known Techniques for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we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encrypt/decrypt</a:t>
            </a:r>
            <a:r>
              <a:rPr lang="en-US" dirty="0"/>
              <a:t> data?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maintenance </a:t>
            </a:r>
            <a:r>
              <a:rPr lang="en-US" dirty="0"/>
              <a:t>and sharing of key is overhead.</a:t>
            </a:r>
          </a:p>
          <a:p>
            <a:pPr lvl="1"/>
            <a:r>
              <a:rPr lang="en-US" dirty="0"/>
              <a:t>Even </a:t>
            </a:r>
            <a:r>
              <a:rPr lang="en-US" dirty="0"/>
              <a:t>encrypted data is not completely safe – keys can be leaked, and tomorrow’s computing advances may crack today’s encryptions.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Why can’t we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channel between peers </a:t>
            </a:r>
            <a:r>
              <a:rPr lang="en-US" dirty="0"/>
              <a:t>who are taking part in the transaction?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 sharing </a:t>
            </a:r>
            <a:r>
              <a:rPr lang="en-US" dirty="0"/>
              <a:t>of data between channels (single tx cannot modify two or more channel’s ledger).</a:t>
            </a:r>
          </a:p>
          <a:p>
            <a:pPr lvl="1"/>
            <a:r>
              <a:rPr lang="en-US" dirty="0"/>
              <a:t>Still the data would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visible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</a:t>
            </a:r>
            <a:r>
              <a:rPr lang="en-US" dirty="0"/>
              <a:t> service.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about storing data in a separate data store and include 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hashes</a:t>
            </a:r>
            <a:r>
              <a:rPr lang="en-US" dirty="0"/>
              <a:t> on chain?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Requires management of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separate data store</a:t>
            </a:r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synchronization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access control </a:t>
            </a:r>
            <a:r>
              <a:rPr lang="en-US" dirty="0"/>
              <a:t>issues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8211" y="6348814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a different solution</a:t>
            </a:r>
          </a:p>
        </p:txBody>
      </p:sp>
    </p:spTree>
    <p:extLst>
      <p:ext uri="{BB962C8B-B14F-4D97-AF65-F5344CB8AC3E}">
        <p14:creationId xmlns:p14="http://schemas.microsoft.com/office/powerpoint/2010/main" val="18620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64"/>
            <a:ext cx="10772883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7" y="864286"/>
            <a:ext cx="11334356" cy="5144229"/>
          </a:xfrm>
        </p:spPr>
        <p:txBody>
          <a:bodyPr>
            <a:normAutofit/>
          </a:bodyPr>
          <a:lstStyle/>
          <a:p>
            <a:r>
              <a:rPr lang="en-US" sz="2400" dirty="0"/>
              <a:t>Exclude private data from transaction, do not sent through ordering service.</a:t>
            </a:r>
          </a:p>
          <a:p>
            <a:r>
              <a:rPr lang="en-US" sz="2400" dirty="0"/>
              <a:t>Private data is shared peer-to-peer with a subset of authorized peers</a:t>
            </a:r>
          </a:p>
          <a:p>
            <a:r>
              <a:rPr lang="en-US" sz="2400" dirty="0"/>
              <a:t>Hash of private data included in transaction and stored in public state database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11265" y="2671006"/>
            <a:ext cx="6257031" cy="4087843"/>
            <a:chOff x="838200" y="2291881"/>
            <a:chExt cx="6786563" cy="4719638"/>
          </a:xfrm>
        </p:grpSpPr>
        <p:pic>
          <p:nvPicPr>
            <p:cNvPr id="4" name="image2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38200" y="2291881"/>
              <a:ext cx="6786563" cy="4719638"/>
            </a:xfrm>
            <a:prstGeom prst="rect">
              <a:avLst/>
            </a:prstGeom>
            <a:ln/>
          </p:spPr>
        </p:pic>
        <p:sp>
          <p:nvSpPr>
            <p:cNvPr id="5" name="Rectangle 4"/>
            <p:cNvSpPr/>
            <p:nvPr/>
          </p:nvSpPr>
          <p:spPr>
            <a:xfrm>
              <a:off x="4879208" y="4679802"/>
              <a:ext cx="796066" cy="657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Private State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9208" y="3980234"/>
              <a:ext cx="796066" cy="5166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Public State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8316" y="5548399"/>
              <a:ext cx="1423934" cy="236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Transient Store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41955" y="4675135"/>
            <a:ext cx="204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block storage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777622" y="4533016"/>
            <a:ext cx="241246" cy="24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2077" y="5313410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writeset storage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93406" y="5197072"/>
            <a:ext cx="314775" cy="18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893" y="5552232"/>
            <a:ext cx="8012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Public</a:t>
            </a:r>
            <a:r>
              <a:rPr lang="en-US" dirty="0"/>
              <a:t> Read/Write Set  (in public transaction)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Hashed</a:t>
            </a:r>
            <a:r>
              <a:rPr lang="en-US" dirty="0"/>
              <a:t> Read/Write Set (in public transaction)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Write Set (stored in Transient Store and distributed to authorized peers) </a:t>
            </a:r>
          </a:p>
        </p:txBody>
      </p:sp>
      <p:sp>
        <p:nvSpPr>
          <p:cNvPr id="15" name="TextBox 14"/>
          <p:cNvSpPr txBox="1"/>
          <p:nvPr/>
        </p:nvSpPr>
        <p:spPr>
          <a:xfrm rot="19687536">
            <a:off x="10743878" y="5990389"/>
            <a:ext cx="141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Private Write Set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6677" y="2271491"/>
            <a:ext cx="6341659" cy="116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Hash serves as evidence of the private data</a:t>
            </a:r>
          </a:p>
          <a:p>
            <a:pPr lvl="1"/>
            <a:r>
              <a:rPr lang="en-US" sz="2000" dirty="0"/>
              <a:t>Hash is used for state validation</a:t>
            </a:r>
          </a:p>
          <a:p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21512" y="2350917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Endorsement Phase</a:t>
            </a:r>
          </a:p>
        </p:txBody>
      </p:sp>
    </p:spTree>
    <p:extLst>
      <p:ext uri="{BB962C8B-B14F-4D97-AF65-F5344CB8AC3E}">
        <p14:creationId xmlns:p14="http://schemas.microsoft.com/office/powerpoint/2010/main" val="13845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Qur8bdjyqtuqZoIL0O-I2Lv_SCz7sEXSQlbyyHW-ynwSjoc2ppCqHCD8ka2LsDdyedEwDFCUUxi4JJw1CcHJ2U6c8Y4i3nOqjSz1egu-dbQRw7XryqwSxIWHm1ku78jaDc8-b0J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68" y="3059"/>
            <a:ext cx="7658693" cy="67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0" y="62201"/>
            <a:ext cx="11168062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65578" y="4843462"/>
            <a:ext cx="1135725" cy="253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36997" y="5400674"/>
            <a:ext cx="1350035" cy="179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65578" y="1219294"/>
            <a:ext cx="1135725" cy="253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58422" y="1753103"/>
            <a:ext cx="1350035" cy="179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 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65578" y="5959146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96463" y="2331807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962" y="1472825"/>
            <a:ext cx="529768" cy="1351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4782" y="139924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Validation/Commit Phase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76727" y="1346059"/>
            <a:ext cx="4186731" cy="51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Private data shared with authorized peers upon endorsement and stored in each peer’s transient store.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channel data and hashes of private data included in transaction and distributed to all peers.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Upon validation/commit, private data moved to private state database and private writeset storage.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6949" y="4814617"/>
            <a:ext cx="1010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block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26887" y="4814619"/>
            <a:ext cx="805854" cy="36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56949" y="5732828"/>
            <a:ext cx="927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writeset storage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37097" y="5553281"/>
            <a:ext cx="695644" cy="4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4" y="936480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Private data is stored in a ‘collection’</a:t>
            </a:r>
          </a:p>
          <a:p>
            <a:r>
              <a:rPr lang="en-US" dirty="0"/>
              <a:t>Each collection has a policy which specifies which organization’s peers can persist the collection data</a:t>
            </a:r>
          </a:p>
        </p:txBody>
      </p:sp>
      <p:pic>
        <p:nvPicPr>
          <p:cNvPr id="2050" name="Picture 2" descr="https://lh6.googleusercontent.com/iViL3earfFejg0GSYNroxUL8nWpb2VXEQhM_BWsiZwEIieMV7SZsorjpAmLXMj9IfV188iC3lvxpv3JlsRD_2nJSHBhAmlfGIUT63E7lH96-G9IOv8KFQmDALIDgXkSOPj7Pl2U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9448"/>
            <a:ext cx="10377488" cy="4523520"/>
          </a:xfrm>
          <a:prstGeom prst="rect">
            <a:avLst/>
          </a:prstGeom>
          <a:solidFill>
            <a:schemeClr val="bg2">
              <a:lumMod val="75000"/>
            </a:schemeClr>
          </a:solidFill>
          <a:extLst/>
        </p:spPr>
      </p:pic>
      <p:sp>
        <p:nvSpPr>
          <p:cNvPr id="12" name="Rectangle 11"/>
          <p:cNvSpPr/>
          <p:nvPr/>
        </p:nvSpPr>
        <p:spPr>
          <a:xfrm>
            <a:off x="1564615" y="3708771"/>
            <a:ext cx="796066" cy="5166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4615" y="4571208"/>
            <a:ext cx="796066" cy="51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State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4615" y="5348296"/>
            <a:ext cx="796066" cy="516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State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32202" y="3766350"/>
            <a:ext cx="796066" cy="5166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2202" y="4656161"/>
            <a:ext cx="796066" cy="51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State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35445" y="5452562"/>
            <a:ext cx="796066" cy="5166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State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9436" y="6246792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8843" y="6324655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713" y="3543300"/>
            <a:ext cx="3043237" cy="682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7713" y="4283036"/>
            <a:ext cx="2243137" cy="28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7713" y="4254032"/>
            <a:ext cx="25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State Collection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7713" y="5348296"/>
            <a:ext cx="2528000" cy="362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57713" y="5348296"/>
            <a:ext cx="29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State Collection 2 &amp; 3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6327" y="570001"/>
            <a:ext cx="3051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GetPrivateData</a:t>
            </a:r>
            <a:r>
              <a:rPr lang="en-US" sz="1400" dirty="0"/>
              <a:t>(collection, key) </a:t>
            </a:r>
          </a:p>
          <a:p>
            <a:r>
              <a:rPr lang="en-US" sz="1400" i="1" dirty="0"/>
              <a:t>PutPrivateData</a:t>
            </a:r>
            <a:r>
              <a:rPr lang="en-US" sz="1400" dirty="0"/>
              <a:t>(collection, key, value) </a:t>
            </a:r>
          </a:p>
          <a:p>
            <a:r>
              <a:rPr lang="en-US" sz="1400" i="1" dirty="0"/>
              <a:t>DelPrivateData</a:t>
            </a:r>
            <a:r>
              <a:rPr lang="en-US" sz="1400" dirty="0"/>
              <a:t>(collection, key) </a:t>
            </a:r>
          </a:p>
        </p:txBody>
      </p:sp>
    </p:spTree>
    <p:extLst>
      <p:ext uri="{BB962C8B-B14F-4D97-AF65-F5344CB8AC3E}">
        <p14:creationId xmlns:p14="http://schemas.microsoft.com/office/powerpoint/2010/main" val="529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Marbles asset scenario</a:t>
            </a:r>
          </a:p>
          <a:p>
            <a:r>
              <a:rPr lang="en-US" dirty="0"/>
              <a:t>Privacy Requirements</a:t>
            </a:r>
          </a:p>
          <a:p>
            <a:pPr lvl="1"/>
            <a:r>
              <a:rPr lang="en-US" dirty="0"/>
              <a:t>No marble data should go through ordering service as part of transaction</a:t>
            </a:r>
          </a:p>
          <a:p>
            <a:pPr lvl="1"/>
            <a:r>
              <a:rPr lang="en-US" dirty="0"/>
              <a:t>All peers have access to general marble information</a:t>
            </a:r>
          </a:p>
          <a:p>
            <a:pPr lvl="2"/>
            <a:r>
              <a:rPr lang="en-US" i="1" dirty="0"/>
              <a:t>Name, Size, Color, Owner</a:t>
            </a:r>
          </a:p>
          <a:p>
            <a:pPr lvl="1"/>
            <a:r>
              <a:rPr lang="en-US" dirty="0"/>
              <a:t>Only a subset of peers have access to marble </a:t>
            </a:r>
            <a:r>
              <a:rPr lang="en-US" i="1" dirty="0"/>
              <a:t>pricing</a:t>
            </a:r>
            <a:r>
              <a:rPr lang="en-US" dirty="0"/>
              <a:t> 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2590</Words>
  <Application>Microsoft Macintosh PowerPoint</Application>
  <PresentationFormat>Widescreen</PresentationFormat>
  <Paragraphs>579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Mangal</vt:lpstr>
      <vt:lpstr>Times New Roman</vt:lpstr>
      <vt:lpstr>Wingdings</vt:lpstr>
      <vt:lpstr>Arial</vt:lpstr>
      <vt:lpstr>Office Theme</vt:lpstr>
      <vt:lpstr>1_Office Theme</vt:lpstr>
      <vt:lpstr>Privacy Enabled Ledger</vt:lpstr>
      <vt:lpstr>Overview</vt:lpstr>
      <vt:lpstr>Motivation for Privacy Enabled Ledger</vt:lpstr>
      <vt:lpstr>Problem Statement</vt:lpstr>
      <vt:lpstr>Well Known Techniques for Data Privacy</vt:lpstr>
      <vt:lpstr>Private Data Solution</vt:lpstr>
      <vt:lpstr>Private Data Solution</vt:lpstr>
      <vt:lpstr>Private Data Collections</vt:lpstr>
      <vt:lpstr>Sample Scenario</vt:lpstr>
      <vt:lpstr>Sample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– Simulation Implementation Details</vt:lpstr>
      <vt:lpstr>Defining Collections for a Chaincode Per Organization</vt:lpstr>
      <vt:lpstr>Transaction Simulation</vt:lpstr>
      <vt:lpstr>Transaction Simulation: Public Read/Write Set</vt:lpstr>
      <vt:lpstr>Transaction Simulation: Private Read/Write Sets</vt:lpstr>
      <vt:lpstr>Transaction Simulation: End of Simulation</vt:lpstr>
      <vt:lpstr>Backup – Validation/Commit Implementation Details</vt:lpstr>
      <vt:lpstr>Transaction Validation in v1.0</vt:lpstr>
      <vt:lpstr>Transaction Validation for Private Data</vt:lpstr>
      <vt:lpstr>Transaction Validation for Private Data</vt:lpstr>
      <vt:lpstr>Transaction Commit</vt:lpstr>
      <vt:lpstr>Others Points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SideDB: Privacy Enabled Ledger</dc:title>
  <dc:creator>Senthilnathan Natarajan</dc:creator>
  <cp:lastModifiedBy>David Enyeart</cp:lastModifiedBy>
  <cp:revision>236</cp:revision>
  <dcterms:created xsi:type="dcterms:W3CDTF">2017-07-11T11:26:48Z</dcterms:created>
  <dcterms:modified xsi:type="dcterms:W3CDTF">2017-10-23T13:54:56Z</dcterms:modified>
</cp:coreProperties>
</file>