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79" r:id="rId3"/>
    <p:sldId id="281" r:id="rId4"/>
    <p:sldId id="282" r:id="rId5"/>
    <p:sldId id="283" r:id="rId6"/>
    <p:sldId id="287" r:id="rId7"/>
    <p:sldId id="278" r:id="rId8"/>
    <p:sldId id="292" r:id="rId9"/>
    <p:sldId id="286" r:id="rId10"/>
    <p:sldId id="289" r:id="rId11"/>
    <p:sldId id="290" r:id="rId12"/>
    <p:sldId id="291" r:id="rId13"/>
    <p:sldId id="28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233"/>
    <a:srgbClr val="9BA7EC"/>
    <a:srgbClr val="F4D1C3"/>
    <a:srgbClr val="C39C43"/>
    <a:srgbClr val="100100"/>
    <a:srgbClr val="CA5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DDA3-1B5A-4C46-AF79-970E81765FE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DC8B-8E28-46B4-BFC0-4DBD8BE02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3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25,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0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109778" cy="2804400"/>
          </a:xfrm>
        </p:spPr>
        <p:txBody>
          <a:bodyPr>
            <a:normAutofit/>
          </a:bodyPr>
          <a:lstStyle/>
          <a:p>
            <a:r>
              <a:rPr lang="en-US" altLang="zh-TW" sz="44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Electrical Engineering</a:t>
            </a:r>
            <a:br>
              <a:rPr lang="en-US" altLang="zh-TW" dirty="0">
                <a:ea typeface="新細明體"/>
                <a:cs typeface="Calibri Light"/>
              </a:rPr>
            </a:br>
            <a:br>
              <a:rPr lang="en-US" altLang="zh-TW">
                <a:ea typeface="新細明體"/>
                <a:cs typeface="Calibri Light"/>
              </a:rPr>
            </a:br>
            <a:r>
              <a:rPr lang="en-US" altLang="zh-TW" sz="44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Music Box</a:t>
            </a:r>
            <a:endParaRPr lang="zh-TW" altLang="en-US" sz="4400" cap="none" spc="4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3" descr="Electronics protoboard">
            <a:extLst>
              <a:ext uri="{FF2B5EF4-FFF2-40B4-BE49-F238E27FC236}">
                <a16:creationId xmlns:a16="http://schemas.microsoft.com/office/drawing/2014/main" id="{C4425AF7-6084-19A1-396F-FCCE8354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r="42887" b="-3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06BFB8D9-2AAB-AA0E-C38B-5846D1DA7FFC}"/>
              </a:ext>
            </a:extLst>
          </p:cNvPr>
          <p:cNvSpPr txBox="1">
            <a:spLocks/>
          </p:cNvSpPr>
          <p:nvPr/>
        </p:nvSpPr>
        <p:spPr>
          <a:xfrm>
            <a:off x="569168" y="3524400"/>
            <a:ext cx="6623480" cy="28044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5600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Jih-Ching Chiu</a:t>
            </a:r>
            <a:br>
              <a:rPr lang="en-US" altLang="zh-TW" sz="2500">
                <a:ea typeface="新細明體"/>
                <a:cs typeface="Calibri Light"/>
              </a:rPr>
            </a:br>
            <a:br>
              <a:rPr lang="en-US" altLang="zh-TW" sz="2500">
                <a:ea typeface="新細明體"/>
                <a:cs typeface="Calibri Light"/>
              </a:rPr>
            </a:br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National Sun Yat-sen University Department of Electrical Engineering</a:t>
            </a:r>
          </a:p>
          <a:p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MPD Laboratory</a:t>
            </a:r>
            <a:endParaRPr lang="zh-TW" altLang="en-US" sz="2500" cap="none" spc="4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907EE3-4AE5-4EE8-D212-7755D151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55" y="1271787"/>
            <a:ext cx="4229690" cy="19338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12AE3E-9CE1-E4F3-57DE-8F315C9D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71787"/>
            <a:ext cx="2695951" cy="50965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198411-18E9-F865-9DF1-E19890ED7CD0}"/>
              </a:ext>
            </a:extLst>
          </p:cNvPr>
          <p:cNvSpPr txBox="1"/>
          <p:nvPr/>
        </p:nvSpPr>
        <p:spPr>
          <a:xfrm>
            <a:off x="5323114" y="2113885"/>
            <a:ext cx="2016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Step2:Enter  name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F05D76-E1C7-7022-3590-855B1E1F13DF}"/>
              </a:ext>
            </a:extLst>
          </p:cNvPr>
          <p:cNvSpPr txBox="1"/>
          <p:nvPr/>
        </p:nvSpPr>
        <p:spPr>
          <a:xfrm>
            <a:off x="2747648" y="5005806"/>
            <a:ext cx="1154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D39B2C-D6D6-8951-191C-3127732B69CB}"/>
              </a:ext>
            </a:extLst>
          </p:cNvPr>
          <p:cNvSpPr txBox="1"/>
          <p:nvPr/>
        </p:nvSpPr>
        <p:spPr>
          <a:xfrm>
            <a:off x="4314677" y="2749115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92C-0481-44D8-7487-1A02CE4008BC}"/>
              </a:ext>
            </a:extLst>
          </p:cNvPr>
          <p:cNvSpPr txBox="1"/>
          <p:nvPr/>
        </p:nvSpPr>
        <p:spPr>
          <a:xfrm>
            <a:off x="6999055" y="1479814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18153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FF64A7-E43A-9660-2C9E-10273069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6" y="1336256"/>
            <a:ext cx="5422976" cy="529070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92C-0481-44D8-7487-1A02CE4008BC}"/>
              </a:ext>
            </a:extLst>
          </p:cNvPr>
          <p:cNvSpPr txBox="1"/>
          <p:nvPr/>
        </p:nvSpPr>
        <p:spPr>
          <a:xfrm>
            <a:off x="4267143" y="2947370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Step5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2CDE6C-A9B4-52A0-8553-59A83812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24" y="1336256"/>
            <a:ext cx="5422976" cy="525982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70C722F-D6E0-672C-110B-1ED2BA567460}"/>
              </a:ext>
            </a:extLst>
          </p:cNvPr>
          <p:cNvSpPr txBox="1"/>
          <p:nvPr/>
        </p:nvSpPr>
        <p:spPr>
          <a:xfrm>
            <a:off x="7484475" y="2368060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Step7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C48294-26A4-1392-EC80-49AA189F6819}"/>
              </a:ext>
            </a:extLst>
          </p:cNvPr>
          <p:cNvSpPr txBox="1"/>
          <p:nvPr/>
        </p:nvSpPr>
        <p:spPr>
          <a:xfrm>
            <a:off x="4267143" y="3151903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Step6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A3CFD2-1E0F-B03F-9061-CFA12C30A548}"/>
              </a:ext>
            </a:extLst>
          </p:cNvPr>
          <p:cNvSpPr txBox="1"/>
          <p:nvPr/>
        </p:nvSpPr>
        <p:spPr>
          <a:xfrm>
            <a:off x="7488951" y="3064237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Step8</a:t>
            </a:r>
          </a:p>
        </p:txBody>
      </p:sp>
    </p:spTree>
    <p:extLst>
      <p:ext uri="{BB962C8B-B14F-4D97-AF65-F5344CB8AC3E}">
        <p14:creationId xmlns:p14="http://schemas.microsoft.com/office/powerpoint/2010/main" val="394102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06BCAF2-5FFD-5534-7386-90C4C976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83" y="1479214"/>
            <a:ext cx="5399012" cy="50172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6649C3-AED7-2815-96F2-2B5D4204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1" y="1479214"/>
            <a:ext cx="5410657" cy="4999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0C722F-D6E0-672C-110B-1ED2BA567460}"/>
              </a:ext>
            </a:extLst>
          </p:cNvPr>
          <p:cNvSpPr txBox="1"/>
          <p:nvPr/>
        </p:nvSpPr>
        <p:spPr>
          <a:xfrm>
            <a:off x="4515497" y="2198726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Step9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CDEA5-03C1-57FF-0D70-9C2D815868AA}"/>
              </a:ext>
            </a:extLst>
          </p:cNvPr>
          <p:cNvSpPr txBox="1"/>
          <p:nvPr/>
        </p:nvSpPr>
        <p:spPr>
          <a:xfrm>
            <a:off x="2156178" y="3321057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14DA3-8F7A-3A47-7A85-29FF91EA2795}"/>
              </a:ext>
            </a:extLst>
          </p:cNvPr>
          <p:cNvSpPr txBox="1"/>
          <p:nvPr/>
        </p:nvSpPr>
        <p:spPr>
          <a:xfrm>
            <a:off x="2156178" y="4133892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8D17CD-B3D0-91F6-3C05-EFA28C34D485}"/>
              </a:ext>
            </a:extLst>
          </p:cNvPr>
          <p:cNvSpPr txBox="1"/>
          <p:nvPr/>
        </p:nvSpPr>
        <p:spPr>
          <a:xfrm>
            <a:off x="8088489" y="2117108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471474-E83F-2810-10C8-B605365CF1BF}"/>
              </a:ext>
            </a:extLst>
          </p:cNvPr>
          <p:cNvSpPr txBox="1"/>
          <p:nvPr/>
        </p:nvSpPr>
        <p:spPr>
          <a:xfrm>
            <a:off x="7571309" y="3978436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DADD0B-D6CB-4533-0CF3-6DBED05A9AF2}"/>
              </a:ext>
            </a:extLst>
          </p:cNvPr>
          <p:cNvSpPr txBox="1"/>
          <p:nvPr/>
        </p:nvSpPr>
        <p:spPr>
          <a:xfrm>
            <a:off x="10922643" y="5931023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41D95D-72B4-6409-BA3F-4AFF6F4FEEF2}"/>
              </a:ext>
            </a:extLst>
          </p:cNvPr>
          <p:cNvSpPr txBox="1"/>
          <p:nvPr/>
        </p:nvSpPr>
        <p:spPr>
          <a:xfrm>
            <a:off x="1466364" y="3707938"/>
            <a:ext cx="550722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Please move your .mif file to the project folder. There should be no Chinese characters in the file path. </a:t>
            </a:r>
          </a:p>
        </p:txBody>
      </p:sp>
    </p:spTree>
    <p:extLst>
      <p:ext uri="{BB962C8B-B14F-4D97-AF65-F5344CB8AC3E}">
        <p14:creationId xmlns:p14="http://schemas.microsoft.com/office/powerpoint/2010/main" val="256418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Wiring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7DB7F2-7B8B-1B3F-CF46-75EA5D9A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8115"/>
            <a:ext cx="12192000" cy="39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Circuit schematic diagram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891F5B6A-0689-1CAA-511C-3F62AB101956}"/>
              </a:ext>
            </a:extLst>
          </p:cNvPr>
          <p:cNvGrpSpPr/>
          <p:nvPr/>
        </p:nvGrpSpPr>
        <p:grpSpPr>
          <a:xfrm>
            <a:off x="377565" y="1213533"/>
            <a:ext cx="11656403" cy="5763530"/>
            <a:chOff x="377565" y="1213533"/>
            <a:chExt cx="11656403" cy="5763530"/>
          </a:xfrm>
        </p:grpSpPr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9EE2AEA6-7D54-A96A-C2B0-81AC5780CD04}"/>
                </a:ext>
              </a:extLst>
            </p:cNvPr>
            <p:cNvGrpSpPr/>
            <p:nvPr/>
          </p:nvGrpSpPr>
          <p:grpSpPr>
            <a:xfrm>
              <a:off x="377565" y="1213533"/>
              <a:ext cx="11656403" cy="5763530"/>
              <a:chOff x="377565" y="1213533"/>
              <a:chExt cx="11656403" cy="5763530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780AD587-7519-512C-CB7D-7CB1EC9DDE0A}"/>
                  </a:ext>
                </a:extLst>
              </p:cNvPr>
              <p:cNvGrpSpPr/>
              <p:nvPr/>
            </p:nvGrpSpPr>
            <p:grpSpPr>
              <a:xfrm>
                <a:off x="377565" y="1213533"/>
                <a:ext cx="11656403" cy="5763530"/>
                <a:chOff x="741125" y="482593"/>
                <a:chExt cx="11656403" cy="5763530"/>
              </a:xfrm>
            </p:grpSpPr>
            <p:cxnSp>
              <p:nvCxnSpPr>
                <p:cNvPr id="11" name="接點: 肘形 10">
                  <a:extLst>
                    <a:ext uri="{FF2B5EF4-FFF2-40B4-BE49-F238E27FC236}">
                      <a16:creationId xmlns:a16="http://schemas.microsoft.com/office/drawing/2014/main" id="{029D9B9E-25F9-CA6C-AA0E-9771F0A39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959149" y="2240219"/>
                  <a:ext cx="2658870" cy="1837793"/>
                </a:xfrm>
                <a:prstGeom prst="bentConnector3">
                  <a:avLst>
                    <a:gd name="adj1" fmla="val 993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箭號: 向下 11">
                  <a:extLst>
                    <a:ext uri="{FF2B5EF4-FFF2-40B4-BE49-F238E27FC236}">
                      <a16:creationId xmlns:a16="http://schemas.microsoft.com/office/drawing/2014/main" id="{B4BA17DE-F66A-6BDF-E79D-3784A7ED5599}"/>
                    </a:ext>
                  </a:extLst>
                </p:cNvPr>
                <p:cNvSpPr/>
                <p:nvPr/>
              </p:nvSpPr>
              <p:spPr>
                <a:xfrm>
                  <a:off x="6851214" y="1444811"/>
                  <a:ext cx="537709" cy="1100278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r"/>
                  <a:r>
                    <a:rPr lang="en-US" altLang="zh-TW" sz="1400">
                      <a:solidFill>
                        <a:schemeClr val="bg1"/>
                      </a:solidFill>
                    </a:rPr>
                    <a:t>S[7..0]</a:t>
                  </a:r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098A6D8E-B3E5-0A6E-B4B4-FB94AC438BED}"/>
                    </a:ext>
                  </a:extLst>
                </p:cNvPr>
                <p:cNvSpPr txBox="1"/>
                <p:nvPr/>
              </p:nvSpPr>
              <p:spPr>
                <a:xfrm>
                  <a:off x="1027510" y="612776"/>
                  <a:ext cx="123611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Select song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sp>
              <p:nvSpPr>
                <p:cNvPr id="14" name="箭號: 向右 13">
                  <a:extLst>
                    <a:ext uri="{FF2B5EF4-FFF2-40B4-BE49-F238E27FC236}">
                      <a16:creationId xmlns:a16="http://schemas.microsoft.com/office/drawing/2014/main" id="{BFB4B28D-A2A3-E037-BD6A-3CF380817CEF}"/>
                    </a:ext>
                  </a:extLst>
                </p:cNvPr>
                <p:cNvSpPr/>
                <p:nvPr/>
              </p:nvSpPr>
              <p:spPr>
                <a:xfrm>
                  <a:off x="3843728" y="1243463"/>
                  <a:ext cx="1172010" cy="786763"/>
                </a:xfrm>
                <a:prstGeom prst="right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TW" sz="1400">
                      <a:solidFill>
                        <a:schemeClr val="bg1"/>
                      </a:solidFill>
                    </a:rPr>
                    <a:t>Add</a:t>
                  </a:r>
                  <a:r>
                    <a:rPr lang="en-US" altLang="zh-TW" sz="1400" b="1">
                      <a:solidFill>
                        <a:schemeClr val="bg1"/>
                      </a:solidFill>
                    </a:rPr>
                    <a:t>r</a:t>
                  </a:r>
                  <a:r>
                    <a:rPr lang="en-US" altLang="zh-TW" sz="1400">
                      <a:solidFill>
                        <a:schemeClr val="bg1"/>
                      </a:solidFill>
                    </a:rPr>
                    <a:t>[7..0]</a:t>
                  </a:r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D45AD161-A148-407C-696D-98F480B25673}"/>
                    </a:ext>
                  </a:extLst>
                </p:cNvPr>
                <p:cNvSpPr/>
                <p:nvPr/>
              </p:nvSpPr>
              <p:spPr>
                <a:xfrm>
                  <a:off x="2797952" y="4903030"/>
                  <a:ext cx="1617219" cy="850636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 dirty="0"/>
                    <a:t>Divider</a:t>
                  </a:r>
                </a:p>
                <a:p>
                  <a:pPr algn="ctr"/>
                  <a:r>
                    <a:rPr lang="en-US" altLang="zh-TW" dirty="0"/>
                    <a:t>(Beat Clock)</a:t>
                  </a:r>
                  <a:endParaRPr lang="zh-TW" altLang="en-US" dirty="0"/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D7C281C3-78F8-88C3-E48E-FA9E46B64268}"/>
                    </a:ext>
                  </a:extLst>
                </p:cNvPr>
                <p:cNvSpPr/>
                <p:nvPr/>
              </p:nvSpPr>
              <p:spPr>
                <a:xfrm>
                  <a:off x="4908812" y="4977010"/>
                  <a:ext cx="1347026" cy="74322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 sz="1400" dirty="0"/>
                    <a:t>Asynchronous</a:t>
                  </a:r>
                </a:p>
                <a:p>
                  <a:pPr algn="ctr"/>
                  <a:r>
                    <a:rPr lang="en-US" altLang="zh-TW" sz="1400" dirty="0"/>
                    <a:t>Counter</a:t>
                  </a:r>
                  <a:endParaRPr lang="zh-TW" altLang="en-US" sz="1400" dirty="0"/>
                </a:p>
              </p:txBody>
            </p:sp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2F0625F3-9C08-8BEF-52E9-D98EB970528B}"/>
                    </a:ext>
                  </a:extLst>
                </p:cNvPr>
                <p:cNvSpPr/>
                <p:nvPr/>
              </p:nvSpPr>
              <p:spPr>
                <a:xfrm>
                  <a:off x="1724857" y="1164730"/>
                  <a:ext cx="1809210" cy="94423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/>
                    <a:t>Address</a:t>
                  </a:r>
                </a:p>
                <a:p>
                  <a:pPr algn="ctr"/>
                  <a:r>
                    <a:rPr lang="en-US" altLang="zh-TW"/>
                    <a:t>Generator</a:t>
                  </a:r>
                  <a:endParaRPr lang="zh-TW" altLang="en-US" dirty="0"/>
                </a:p>
              </p:txBody>
            </p: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F4BD036B-122F-97ED-7FBB-0FF3308058A1}"/>
                    </a:ext>
                  </a:extLst>
                </p:cNvPr>
                <p:cNvGrpSpPr/>
                <p:nvPr/>
              </p:nvGrpSpPr>
              <p:grpSpPr>
                <a:xfrm>
                  <a:off x="2163904" y="623100"/>
                  <a:ext cx="598689" cy="311273"/>
                  <a:chOff x="5395711" y="988291"/>
                  <a:chExt cx="598689" cy="311273"/>
                </a:xfrm>
              </p:grpSpPr>
              <p:sp>
                <p:nvSpPr>
                  <p:cNvPr id="97" name="矩形: 圓角 96">
                    <a:extLst>
                      <a:ext uri="{FF2B5EF4-FFF2-40B4-BE49-F238E27FC236}">
                        <a16:creationId xmlns:a16="http://schemas.microsoft.com/office/drawing/2014/main" id="{81E5E863-0FC8-7919-A603-A8FB99F5C588}"/>
                      </a:ext>
                    </a:extLst>
                  </p:cNvPr>
                  <p:cNvSpPr/>
                  <p:nvPr/>
                </p:nvSpPr>
                <p:spPr>
                  <a:xfrm>
                    <a:off x="5395711" y="988291"/>
                    <a:ext cx="598689" cy="311273"/>
                  </a:xfrm>
                  <a:prstGeom prst="roundRect">
                    <a:avLst/>
                  </a:prstGeom>
                  <a:solidFill>
                    <a:schemeClr val="tx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46389259-AB83-3CAF-B3EC-05166F02975D}"/>
                      </a:ext>
                    </a:extLst>
                  </p:cNvPr>
                  <p:cNvSpPr/>
                  <p:nvPr/>
                </p:nvSpPr>
                <p:spPr>
                  <a:xfrm>
                    <a:off x="5495432" y="1042327"/>
                    <a:ext cx="201600" cy="2032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A389AB0D-89BB-6347-604C-4E926130B783}"/>
                      </a:ext>
                    </a:extLst>
                  </p:cNvPr>
                  <p:cNvSpPr/>
                  <p:nvPr/>
                </p:nvSpPr>
                <p:spPr>
                  <a:xfrm>
                    <a:off x="5697032" y="1042327"/>
                    <a:ext cx="201600" cy="20320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5BDBD6AE-B462-28F6-7B2B-CBB7569FCAD2}"/>
                    </a:ext>
                  </a:extLst>
                </p:cNvPr>
                <p:cNvGrpSpPr/>
                <p:nvPr/>
              </p:nvGrpSpPr>
              <p:grpSpPr>
                <a:xfrm>
                  <a:off x="821012" y="1213979"/>
                  <a:ext cx="503441" cy="461664"/>
                  <a:chOff x="5395711" y="1369297"/>
                  <a:chExt cx="572400" cy="570753"/>
                </a:xfrm>
              </p:grpSpPr>
              <p:sp>
                <p:nvSpPr>
                  <p:cNvPr id="95" name="矩形: 圓角 94">
                    <a:extLst>
                      <a:ext uri="{FF2B5EF4-FFF2-40B4-BE49-F238E27FC236}">
                        <a16:creationId xmlns:a16="http://schemas.microsoft.com/office/drawing/2014/main" id="{A1BA9E83-2C00-A160-9FDB-1C4BDC218C40}"/>
                      </a:ext>
                    </a:extLst>
                  </p:cNvPr>
                  <p:cNvSpPr/>
                  <p:nvPr/>
                </p:nvSpPr>
                <p:spPr>
                  <a:xfrm>
                    <a:off x="5395711" y="1369297"/>
                    <a:ext cx="572400" cy="570753"/>
                  </a:xfrm>
                  <a:prstGeom prst="roundRect">
                    <a:avLst/>
                  </a:prstGeom>
                  <a:solidFill>
                    <a:schemeClr val="tx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6" name="橢圓 95">
                    <a:extLst>
                      <a:ext uri="{FF2B5EF4-FFF2-40B4-BE49-F238E27FC236}">
                        <a16:creationId xmlns:a16="http://schemas.microsoft.com/office/drawing/2014/main" id="{62745CFE-74DD-B300-C0BA-DE257A23E454}"/>
                      </a:ext>
                    </a:extLst>
                  </p:cNvPr>
                  <p:cNvSpPr/>
                  <p:nvPr/>
                </p:nvSpPr>
                <p:spPr>
                  <a:xfrm>
                    <a:off x="5483911" y="1456673"/>
                    <a:ext cx="396000" cy="396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FBB2A204-4F46-0E1E-017C-F91DF3E59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2441" y="1444811"/>
                  <a:ext cx="388614" cy="5294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接點: 肘形 25">
                  <a:extLst>
                    <a:ext uri="{FF2B5EF4-FFF2-40B4-BE49-F238E27FC236}">
                      <a16:creationId xmlns:a16="http://schemas.microsoft.com/office/drawing/2014/main" id="{B93FEE36-932C-BD02-457E-152AC6E97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2593" y="769450"/>
                  <a:ext cx="1081135" cy="712820"/>
                </a:xfrm>
                <a:prstGeom prst="bentConnector3">
                  <a:avLst>
                    <a:gd name="adj1" fmla="val 77605"/>
                  </a:avLst>
                </a:prstGeom>
                <a:ln w="38100">
                  <a:solidFill>
                    <a:srgbClr val="F4D1C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4974E10-F72C-FC3D-DFE7-9910B0E11015}"/>
                    </a:ext>
                  </a:extLst>
                </p:cNvPr>
                <p:cNvSpPr/>
                <p:nvPr/>
              </p:nvSpPr>
              <p:spPr>
                <a:xfrm rot="16200000">
                  <a:off x="7073195" y="1222838"/>
                  <a:ext cx="391116" cy="83585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zh-TW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箭號: 向下 29">
                  <a:extLst>
                    <a:ext uri="{FF2B5EF4-FFF2-40B4-BE49-F238E27FC236}">
                      <a16:creationId xmlns:a16="http://schemas.microsoft.com/office/drawing/2014/main" id="{A692BE61-3D39-A854-4793-EC24005DB57F}"/>
                    </a:ext>
                  </a:extLst>
                </p:cNvPr>
                <p:cNvSpPr/>
                <p:nvPr/>
              </p:nvSpPr>
              <p:spPr>
                <a:xfrm rot="16200000">
                  <a:off x="7778443" y="975369"/>
                  <a:ext cx="504828" cy="1197594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r"/>
                  <a:r>
                    <a:rPr lang="en-US" altLang="zh-TW" sz="1400" dirty="0">
                      <a:solidFill>
                        <a:schemeClr val="bg1"/>
                      </a:solidFill>
                    </a:rPr>
                    <a:t>S[4..0]</a:t>
                  </a:r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C578575A-DB18-A11A-CE06-5B11E27A1BC0}"/>
                    </a:ext>
                  </a:extLst>
                </p:cNvPr>
                <p:cNvSpPr/>
                <p:nvPr/>
              </p:nvSpPr>
              <p:spPr>
                <a:xfrm>
                  <a:off x="6890510" y="3579632"/>
                  <a:ext cx="1383974" cy="74572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 sz="1400" dirty="0"/>
                    <a:t>Beat- </a:t>
                  </a:r>
                </a:p>
                <a:p>
                  <a:pPr algn="ctr"/>
                  <a:r>
                    <a:rPr lang="en-US" altLang="zh-TW" sz="1400" dirty="0"/>
                    <a:t>Divider</a:t>
                  </a:r>
                </a:p>
                <a:p>
                  <a:pPr algn="ctr"/>
                  <a:r>
                    <a:rPr lang="en-US" altLang="zh-TW" sz="1400" dirty="0"/>
                    <a:t>Table</a:t>
                  </a:r>
                </a:p>
              </p:txBody>
            </p:sp>
            <p:sp>
              <p:nvSpPr>
                <p:cNvPr id="39" name="矩形: 圓角 38">
                  <a:extLst>
                    <a:ext uri="{FF2B5EF4-FFF2-40B4-BE49-F238E27FC236}">
                      <a16:creationId xmlns:a16="http://schemas.microsoft.com/office/drawing/2014/main" id="{94A64C65-8DB0-9785-889A-6E839C229B17}"/>
                    </a:ext>
                  </a:extLst>
                </p:cNvPr>
                <p:cNvSpPr/>
                <p:nvPr/>
              </p:nvSpPr>
              <p:spPr>
                <a:xfrm>
                  <a:off x="7126762" y="5076850"/>
                  <a:ext cx="856915" cy="55266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 sz="1200" dirty="0"/>
                    <a:t>CMP(==)</a:t>
                  </a:r>
                  <a:endParaRPr lang="zh-TW" altLang="en-US" sz="1200" dirty="0"/>
                </a:p>
              </p:txBody>
            </p:sp>
            <p:cxnSp>
              <p:nvCxnSpPr>
                <p:cNvPr id="40" name="直線單箭頭接點 39">
                  <a:extLst>
                    <a:ext uri="{FF2B5EF4-FFF2-40B4-BE49-F238E27FC236}">
                      <a16:creationId xmlns:a16="http://schemas.microsoft.com/office/drawing/2014/main" id="{00EB3110-C449-B70A-1820-747BDD4A5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9585" y="5534337"/>
                  <a:ext cx="489227" cy="0"/>
                </a:xfrm>
                <a:prstGeom prst="straightConnector1">
                  <a:avLst/>
                </a:prstGeom>
                <a:ln w="38100">
                  <a:solidFill>
                    <a:srgbClr val="F4D1C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9D49539D-3038-39CB-E879-4FB7E5C6799B}"/>
                    </a:ext>
                  </a:extLst>
                </p:cNvPr>
                <p:cNvCxnSpPr>
                  <a:cxnSpLocks/>
                  <a:endCxn id="51" idx="1"/>
                </p:cNvCxnSpPr>
                <p:nvPr/>
              </p:nvCxnSpPr>
              <p:spPr>
                <a:xfrm>
                  <a:off x="8012464" y="5346013"/>
                  <a:ext cx="368898" cy="0"/>
                </a:xfrm>
                <a:prstGeom prst="straightConnector1">
                  <a:avLst/>
                </a:prstGeom>
                <a:ln w="38100">
                  <a:solidFill>
                    <a:srgbClr val="F4D1C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CDC9C3A-738F-FF4D-D57B-FDC4E845941E}"/>
                    </a:ext>
                  </a:extLst>
                </p:cNvPr>
                <p:cNvSpPr txBox="1"/>
                <p:nvPr/>
              </p:nvSpPr>
              <p:spPr>
                <a:xfrm>
                  <a:off x="787897" y="1634098"/>
                  <a:ext cx="701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reset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grpSp>
              <p:nvGrpSpPr>
                <p:cNvPr id="43" name="群組 42">
                  <a:extLst>
                    <a:ext uri="{FF2B5EF4-FFF2-40B4-BE49-F238E27FC236}">
                      <a16:creationId xmlns:a16="http://schemas.microsoft.com/office/drawing/2014/main" id="{0FA05945-4B20-8E8E-B06D-A1CC80505569}"/>
                    </a:ext>
                  </a:extLst>
                </p:cNvPr>
                <p:cNvGrpSpPr/>
                <p:nvPr/>
              </p:nvGrpSpPr>
              <p:grpSpPr>
                <a:xfrm>
                  <a:off x="10240422" y="1742062"/>
                  <a:ext cx="1922644" cy="1180563"/>
                  <a:chOff x="9877424" y="3781713"/>
                  <a:chExt cx="1922644" cy="1180563"/>
                </a:xfrm>
              </p:grpSpPr>
              <p:sp>
                <p:nvSpPr>
                  <p:cNvPr id="91" name="矩形: 圓角 90">
                    <a:extLst>
                      <a:ext uri="{FF2B5EF4-FFF2-40B4-BE49-F238E27FC236}">
                        <a16:creationId xmlns:a16="http://schemas.microsoft.com/office/drawing/2014/main" id="{C4F3C244-363A-BD02-7B94-FA678E353872}"/>
                      </a:ext>
                    </a:extLst>
                  </p:cNvPr>
                  <p:cNvSpPr/>
                  <p:nvPr/>
                </p:nvSpPr>
                <p:spPr>
                  <a:xfrm>
                    <a:off x="9877424" y="3781713"/>
                    <a:ext cx="1520229" cy="1180563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r>
                      <a:rPr lang="en-US" altLang="zh-TW"/>
                      <a:t>Divider</a:t>
                    </a:r>
                    <a:endParaRPr lang="en-US" altLang="zh-TW" dirty="0"/>
                  </a:p>
                  <a:p>
                    <a:pPr algn="ctr"/>
                    <a:r>
                      <a:rPr lang="en-US" altLang="zh-TW"/>
                      <a:t>(Sound</a:t>
                    </a:r>
                    <a:r>
                      <a:rPr lang="zh-TW" altLang="en-US"/>
                      <a:t> </a:t>
                    </a:r>
                    <a:endParaRPr lang="en-US" altLang="zh-TW"/>
                  </a:p>
                  <a:p>
                    <a:pPr algn="ctr"/>
                    <a:r>
                      <a:rPr lang="en-US" altLang="zh-TW"/>
                      <a:t>Frequency)</a:t>
                    </a:r>
                    <a:endParaRPr lang="zh-TW" altLang="en-US" dirty="0"/>
                  </a:p>
                </p:txBody>
              </p:sp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53EC1EB3-52A1-BDB6-E167-4197976A972A}"/>
                      </a:ext>
                    </a:extLst>
                  </p:cNvPr>
                  <p:cNvGrpSpPr/>
                  <p:nvPr/>
                </p:nvGrpSpPr>
                <p:grpSpPr>
                  <a:xfrm>
                    <a:off x="11296301" y="4149574"/>
                    <a:ext cx="503767" cy="444839"/>
                    <a:chOff x="7014633" y="1265427"/>
                    <a:chExt cx="503767" cy="444839"/>
                  </a:xfrm>
                </p:grpSpPr>
                <p:sp>
                  <p:nvSpPr>
                    <p:cNvPr id="93" name="矩形 92">
                      <a:extLst>
                        <a:ext uri="{FF2B5EF4-FFF2-40B4-BE49-F238E27FC236}">
                          <a16:creationId xmlns:a16="http://schemas.microsoft.com/office/drawing/2014/main" id="{0692BE38-22F3-D147-770D-0263B14A0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4633" y="1371600"/>
                      <a:ext cx="143933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4" name="梯形 93">
                      <a:extLst>
                        <a:ext uri="{FF2B5EF4-FFF2-40B4-BE49-F238E27FC236}">
                          <a16:creationId xmlns:a16="http://schemas.microsoft.com/office/drawing/2014/main" id="{2846FDF2-D3FB-43C6-ED6C-ECDF7926190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116064" y="1307930"/>
                      <a:ext cx="444839" cy="359833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11E39C8-AC54-EB93-0838-BFFED80ED1C6}"/>
                    </a:ext>
                  </a:extLst>
                </p:cNvPr>
                <p:cNvSpPr/>
                <p:nvPr/>
              </p:nvSpPr>
              <p:spPr>
                <a:xfrm>
                  <a:off x="3533433" y="1548493"/>
                  <a:ext cx="310295" cy="287828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BDE45420-F877-4108-8DF4-4B3E49E8FACD}"/>
                    </a:ext>
                  </a:extLst>
                </p:cNvPr>
                <p:cNvCxnSpPr/>
                <p:nvPr/>
              </p:nvCxnSpPr>
              <p:spPr>
                <a:xfrm>
                  <a:off x="3691511" y="1742062"/>
                  <a:ext cx="349250" cy="420214"/>
                </a:xfrm>
                <a:prstGeom prst="line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96376672-F3EC-DA99-CE22-38CBF833EC13}"/>
                    </a:ext>
                  </a:extLst>
                </p:cNvPr>
                <p:cNvSpPr txBox="1"/>
                <p:nvPr/>
              </p:nvSpPr>
              <p:spPr>
                <a:xfrm>
                  <a:off x="3506238" y="2136164"/>
                  <a:ext cx="9995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Addr[6..0]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9D76203F-37CD-C877-316F-22726134C4AB}"/>
                    </a:ext>
                  </a:extLst>
                </p:cNvPr>
                <p:cNvSpPr txBox="1"/>
                <p:nvPr/>
              </p:nvSpPr>
              <p:spPr>
                <a:xfrm>
                  <a:off x="3204766" y="482593"/>
                  <a:ext cx="9995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Addr[7]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sp>
              <p:nvSpPr>
                <p:cNvPr id="48" name="矩形: 圓角 47">
                  <a:extLst>
                    <a:ext uri="{FF2B5EF4-FFF2-40B4-BE49-F238E27FC236}">
                      <a16:creationId xmlns:a16="http://schemas.microsoft.com/office/drawing/2014/main" id="{81F76264-8AB5-E236-9225-130652575F92}"/>
                    </a:ext>
                  </a:extLst>
                </p:cNvPr>
                <p:cNvSpPr/>
                <p:nvPr/>
              </p:nvSpPr>
              <p:spPr>
                <a:xfrm>
                  <a:off x="5018830" y="1125860"/>
                  <a:ext cx="1826981" cy="1016476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/>
                    <a:t>     Memory</a:t>
                  </a:r>
                  <a:endParaRPr lang="zh-TW" dirty="0"/>
                </a:p>
                <a:p>
                  <a:pPr algn="ctr"/>
                  <a:r>
                    <a:rPr lang="zh-TW" altLang="en-US"/>
                    <a:t>（</a:t>
                  </a:r>
                  <a:r>
                    <a:rPr lang="en-US" altLang="zh-TW"/>
                    <a:t>Sheet</a:t>
                  </a:r>
                  <a:r>
                    <a:rPr lang="zh-TW" altLang="en-US"/>
                    <a:t> </a:t>
                  </a:r>
                  <a:r>
                    <a:rPr lang="en-US" altLang="zh-TW"/>
                    <a:t>music</a:t>
                  </a:r>
                  <a:r>
                    <a:rPr lang="zh-TW" altLang="en-US"/>
                    <a:t>）</a:t>
                  </a:r>
                  <a:endParaRPr lang="en-US" altLang="zh-TW"/>
                </a:p>
                <a:p>
                  <a:pPr algn="ctr"/>
                  <a:r>
                    <a:rPr lang="en-US" altLang="zh-TW"/>
                    <a:t>    8bit*256</a:t>
                  </a:r>
                  <a:endParaRPr lang="zh-TW" dirty="0"/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4F7C7855-4D8D-209B-80E3-CE74414C0634}"/>
                    </a:ext>
                  </a:extLst>
                </p:cNvPr>
                <p:cNvSpPr/>
                <p:nvPr/>
              </p:nvSpPr>
              <p:spPr>
                <a:xfrm>
                  <a:off x="8635057" y="1068548"/>
                  <a:ext cx="1310685" cy="1016476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/>
                    <a:t>Memory</a:t>
                  </a:r>
                  <a:endParaRPr lang="zh-TW" sz="1400" dirty="0"/>
                </a:p>
                <a:p>
                  <a:pPr algn="ctr"/>
                  <a:r>
                    <a:rPr lang="en-US" altLang="zh-TW" sz="1400"/>
                    <a:t>(Pitch)</a:t>
                  </a:r>
                </a:p>
                <a:p>
                  <a:pPr algn="ctr"/>
                  <a:r>
                    <a:rPr lang="en-US" altLang="zh-TW" sz="1400"/>
                    <a:t>32bit*32</a:t>
                  </a:r>
                  <a:endParaRPr lang="zh-TW" sz="1400" dirty="0"/>
                </a:p>
              </p:txBody>
            </p:sp>
            <p:sp>
              <p:nvSpPr>
                <p:cNvPr id="50" name="箭號: 向下 49">
                  <a:extLst>
                    <a:ext uri="{FF2B5EF4-FFF2-40B4-BE49-F238E27FC236}">
                      <a16:creationId xmlns:a16="http://schemas.microsoft.com/office/drawing/2014/main" id="{86A36571-EABB-4F2E-D4E8-45152E5AEDCE}"/>
                    </a:ext>
                  </a:extLst>
                </p:cNvPr>
                <p:cNvSpPr/>
                <p:nvPr/>
              </p:nvSpPr>
              <p:spPr>
                <a:xfrm>
                  <a:off x="7370742" y="1807287"/>
                  <a:ext cx="417894" cy="1734245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/>
                      </a:solidFill>
                    </a:rPr>
                    <a:t>S[7..5]</a:t>
                  </a:r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矩形: 圓角 50">
                  <a:extLst>
                    <a:ext uri="{FF2B5EF4-FFF2-40B4-BE49-F238E27FC236}">
                      <a16:creationId xmlns:a16="http://schemas.microsoft.com/office/drawing/2014/main" id="{9BFD73C8-ABB9-5681-9796-858B4AAA1597}"/>
                    </a:ext>
                  </a:extLst>
                </p:cNvPr>
                <p:cNvSpPr/>
                <p:nvPr/>
              </p:nvSpPr>
              <p:spPr>
                <a:xfrm>
                  <a:off x="8381362" y="5069681"/>
                  <a:ext cx="856915" cy="552664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 dirty="0" err="1"/>
                    <a:t>Dff</a:t>
                  </a:r>
                  <a:endParaRPr lang="zh-TW" altLang="en-US" dirty="0"/>
                </a:p>
              </p:txBody>
            </p:sp>
            <p:sp>
              <p:nvSpPr>
                <p:cNvPr id="52" name="箭號: 向下 51">
                  <a:extLst>
                    <a:ext uri="{FF2B5EF4-FFF2-40B4-BE49-F238E27FC236}">
                      <a16:creationId xmlns:a16="http://schemas.microsoft.com/office/drawing/2014/main" id="{9CC578A5-8808-2DE3-497F-72F14BFF92C9}"/>
                    </a:ext>
                  </a:extLst>
                </p:cNvPr>
                <p:cNvSpPr/>
                <p:nvPr/>
              </p:nvSpPr>
              <p:spPr>
                <a:xfrm>
                  <a:off x="7308842" y="4355051"/>
                  <a:ext cx="504828" cy="713704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箭號: 向下 52">
                  <a:extLst>
                    <a:ext uri="{FF2B5EF4-FFF2-40B4-BE49-F238E27FC236}">
                      <a16:creationId xmlns:a16="http://schemas.microsoft.com/office/drawing/2014/main" id="{5AFF3F8D-AD19-ABC8-AA8E-ECB291D5FEB3}"/>
                    </a:ext>
                  </a:extLst>
                </p:cNvPr>
                <p:cNvSpPr/>
                <p:nvPr/>
              </p:nvSpPr>
              <p:spPr>
                <a:xfrm>
                  <a:off x="10663546" y="1243462"/>
                  <a:ext cx="417894" cy="506653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箭號: 向下 53">
                  <a:extLst>
                    <a:ext uri="{FF2B5EF4-FFF2-40B4-BE49-F238E27FC236}">
                      <a16:creationId xmlns:a16="http://schemas.microsoft.com/office/drawing/2014/main" id="{DEABBDFB-C75A-C43D-1ABA-9B2D3650E2FF}"/>
                    </a:ext>
                  </a:extLst>
                </p:cNvPr>
                <p:cNvSpPr/>
                <p:nvPr/>
              </p:nvSpPr>
              <p:spPr>
                <a:xfrm rot="16200000">
                  <a:off x="6440189" y="4948642"/>
                  <a:ext cx="504828" cy="856916"/>
                </a:xfrm>
                <a:prstGeom prst="downArrow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sz="1400" dirty="0">
                      <a:solidFill>
                        <a:schemeClr val="bg1"/>
                      </a:solidFill>
                    </a:rPr>
                    <a:t>Count</a:t>
                  </a:r>
                  <a:endParaRPr lang="zh-TW" altLang="en-US" sz="1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B7E26439-2048-0839-81B4-3DD0DB356A34}"/>
                    </a:ext>
                  </a:extLst>
                </p:cNvPr>
                <p:cNvGrpSpPr/>
                <p:nvPr/>
              </p:nvGrpSpPr>
              <p:grpSpPr>
                <a:xfrm>
                  <a:off x="3204766" y="4210981"/>
                  <a:ext cx="645709" cy="500922"/>
                  <a:chOff x="2613618" y="3511655"/>
                  <a:chExt cx="645709" cy="500922"/>
                </a:xfrm>
              </p:grpSpPr>
              <p:sp>
                <p:nvSpPr>
                  <p:cNvPr id="89" name="流程圖: 延遲 88">
                    <a:extLst>
                      <a:ext uri="{FF2B5EF4-FFF2-40B4-BE49-F238E27FC236}">
                        <a16:creationId xmlns:a16="http://schemas.microsoft.com/office/drawing/2014/main" id="{138F7E60-C4A3-4AFE-3D20-E96D027D03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613618" y="3511655"/>
                    <a:ext cx="537709" cy="500922"/>
                  </a:xfrm>
                  <a:prstGeom prst="flowChartDelay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0" name="橢圓 89">
                    <a:extLst>
                      <a:ext uri="{FF2B5EF4-FFF2-40B4-BE49-F238E27FC236}">
                        <a16:creationId xmlns:a16="http://schemas.microsoft.com/office/drawing/2014/main" id="{818CE206-901A-7840-F44C-947999F6D98D}"/>
                      </a:ext>
                    </a:extLst>
                  </p:cNvPr>
                  <p:cNvSpPr/>
                  <p:nvPr/>
                </p:nvSpPr>
                <p:spPr>
                  <a:xfrm>
                    <a:off x="3151327" y="3591178"/>
                    <a:ext cx="108000" cy="1080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C27B7533-D89B-C3E1-DB5C-93F79A3A9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3533" y="3014793"/>
                  <a:ext cx="0" cy="420405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流程圖: 延遲 56">
                  <a:extLst>
                    <a:ext uri="{FF2B5EF4-FFF2-40B4-BE49-F238E27FC236}">
                      <a16:creationId xmlns:a16="http://schemas.microsoft.com/office/drawing/2014/main" id="{94EF41E2-D255-1174-E912-9C25429E352D}"/>
                    </a:ext>
                  </a:extLst>
                </p:cNvPr>
                <p:cNvSpPr/>
                <p:nvPr/>
              </p:nvSpPr>
              <p:spPr>
                <a:xfrm rot="5400000">
                  <a:off x="6846280" y="2563483"/>
                  <a:ext cx="537709" cy="500922"/>
                </a:xfrm>
                <a:prstGeom prst="flowChartDelay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矩形: 圓角 57">
                  <a:extLst>
                    <a:ext uri="{FF2B5EF4-FFF2-40B4-BE49-F238E27FC236}">
                      <a16:creationId xmlns:a16="http://schemas.microsoft.com/office/drawing/2014/main" id="{A0A6F48B-885B-DEE7-4046-8EF71940CE1A}"/>
                    </a:ext>
                  </a:extLst>
                </p:cNvPr>
                <p:cNvSpPr/>
                <p:nvPr/>
              </p:nvSpPr>
              <p:spPr>
                <a:xfrm>
                  <a:off x="8641432" y="3014793"/>
                  <a:ext cx="1197021" cy="745723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/>
                    <a:t>Output</a:t>
                  </a:r>
                </a:p>
                <a:p>
                  <a:pPr algn="ctr"/>
                  <a:r>
                    <a:rPr lang="en-US" altLang="zh-TW"/>
                    <a:t>Reset</a:t>
                  </a:r>
                  <a:endParaRPr lang="zh-TW" altLang="en-US" dirty="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0D487A67-179B-84F5-D631-81B31866F0B8}"/>
                    </a:ext>
                  </a:extLst>
                </p:cNvPr>
                <p:cNvSpPr/>
                <p:nvPr/>
              </p:nvSpPr>
              <p:spPr>
                <a:xfrm rot="16200000">
                  <a:off x="10250547" y="928604"/>
                  <a:ext cx="226758" cy="85647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zh-TW" sz="1400">
                      <a:solidFill>
                        <a:schemeClr val="bg1"/>
                      </a:solidFill>
                    </a:rPr>
                    <a:t>Div[31..0]</a:t>
                  </a:r>
                  <a:endParaRPr lang="zh-TW" altLang="en-US" sz="1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F0848416-EED9-2878-5970-98B6102B726F}"/>
                    </a:ext>
                  </a:extLst>
                </p:cNvPr>
                <p:cNvSpPr txBox="1"/>
                <p:nvPr/>
              </p:nvSpPr>
              <p:spPr>
                <a:xfrm>
                  <a:off x="11397938" y="1777247"/>
                  <a:ext cx="99959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spc="20">
                      <a:solidFill>
                        <a:schemeClr val="tx1">
                          <a:alpha val="58000"/>
                        </a:schemeClr>
                      </a:solidFill>
                    </a:rPr>
                    <a:t>Output</a:t>
                  </a:r>
                  <a:endParaRPr lang="zh-TW" altLang="en-US" sz="1400" b="1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cxnSp>
              <p:nvCxnSpPr>
                <p:cNvPr id="61" name="接點: 肘形 60">
                  <a:extLst>
                    <a:ext uri="{FF2B5EF4-FFF2-40B4-BE49-F238E27FC236}">
                      <a16:creationId xmlns:a16="http://schemas.microsoft.com/office/drawing/2014/main" id="{243781C3-E241-8E7E-3F5D-EEFABFF765B8}"/>
                    </a:ext>
                  </a:extLst>
                </p:cNvPr>
                <p:cNvCxnSpPr>
                  <a:stCxn id="51" idx="0"/>
                  <a:endCxn id="58" idx="2"/>
                </p:cNvCxnSpPr>
                <p:nvPr/>
              </p:nvCxnSpPr>
              <p:spPr>
                <a:xfrm rot="5400000" flipH="1" flipV="1">
                  <a:off x="8370299" y="4200038"/>
                  <a:ext cx="1309165" cy="430123"/>
                </a:xfrm>
                <a:prstGeom prst="bentConnector3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>
                  <a:extLst>
                    <a:ext uri="{FF2B5EF4-FFF2-40B4-BE49-F238E27FC236}">
                      <a16:creationId xmlns:a16="http://schemas.microsoft.com/office/drawing/2014/main" id="{6D77CE6C-ECF7-49D2-6023-64B4F6B27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50604" y="4550617"/>
                  <a:ext cx="5059215" cy="12524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接點: 肘形 62">
                  <a:extLst>
                    <a:ext uri="{FF2B5EF4-FFF2-40B4-BE49-F238E27FC236}">
                      <a16:creationId xmlns:a16="http://schemas.microsoft.com/office/drawing/2014/main" id="{6C7D75CC-4302-F051-C921-9487DFB1A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848096" y="3435198"/>
                  <a:ext cx="4781558" cy="909301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C9BE69B4-9833-7161-6BA7-BD8628F55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7004" y="1849798"/>
                  <a:ext cx="381028" cy="2506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FC033A4-A8EE-708B-8CE9-FB165CC3AA53}"/>
                    </a:ext>
                  </a:extLst>
                </p:cNvPr>
                <p:cNvSpPr txBox="1"/>
                <p:nvPr/>
              </p:nvSpPr>
              <p:spPr>
                <a:xfrm>
                  <a:off x="777634" y="2813944"/>
                  <a:ext cx="701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m_clk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cxnSp>
              <p:nvCxnSpPr>
                <p:cNvPr id="66" name="接點: 肘形 65">
                  <a:extLst>
                    <a:ext uri="{FF2B5EF4-FFF2-40B4-BE49-F238E27FC236}">
                      <a16:creationId xmlns:a16="http://schemas.microsoft.com/office/drawing/2014/main" id="{8655FA8C-527A-56A3-1C78-F4A923E53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450029" y="1559752"/>
                  <a:ext cx="1675624" cy="1496566"/>
                </a:xfrm>
                <a:prstGeom prst="bentConnector3">
                  <a:avLst>
                    <a:gd name="adj1" fmla="val 100597"/>
                  </a:avLst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等腰三角形 66">
                  <a:extLst>
                    <a:ext uri="{FF2B5EF4-FFF2-40B4-BE49-F238E27FC236}">
                      <a16:creationId xmlns:a16="http://schemas.microsoft.com/office/drawing/2014/main" id="{B5F4EDC4-6CD3-0302-2348-31484660240A}"/>
                    </a:ext>
                  </a:extLst>
                </p:cNvPr>
                <p:cNvSpPr/>
                <p:nvPr/>
              </p:nvSpPr>
              <p:spPr>
                <a:xfrm rot="5400000">
                  <a:off x="3062369" y="3065593"/>
                  <a:ext cx="194002" cy="183717"/>
                </a:xfrm>
                <a:prstGeom prst="triangl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8" name="橢圓 67">
                  <a:extLst>
                    <a:ext uri="{FF2B5EF4-FFF2-40B4-BE49-F238E27FC236}">
                      <a16:creationId xmlns:a16="http://schemas.microsoft.com/office/drawing/2014/main" id="{E19300D5-29FC-AC13-C888-A36628343961}"/>
                    </a:ext>
                  </a:extLst>
                </p:cNvPr>
                <p:cNvSpPr/>
                <p:nvPr/>
              </p:nvSpPr>
              <p:spPr>
                <a:xfrm>
                  <a:off x="3301262" y="3123222"/>
                  <a:ext cx="72000" cy="72000"/>
                </a:xfrm>
                <a:prstGeom prst="ellips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直線單箭頭接點 68">
                  <a:extLst>
                    <a:ext uri="{FF2B5EF4-FFF2-40B4-BE49-F238E27FC236}">
                      <a16:creationId xmlns:a16="http://schemas.microsoft.com/office/drawing/2014/main" id="{E7A9C6F4-FF90-9D50-1163-A44CEC9BC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6938" y="3152959"/>
                  <a:ext cx="526271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F7BD50B5-111E-A988-064F-AE8190267AE1}"/>
                    </a:ext>
                  </a:extLst>
                </p:cNvPr>
                <p:cNvSpPr txBox="1"/>
                <p:nvPr/>
              </p:nvSpPr>
              <p:spPr>
                <a:xfrm>
                  <a:off x="8799954" y="4344500"/>
                  <a:ext cx="116948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Cp:change pulse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B57EE9D1-D3C2-2BC2-41B0-6944A11A5CD7}"/>
                    </a:ext>
                  </a:extLst>
                </p:cNvPr>
                <p:cNvSpPr txBox="1"/>
                <p:nvPr/>
              </p:nvSpPr>
              <p:spPr>
                <a:xfrm>
                  <a:off x="5989409" y="4693654"/>
                  <a:ext cx="115412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Count[5..0]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cxnSp>
              <p:nvCxnSpPr>
                <p:cNvPr id="72" name="直線接點 71">
                  <a:extLst>
                    <a:ext uri="{FF2B5EF4-FFF2-40B4-BE49-F238E27FC236}">
                      <a16:creationId xmlns:a16="http://schemas.microsoft.com/office/drawing/2014/main" id="{3B44020F-C285-1DA9-F2EB-F657D11BC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4198" y="5534337"/>
                  <a:ext cx="148658" cy="226886"/>
                </a:xfrm>
                <a:prstGeom prst="line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EC1A9697-87DF-797D-1C19-A881E90202E6}"/>
                    </a:ext>
                  </a:extLst>
                </p:cNvPr>
                <p:cNvSpPr txBox="1"/>
                <p:nvPr/>
              </p:nvSpPr>
              <p:spPr>
                <a:xfrm>
                  <a:off x="7872227" y="4769073"/>
                  <a:ext cx="95684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 dirty="0">
                      <a:solidFill>
                        <a:schemeClr val="tx1">
                          <a:alpha val="58000"/>
                        </a:schemeClr>
                      </a:solidFill>
                    </a:rPr>
                    <a:t>BDN[5..0]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cxnSp>
              <p:nvCxnSpPr>
                <p:cNvPr id="74" name="直線接點 73">
                  <a:extLst>
                    <a:ext uri="{FF2B5EF4-FFF2-40B4-BE49-F238E27FC236}">
                      <a16:creationId xmlns:a16="http://schemas.microsoft.com/office/drawing/2014/main" id="{DDC20824-4326-75B4-2F65-CA2CD1F53132}"/>
                    </a:ext>
                  </a:extLst>
                </p:cNvPr>
                <p:cNvCxnSpPr>
                  <a:cxnSpLocks/>
                  <a:endCxn id="73" idx="1"/>
                </p:cNvCxnSpPr>
                <p:nvPr/>
              </p:nvCxnSpPr>
              <p:spPr>
                <a:xfrm>
                  <a:off x="7579689" y="4885280"/>
                  <a:ext cx="292538" cy="37682"/>
                </a:xfrm>
                <a:prstGeom prst="line">
                  <a:avLst/>
                </a:prstGeom>
                <a:ln w="28575">
                  <a:headEnd type="non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接點: 肘形 74">
                  <a:extLst>
                    <a:ext uri="{FF2B5EF4-FFF2-40B4-BE49-F238E27FC236}">
                      <a16:creationId xmlns:a16="http://schemas.microsoft.com/office/drawing/2014/main" id="{F71B0C53-037F-AFAE-9C63-F0098F922154}"/>
                    </a:ext>
                  </a:extLst>
                </p:cNvPr>
                <p:cNvCxnSpPr>
                  <a:cxnSpLocks/>
                  <a:endCxn id="91" idx="1"/>
                </p:cNvCxnSpPr>
                <p:nvPr/>
              </p:nvCxnSpPr>
              <p:spPr>
                <a:xfrm flipV="1">
                  <a:off x="9303600" y="2332344"/>
                  <a:ext cx="936822" cy="674240"/>
                </a:xfrm>
                <a:prstGeom prst="bentConnector3">
                  <a:avLst>
                    <a:gd name="adj1" fmla="val 1700"/>
                  </a:avLst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接點: 肘形 75">
                  <a:extLst>
                    <a:ext uri="{FF2B5EF4-FFF2-40B4-BE49-F238E27FC236}">
                      <a16:creationId xmlns:a16="http://schemas.microsoft.com/office/drawing/2014/main" id="{01672588-58DB-92B3-2C7F-503007AF8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428321" y="4709834"/>
                  <a:ext cx="598890" cy="332079"/>
                </a:xfrm>
                <a:prstGeom prst="bentConnector3">
                  <a:avLst>
                    <a:gd name="adj1" fmla="val 101943"/>
                  </a:avLst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19531908-7325-B0B5-D6A0-1A4B7B3B6EA2}"/>
                    </a:ext>
                  </a:extLst>
                </p:cNvPr>
                <p:cNvSpPr txBox="1"/>
                <p:nvPr/>
              </p:nvSpPr>
              <p:spPr>
                <a:xfrm>
                  <a:off x="6316036" y="3435199"/>
                  <a:ext cx="70142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end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cxnSp>
              <p:nvCxnSpPr>
                <p:cNvPr id="78" name="接點: 肘形 77">
                  <a:extLst>
                    <a:ext uri="{FF2B5EF4-FFF2-40B4-BE49-F238E27FC236}">
                      <a16:creationId xmlns:a16="http://schemas.microsoft.com/office/drawing/2014/main" id="{3C317731-CFB2-01BE-3A96-0D86C8921BD9}"/>
                    </a:ext>
                  </a:extLst>
                </p:cNvPr>
                <p:cNvCxnSpPr/>
                <p:nvPr/>
              </p:nvCxnSpPr>
              <p:spPr>
                <a:xfrm flipV="1">
                  <a:off x="2163904" y="2516953"/>
                  <a:ext cx="8076518" cy="3506771"/>
                </a:xfrm>
                <a:prstGeom prst="bentConnector3">
                  <a:avLst>
                    <a:gd name="adj1" fmla="val 96220"/>
                  </a:avLst>
                </a:prstGeom>
                <a:ln w="38100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接點: 肘形 79">
                  <a:extLst>
                    <a:ext uri="{FF2B5EF4-FFF2-40B4-BE49-F238E27FC236}">
                      <a16:creationId xmlns:a16="http://schemas.microsoft.com/office/drawing/2014/main" id="{134A8328-7E25-A637-89B2-3956DCD955D9}"/>
                    </a:ext>
                  </a:extLst>
                </p:cNvPr>
                <p:cNvCxnSpPr>
                  <a:cxnSpLocks/>
                  <a:endCxn id="48" idx="2"/>
                </p:cNvCxnSpPr>
                <p:nvPr/>
              </p:nvCxnSpPr>
              <p:spPr>
                <a:xfrm rot="5400000" flipH="1" flipV="1">
                  <a:off x="2089258" y="2179337"/>
                  <a:ext cx="3880064" cy="380606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/>
                  </a:solidFill>
                  <a:prstDash val="dash"/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線單箭頭接點 80">
                  <a:extLst>
                    <a:ext uri="{FF2B5EF4-FFF2-40B4-BE49-F238E27FC236}">
                      <a16:creationId xmlns:a16="http://schemas.microsoft.com/office/drawing/2014/main" id="{51521F9F-46E9-C038-B320-F1D4B80A0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51247" y="5349415"/>
                  <a:ext cx="645039" cy="3767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39DB39FE-955B-6976-AE7C-9691A3BB6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35676" y="6015200"/>
                  <a:ext cx="645039" cy="3767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接點: 肘形 82">
                  <a:extLst>
                    <a:ext uri="{FF2B5EF4-FFF2-40B4-BE49-F238E27FC236}">
                      <a16:creationId xmlns:a16="http://schemas.microsoft.com/office/drawing/2014/main" id="{F9C0BFE2-D0FB-6AF7-F463-78BBFEE6D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1125" y="5775997"/>
                  <a:ext cx="241545" cy="145691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接點: 肘形 83">
                  <a:extLst>
                    <a:ext uri="{FF2B5EF4-FFF2-40B4-BE49-F238E27FC236}">
                      <a16:creationId xmlns:a16="http://schemas.microsoft.com/office/drawing/2014/main" id="{8050BC63-23E7-4D8A-B1D4-6B8164572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65190" y="5775998"/>
                  <a:ext cx="257503" cy="158566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接點: 肘形 84">
                  <a:extLst>
                    <a:ext uri="{FF2B5EF4-FFF2-40B4-BE49-F238E27FC236}">
                      <a16:creationId xmlns:a16="http://schemas.microsoft.com/office/drawing/2014/main" id="{591A9EF7-D046-990D-324E-85F35D250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44789" y="5775997"/>
                  <a:ext cx="261736" cy="158567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接點: 肘形 85">
                  <a:extLst>
                    <a:ext uri="{FF2B5EF4-FFF2-40B4-BE49-F238E27FC236}">
                      <a16:creationId xmlns:a16="http://schemas.microsoft.com/office/drawing/2014/main" id="{D2EE873D-A051-24C1-DC75-73E8B2FD6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347004" y="5775998"/>
                  <a:ext cx="272757" cy="158566"/>
                </a:xfrm>
                <a:prstGeom prst="bent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A00928DC-52A1-161C-1F4A-110689D8CDB0}"/>
                    </a:ext>
                  </a:extLst>
                </p:cNvPr>
                <p:cNvSpPr txBox="1"/>
                <p:nvPr/>
              </p:nvSpPr>
              <p:spPr>
                <a:xfrm>
                  <a:off x="781817" y="5938346"/>
                  <a:ext cx="88174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50MHz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18EE9D3-3BE3-413C-8428-4AF5FA207AEF}"/>
                    </a:ext>
                  </a:extLst>
                </p:cNvPr>
                <p:cNvSpPr txBox="1"/>
                <p:nvPr/>
              </p:nvSpPr>
              <p:spPr>
                <a:xfrm>
                  <a:off x="9561138" y="2069380"/>
                  <a:ext cx="42845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spc="20">
                      <a:solidFill>
                        <a:schemeClr val="tx1">
                          <a:alpha val="58000"/>
                        </a:schemeClr>
                      </a:solidFill>
                    </a:rPr>
                    <a:t>rst</a:t>
                  </a:r>
                  <a:endParaRPr lang="zh-TW" altLang="en-US" sz="1400" spc="20" dirty="0">
                    <a:solidFill>
                      <a:schemeClr val="tx1">
                        <a:alpha val="58000"/>
                      </a:schemeClr>
                    </a:solidFill>
                  </a:endParaRPr>
                </a:p>
              </p:txBody>
            </p:sp>
          </p:grpSp>
          <p:sp>
            <p:nvSpPr>
              <p:cNvPr id="3" name="矩形 2"/>
              <p:cNvSpPr/>
              <p:nvPr/>
            </p:nvSpPr>
            <p:spPr>
              <a:xfrm>
                <a:off x="6980644" y="5304714"/>
                <a:ext cx="43794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dirty="0">
                    <a:solidFill>
                      <a:schemeClr val="bg1"/>
                    </a:solidFill>
                  </a:rPr>
                  <a:t>BDN</a:t>
                </a:r>
                <a:endParaRPr lang="zh-TW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等腰三角形 99"/>
              <p:cNvSpPr/>
              <p:nvPr/>
            </p:nvSpPr>
            <p:spPr>
              <a:xfrm rot="1767761" flipV="1">
                <a:off x="2409721" y="6053106"/>
                <a:ext cx="184988" cy="16942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0800000" flipV="1">
                <a:off x="5469416" y="2718229"/>
                <a:ext cx="200898" cy="147726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>
                <a:cxnSpLocks/>
              </p:cNvCxnSpPr>
              <p:nvPr/>
            </p:nvCxnSpPr>
            <p:spPr>
              <a:xfrm flipH="1" flipV="1">
                <a:off x="8439691" y="6359525"/>
                <a:ext cx="19010" cy="386615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等腰三角形 102"/>
              <p:cNvSpPr/>
              <p:nvPr/>
            </p:nvSpPr>
            <p:spPr>
              <a:xfrm rot="16200000" flipV="1">
                <a:off x="4536731" y="6230321"/>
                <a:ext cx="154675" cy="10559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 rot="16200000" flipV="1">
                <a:off x="1337886" y="2509381"/>
                <a:ext cx="200898" cy="147726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等腰三角形 104"/>
              <p:cNvSpPr/>
              <p:nvPr/>
            </p:nvSpPr>
            <p:spPr>
              <a:xfrm rot="1767761" flipV="1">
                <a:off x="9811046" y="3188591"/>
                <a:ext cx="184988" cy="16942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手繪多邊形: 圖案 7">
                <a:extLst>
                  <a:ext uri="{FF2B5EF4-FFF2-40B4-BE49-F238E27FC236}">
                    <a16:creationId xmlns:a16="http://schemas.microsoft.com/office/drawing/2014/main" id="{26B66442-C4B0-61D7-F40A-FE9A3736E5D1}"/>
                  </a:ext>
                </a:extLst>
              </p:cNvPr>
              <p:cNvSpPr/>
              <p:nvPr/>
            </p:nvSpPr>
            <p:spPr>
              <a:xfrm>
                <a:off x="7866664" y="2557410"/>
                <a:ext cx="1701946" cy="692565"/>
              </a:xfrm>
              <a:custGeom>
                <a:avLst/>
                <a:gdLst>
                  <a:gd name="connsiteX0" fmla="*/ 395926 w 1696825"/>
                  <a:gd name="connsiteY0" fmla="*/ 0 h 650450"/>
                  <a:gd name="connsiteX1" fmla="*/ 0 w 1696825"/>
                  <a:gd name="connsiteY1" fmla="*/ 18854 h 650450"/>
                  <a:gd name="connsiteX2" fmla="*/ 75414 w 1696825"/>
                  <a:gd name="connsiteY2" fmla="*/ 650450 h 650450"/>
                  <a:gd name="connsiteX3" fmla="*/ 1696825 w 1696825"/>
                  <a:gd name="connsiteY3" fmla="*/ 641023 h 65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825" h="650450">
                    <a:moveTo>
                      <a:pt x="395926" y="0"/>
                    </a:moveTo>
                    <a:lnTo>
                      <a:pt x="0" y="18854"/>
                    </a:lnTo>
                    <a:lnTo>
                      <a:pt x="75414" y="650450"/>
                    </a:lnTo>
                    <a:lnTo>
                      <a:pt x="1696825" y="641023"/>
                    </a:lnTo>
                  </a:path>
                </a:pathLst>
              </a:custGeom>
              <a:noFill/>
              <a:ln w="31750">
                <a:solidFill>
                  <a:schemeClr val="bg1"/>
                </a:solidFill>
                <a:prstDash val="dash"/>
                <a:headEnd type="triangle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944CEF7A-D23F-2A75-AA96-8A862FA5C0AB}"/>
                  </a:ext>
                </a:extLst>
              </p:cNvPr>
              <p:cNvSpPr/>
              <p:nvPr/>
            </p:nvSpPr>
            <p:spPr>
              <a:xfrm rot="16200000" flipV="1">
                <a:off x="8253475" y="2464364"/>
                <a:ext cx="200898" cy="147726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1BDEA89B-EC3B-4F74-208A-44BFCC0CE41C}"/>
                  </a:ext>
                </a:extLst>
              </p:cNvPr>
              <p:cNvSpPr/>
              <p:nvPr/>
            </p:nvSpPr>
            <p:spPr>
              <a:xfrm rot="10800000" flipV="1">
                <a:off x="8365062" y="6193358"/>
                <a:ext cx="200898" cy="147726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8366BCF-8F4F-D8AC-F9E7-8E161D7C5558}"/>
                  </a:ext>
                </a:extLst>
              </p:cNvPr>
              <p:cNvSpPr/>
              <p:nvPr/>
            </p:nvSpPr>
            <p:spPr>
              <a:xfrm>
                <a:off x="7483094" y="2397640"/>
                <a:ext cx="234691" cy="1072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S[4:0]</a:t>
                </a:r>
                <a:endParaRPr lang="zh-TW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146235A-2CEA-3486-CE95-29AE3C4F878F}"/>
                  </a:ext>
                </a:extLst>
              </p:cNvPr>
              <p:cNvSpPr/>
              <p:nvPr/>
            </p:nvSpPr>
            <p:spPr>
              <a:xfrm rot="16200000">
                <a:off x="7900457" y="2874849"/>
                <a:ext cx="234691" cy="1072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S[4:0]</a:t>
                </a:r>
                <a:endParaRPr lang="zh-TW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箭號: 向下 35">
                <a:extLst>
                  <a:ext uri="{FF2B5EF4-FFF2-40B4-BE49-F238E27FC236}">
                    <a16:creationId xmlns:a16="http://schemas.microsoft.com/office/drawing/2014/main" id="{8A3409A1-C1E1-8676-BD06-8FD23A3CA95D}"/>
                  </a:ext>
                </a:extLst>
              </p:cNvPr>
              <p:cNvSpPr/>
              <p:nvPr/>
            </p:nvSpPr>
            <p:spPr>
              <a:xfrm>
                <a:off x="8233442" y="3315462"/>
                <a:ext cx="417894" cy="436807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A232827-30D4-9EA3-8B67-7D1840CC5B17}"/>
                  </a:ext>
                </a:extLst>
              </p:cNvPr>
              <p:cNvSpPr txBox="1"/>
              <p:nvPr/>
            </p:nvSpPr>
            <p:spPr>
              <a:xfrm>
                <a:off x="3839782" y="6435312"/>
                <a:ext cx="11541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Beat_clk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</p:grp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9C216DE5-1818-CC2F-3A70-41616D046958}"/>
                </a:ext>
              </a:extLst>
            </p:cNvPr>
            <p:cNvCxnSpPr>
              <a:cxnSpLocks/>
            </p:cNvCxnSpPr>
            <p:nvPr/>
          </p:nvCxnSpPr>
          <p:spPr>
            <a:xfrm>
              <a:off x="4892511" y="3876787"/>
              <a:ext cx="0" cy="1831163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036FC5-1736-F2D8-E5A3-58C652B7E7B1}"/>
                </a:ext>
              </a:extLst>
            </p:cNvPr>
            <p:cNvSpPr/>
            <p:nvPr/>
          </p:nvSpPr>
          <p:spPr>
            <a:xfrm>
              <a:off x="4449296" y="5633970"/>
              <a:ext cx="4571843" cy="87135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EEC10A5-BA02-5C23-3183-E0D60F784DB5}"/>
                </a:ext>
              </a:extLst>
            </p:cNvPr>
            <p:cNvSpPr txBox="1"/>
            <p:nvPr/>
          </p:nvSpPr>
          <p:spPr>
            <a:xfrm>
              <a:off x="5017570" y="6459273"/>
              <a:ext cx="43048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Simple Clock Domain Crossing Model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Adderess Generator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18BE46-4702-4362-1FB2-6DA6C2446E71}"/>
              </a:ext>
            </a:extLst>
          </p:cNvPr>
          <p:cNvSpPr txBox="1"/>
          <p:nvPr/>
        </p:nvSpPr>
        <p:spPr>
          <a:xfrm>
            <a:off x="7609789" y="3082374"/>
            <a:ext cx="1236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Select song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38B79F-A431-5AC3-1F6E-2F81DBBBE494}"/>
              </a:ext>
            </a:extLst>
          </p:cNvPr>
          <p:cNvSpPr/>
          <p:nvPr/>
        </p:nvSpPr>
        <p:spPr>
          <a:xfrm>
            <a:off x="10426007" y="3713061"/>
            <a:ext cx="1172010" cy="7867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>
                <a:solidFill>
                  <a:schemeClr val="bg1"/>
                </a:solidFill>
              </a:rPr>
              <a:t>Add</a:t>
            </a:r>
            <a:r>
              <a:rPr lang="en-US" altLang="zh-TW" sz="1400" b="1">
                <a:solidFill>
                  <a:schemeClr val="bg1"/>
                </a:solidFill>
              </a:rPr>
              <a:t>r</a:t>
            </a:r>
            <a:r>
              <a:rPr lang="en-US" altLang="zh-TW" sz="1400">
                <a:solidFill>
                  <a:schemeClr val="bg1"/>
                </a:solidFill>
              </a:rPr>
              <a:t>[7..0]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A0F918F-A077-7254-D77C-C60A2D1F6EA2}"/>
              </a:ext>
            </a:extLst>
          </p:cNvPr>
          <p:cNvSpPr/>
          <p:nvPr/>
        </p:nvSpPr>
        <p:spPr>
          <a:xfrm>
            <a:off x="8307136" y="3634328"/>
            <a:ext cx="1809210" cy="9442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/>
              <a:t>Address</a:t>
            </a:r>
          </a:p>
          <a:p>
            <a:pPr algn="ctr"/>
            <a:r>
              <a:rPr lang="en-US" altLang="zh-TW"/>
              <a:t>Generator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0F82133-BE4D-327A-C6A2-84DDF4FFF016}"/>
              </a:ext>
            </a:extLst>
          </p:cNvPr>
          <p:cNvSpPr/>
          <p:nvPr/>
        </p:nvSpPr>
        <p:spPr>
          <a:xfrm>
            <a:off x="8746183" y="3092698"/>
            <a:ext cx="598689" cy="3112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EA933A-50AA-1D1B-5929-08DD5FBE5FAC}"/>
              </a:ext>
            </a:extLst>
          </p:cNvPr>
          <p:cNvSpPr/>
          <p:nvPr/>
        </p:nvSpPr>
        <p:spPr>
          <a:xfrm>
            <a:off x="8845904" y="3146734"/>
            <a:ext cx="201600" cy="203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59BA9F-F01E-50F1-57CA-484A22759544}"/>
              </a:ext>
            </a:extLst>
          </p:cNvPr>
          <p:cNvSpPr/>
          <p:nvPr/>
        </p:nvSpPr>
        <p:spPr>
          <a:xfrm>
            <a:off x="9047504" y="3146734"/>
            <a:ext cx="201600" cy="203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EAF29E4-E929-7C39-0277-560973EE1F4F}"/>
              </a:ext>
            </a:extLst>
          </p:cNvPr>
          <p:cNvSpPr/>
          <p:nvPr/>
        </p:nvSpPr>
        <p:spPr>
          <a:xfrm>
            <a:off x="7403291" y="3683577"/>
            <a:ext cx="503441" cy="461664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8F4F788-EB10-B9BC-9291-9881B2E40E46}"/>
              </a:ext>
            </a:extLst>
          </p:cNvPr>
          <p:cNvSpPr/>
          <p:nvPr/>
        </p:nvSpPr>
        <p:spPr>
          <a:xfrm>
            <a:off x="7480865" y="3754253"/>
            <a:ext cx="348293" cy="320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D079027-9FF1-9A60-5690-75A25F9117AC}"/>
              </a:ext>
            </a:extLst>
          </p:cNvPr>
          <p:cNvCxnSpPr>
            <a:cxnSpLocks/>
          </p:cNvCxnSpPr>
          <p:nvPr/>
        </p:nvCxnSpPr>
        <p:spPr>
          <a:xfrm>
            <a:off x="7904720" y="3914409"/>
            <a:ext cx="388614" cy="529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B2697B6-8215-556B-9F4D-057915C67137}"/>
              </a:ext>
            </a:extLst>
          </p:cNvPr>
          <p:cNvCxnSpPr>
            <a:cxnSpLocks/>
          </p:cNvCxnSpPr>
          <p:nvPr/>
        </p:nvCxnSpPr>
        <p:spPr>
          <a:xfrm>
            <a:off x="9344872" y="3239048"/>
            <a:ext cx="1081135" cy="712820"/>
          </a:xfrm>
          <a:prstGeom prst="bentConnector3">
            <a:avLst>
              <a:gd name="adj1" fmla="val 77605"/>
            </a:avLst>
          </a:prstGeom>
          <a:ln w="38100">
            <a:solidFill>
              <a:srgbClr val="F4D1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C2487A0-7A7B-C686-ACB5-714CFF1F2D5D}"/>
              </a:ext>
            </a:extLst>
          </p:cNvPr>
          <p:cNvSpPr/>
          <p:nvPr/>
        </p:nvSpPr>
        <p:spPr>
          <a:xfrm>
            <a:off x="10115712" y="4018091"/>
            <a:ext cx="310295" cy="28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bg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F17FC9A-D131-9981-47D7-AFADD4AE3A25}"/>
              </a:ext>
            </a:extLst>
          </p:cNvPr>
          <p:cNvCxnSpPr/>
          <p:nvPr/>
        </p:nvCxnSpPr>
        <p:spPr>
          <a:xfrm>
            <a:off x="10273790" y="4211660"/>
            <a:ext cx="349250" cy="420214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587DD1-F262-C066-2EB3-CCD0A438C0D2}"/>
              </a:ext>
            </a:extLst>
          </p:cNvPr>
          <p:cNvSpPr txBox="1"/>
          <p:nvPr/>
        </p:nvSpPr>
        <p:spPr>
          <a:xfrm>
            <a:off x="10088517" y="4605762"/>
            <a:ext cx="999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Addr[6..0]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2C614C-D36E-33E9-8999-17BC0D2001CE}"/>
              </a:ext>
            </a:extLst>
          </p:cNvPr>
          <p:cNvSpPr txBox="1"/>
          <p:nvPr/>
        </p:nvSpPr>
        <p:spPr>
          <a:xfrm>
            <a:off x="9787045" y="2952191"/>
            <a:ext cx="999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Addr[7]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0078D64-A35E-84E7-F76D-B19B73992D80}"/>
              </a:ext>
            </a:extLst>
          </p:cNvPr>
          <p:cNvCxnSpPr>
            <a:cxnSpLocks/>
          </p:cNvCxnSpPr>
          <p:nvPr/>
        </p:nvCxnSpPr>
        <p:spPr>
          <a:xfrm>
            <a:off x="7949110" y="4309253"/>
            <a:ext cx="35802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48F082-81CE-7113-77BB-455EB5967F57}"/>
              </a:ext>
            </a:extLst>
          </p:cNvPr>
          <p:cNvSpPr txBox="1"/>
          <p:nvPr/>
        </p:nvSpPr>
        <p:spPr>
          <a:xfrm>
            <a:off x="7340515" y="4151737"/>
            <a:ext cx="6962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Clock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6A05795D-0361-1140-ECCB-66EA2F7E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5" y="2114942"/>
            <a:ext cx="507753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frequency divider&amp;Decoder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164985AC-C804-8FE5-99AA-893C617D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812066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To represent most songs, we have divided them into </a:t>
            </a:r>
            <a:r>
              <a:rPr lang="en-US" altLang="zh-TW" b="1" u="sng"/>
              <a:t>7 different note durations</a:t>
            </a:r>
            <a:r>
              <a:rPr lang="en-US" altLang="zh-TW"/>
              <a:t>, including </a:t>
            </a:r>
            <a:r>
              <a:rPr lang="en-US" altLang="zh-TW" b="1" u="sng"/>
              <a:t>1/32, 1/16, 1/8 </a:t>
            </a:r>
            <a:r>
              <a:rPr lang="en-US" altLang="zh-TW"/>
              <a:t>notes, and so on. Therefore, in our design, we use </a:t>
            </a:r>
            <a:r>
              <a:rPr lang="en-US" altLang="zh-TW" b="1" u="sng"/>
              <a:t>3 bits </a:t>
            </a:r>
            <a:r>
              <a:rPr lang="en-US" altLang="zh-TW"/>
              <a:t>to represent these 7 different note durations.</a:t>
            </a:r>
          </a:p>
          <a:p>
            <a:r>
              <a:rPr lang="en-US" altLang="zh-TW"/>
              <a:t>Setting the shortest note, 1/32, to a value of 1, the 1/16 note to 2, and the 1/8 note to 4, and so on.</a:t>
            </a:r>
          </a:p>
          <a:p>
            <a:r>
              <a:rPr lang="en-US" altLang="zh-TW"/>
              <a:t>We've set the tempo of the music to 100 beats per minute (BPM). A 1/4 note is defined as one beat, one beat is equal to 6/10 seconds, which is equivalent to a frequency of 10/6 Hz. </a:t>
            </a:r>
          </a:p>
          <a:p>
            <a:r>
              <a:rPr lang="en-US" altLang="zh-TW"/>
              <a:t>The reference count of 1 for a 1/32 note is (1/8 * 6/10) seconds, which is equal to 80/6 Hz.</a:t>
            </a:r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frequency divider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71AD6DE-B833-5975-1B43-691362B0D11C}"/>
              </a:ext>
            </a:extLst>
          </p:cNvPr>
          <p:cNvGrpSpPr/>
          <p:nvPr/>
        </p:nvGrpSpPr>
        <p:grpSpPr>
          <a:xfrm>
            <a:off x="7334284" y="4524160"/>
            <a:ext cx="3716032" cy="850636"/>
            <a:chOff x="8075728" y="1245892"/>
            <a:chExt cx="3716032" cy="850636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82B2922-72E9-1BD5-23A7-E45D106C82E1}"/>
                </a:ext>
              </a:extLst>
            </p:cNvPr>
            <p:cNvSpPr/>
            <p:nvPr/>
          </p:nvSpPr>
          <p:spPr>
            <a:xfrm>
              <a:off x="9193410" y="1245892"/>
              <a:ext cx="1617219" cy="85063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Divider</a:t>
              </a:r>
              <a:endParaRPr lang="en-US" altLang="zh-TW" dirty="0"/>
            </a:p>
            <a:p>
              <a:pPr algn="ctr"/>
              <a:r>
                <a:rPr lang="en-US" altLang="zh-TW"/>
                <a:t>(Beat)</a:t>
              </a:r>
              <a:endParaRPr lang="zh-TW" altLang="en-US" dirty="0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8B4B3EC-8D77-82F5-45A0-833DE55F9A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5043" y="1877199"/>
              <a:ext cx="365146" cy="0"/>
            </a:xfrm>
            <a:prstGeom prst="straightConnector1">
              <a:avLst/>
            </a:prstGeom>
            <a:ln w="38100">
              <a:solidFill>
                <a:srgbClr val="F4D1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C131833-06AF-C42E-A06C-33C303716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354" y="1692277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BD0678-142F-4E0A-D205-F855324994CC}"/>
                </a:ext>
              </a:extLst>
            </p:cNvPr>
            <p:cNvSpPr txBox="1"/>
            <p:nvPr/>
          </p:nvSpPr>
          <p:spPr>
            <a:xfrm>
              <a:off x="8075728" y="1517321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Clock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6C22E-53E1-5562-E8F3-A1186C3FA3DE}"/>
                </a:ext>
              </a:extLst>
            </p:cNvPr>
            <p:cNvSpPr txBox="1"/>
            <p:nvPr/>
          </p:nvSpPr>
          <p:spPr>
            <a:xfrm>
              <a:off x="11095548" y="1712468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Beat</a:t>
              </a:r>
            </a:p>
          </p:txBody>
        </p:sp>
      </p:grp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840F7A3-FF51-06E7-3D17-D59E2C04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54" y="1825317"/>
            <a:ext cx="4512046" cy="3227375"/>
          </a:xfrm>
        </p:spPr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Frequency divided by n means that one complete cycle is counted when reaching n. </a:t>
            </a:r>
          </a:p>
          <a:p>
            <a:r>
              <a:rPr lang="en-US" altLang="zh-TW">
                <a:solidFill>
                  <a:srgbClr val="D1D5DB"/>
                </a:solidFill>
                <a:latin typeface="Söhne"/>
              </a:rPr>
              <a:t>So,w</a:t>
            </a:r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hen counting to n/2, the current state must be toggled.</a:t>
            </a:r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AEA5DC-BA80-7E60-F43D-4B86E601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746100"/>
            <a:ext cx="622069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06CA6-C4B0-C7C2-0F05-F7C214A7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6" y="1746100"/>
            <a:ext cx="4686954" cy="34675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Decoder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8E6C3FA-D6BF-76F2-9204-814F7BC0D82B}"/>
              </a:ext>
            </a:extLst>
          </p:cNvPr>
          <p:cNvGrpSpPr/>
          <p:nvPr/>
        </p:nvGrpSpPr>
        <p:grpSpPr>
          <a:xfrm rot="16200000">
            <a:off x="8151141" y="3332491"/>
            <a:ext cx="745723" cy="3016662"/>
            <a:chOff x="6855069" y="3386131"/>
            <a:chExt cx="745723" cy="3016662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82E68-B57C-1CA2-C856-6DD80E5F06F8}"/>
                </a:ext>
              </a:extLst>
            </p:cNvPr>
            <p:cNvSpPr/>
            <p:nvPr/>
          </p:nvSpPr>
          <p:spPr>
            <a:xfrm rot="5400000">
              <a:off x="6535944" y="4591598"/>
              <a:ext cx="1383974" cy="7457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Decoder</a:t>
              </a:r>
            </a:p>
            <a:p>
              <a:pPr algn="ctr"/>
              <a:r>
                <a:rPr lang="en-US" altLang="zh-TW"/>
                <a:t>(Duration)</a:t>
              </a:r>
              <a:endParaRPr lang="zh-TW" altLang="en-US" dirty="0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BEEDD7D9-73EC-5ABD-E0EC-56FA47ED85B6}"/>
                </a:ext>
              </a:extLst>
            </p:cNvPr>
            <p:cNvSpPr/>
            <p:nvPr/>
          </p:nvSpPr>
          <p:spPr>
            <a:xfrm>
              <a:off x="7007181" y="3386131"/>
              <a:ext cx="417894" cy="88634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S[7..5]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485A328F-AB33-D5FD-BD95-6085E13722BA}"/>
                </a:ext>
              </a:extLst>
            </p:cNvPr>
            <p:cNvSpPr/>
            <p:nvPr/>
          </p:nvSpPr>
          <p:spPr>
            <a:xfrm>
              <a:off x="6963715" y="5689089"/>
              <a:ext cx="504828" cy="71370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Durn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E02ECD0-FAF9-B6A8-6320-9535FCE2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1600"/>
              </p:ext>
            </p:extLst>
          </p:nvPr>
        </p:nvGraphicFramePr>
        <p:xfrm>
          <a:off x="6282112" y="1357864"/>
          <a:ext cx="46237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13647316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916896659"/>
                    </a:ext>
                  </a:extLst>
                </a:gridCol>
                <a:gridCol w="1887833">
                  <a:extLst>
                    <a:ext uri="{9D8B030D-6E8A-4147-A177-3AD203B41FA5}">
                      <a16:colId xmlns:a16="http://schemas.microsoft.com/office/drawing/2014/main" val="270431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Beat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Decoder Value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3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1/32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1/8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1/16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1/4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1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1/8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Half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1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1/4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8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1/2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16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9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3/4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24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6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8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Audio frequency generation divider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CDF57E-FB58-E768-F19F-86323D0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0" y="1677887"/>
            <a:ext cx="4572638" cy="4734586"/>
          </a:xfrm>
          <a:prstGeom prst="rect">
            <a:avLst/>
          </a:prstGeom>
        </p:spPr>
      </p:pic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897036A1-2418-2DCB-54E5-79025BE8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028" y="1677887"/>
            <a:ext cx="4512046" cy="829643"/>
          </a:xfrm>
        </p:spPr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The input tone is the division ratio retrieved from memory.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3CFE3C0-8AB5-C816-91BE-76DFC4AE3828}"/>
              </a:ext>
            </a:extLst>
          </p:cNvPr>
          <p:cNvGrpSpPr/>
          <p:nvPr/>
        </p:nvGrpSpPr>
        <p:grpSpPr>
          <a:xfrm>
            <a:off x="6084161" y="3429000"/>
            <a:ext cx="3295088" cy="1679163"/>
            <a:chOff x="7136323" y="3431416"/>
            <a:chExt cx="3295088" cy="167916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82B5C23-E0A1-E7EA-7FAC-040FD69626D0}"/>
                </a:ext>
              </a:extLst>
            </p:cNvPr>
            <p:cNvSpPr/>
            <p:nvPr/>
          </p:nvSpPr>
          <p:spPr>
            <a:xfrm>
              <a:off x="8274305" y="3930016"/>
              <a:ext cx="1520229" cy="11805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Divider</a:t>
              </a:r>
              <a:endParaRPr lang="en-US" altLang="zh-TW" dirty="0"/>
            </a:p>
            <a:p>
              <a:pPr algn="ctr"/>
              <a:r>
                <a:rPr lang="en-US" altLang="zh-TW"/>
                <a:t>(Sound</a:t>
              </a:r>
              <a:r>
                <a:rPr lang="zh-TW" altLang="en-US"/>
                <a:t> </a:t>
              </a:r>
              <a:endParaRPr lang="en-US" altLang="zh-TW"/>
            </a:p>
            <a:p>
              <a:pPr algn="ctr"/>
              <a:r>
                <a:rPr lang="en-US" altLang="zh-TW"/>
                <a:t>Frequency)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2F2257-278D-A8E4-7C09-91B30AE31D73}"/>
                </a:ext>
              </a:extLst>
            </p:cNvPr>
            <p:cNvSpPr/>
            <p:nvPr/>
          </p:nvSpPr>
          <p:spPr>
            <a:xfrm>
              <a:off x="9693182" y="4404050"/>
              <a:ext cx="143933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6FE31CDF-4C15-A48C-C3B0-ADCE3F937283}"/>
                </a:ext>
              </a:extLst>
            </p:cNvPr>
            <p:cNvSpPr/>
            <p:nvPr/>
          </p:nvSpPr>
          <p:spPr>
            <a:xfrm rot="16200000">
              <a:off x="9794613" y="4340380"/>
              <a:ext cx="444839" cy="35983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BF46BB1B-F8C4-E9B3-A10A-37AC74D2924E}"/>
                </a:ext>
              </a:extLst>
            </p:cNvPr>
            <p:cNvSpPr/>
            <p:nvPr/>
          </p:nvSpPr>
          <p:spPr>
            <a:xfrm>
              <a:off x="8697429" y="3431416"/>
              <a:ext cx="417894" cy="506653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FAFA63-6B51-459D-8B57-7EE12AD1B39B}"/>
                </a:ext>
              </a:extLst>
            </p:cNvPr>
            <p:cNvSpPr/>
            <p:nvPr/>
          </p:nvSpPr>
          <p:spPr>
            <a:xfrm rot="16200000">
              <a:off x="8284430" y="3116558"/>
              <a:ext cx="226758" cy="8564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Div[31..0]</a:t>
              </a:r>
              <a:endParaRPr lang="zh-TW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7322A2-D959-5AD7-92C2-B124D4DE284F}"/>
                </a:ext>
              </a:extLst>
            </p:cNvPr>
            <p:cNvSpPr txBox="1"/>
            <p:nvPr/>
          </p:nvSpPr>
          <p:spPr>
            <a:xfrm>
              <a:off x="9431821" y="3965201"/>
              <a:ext cx="999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b="1" spc="20">
                  <a:solidFill>
                    <a:schemeClr val="tx1">
                      <a:alpha val="58000"/>
                    </a:schemeClr>
                  </a:solidFill>
                </a:rPr>
                <a:t>Output</a:t>
              </a:r>
              <a:endParaRPr lang="zh-TW" altLang="en-US" sz="1400" b="1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3DE440F-1C3E-2F0A-C187-12577A9567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49" y="4763783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93709ED-0FE3-E82A-DF8E-9F2439C6EE57}"/>
                </a:ext>
              </a:extLst>
            </p:cNvPr>
            <p:cNvSpPr txBox="1"/>
            <p:nvPr/>
          </p:nvSpPr>
          <p:spPr>
            <a:xfrm>
              <a:off x="7136323" y="4588827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Clock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9A72F1-11AC-643D-77FD-FCDF13D71071}"/>
                </a:ext>
              </a:extLst>
            </p:cNvPr>
            <p:cNvSpPr txBox="1"/>
            <p:nvPr/>
          </p:nvSpPr>
          <p:spPr>
            <a:xfrm>
              <a:off x="7370127" y="4250161"/>
              <a:ext cx="4284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rst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0184F31E-2119-E1D0-628D-B534BAA7DA4E}"/>
                </a:ext>
              </a:extLst>
            </p:cNvPr>
            <p:cNvCxnSpPr>
              <a:cxnSpLocks/>
            </p:cNvCxnSpPr>
            <p:nvPr/>
          </p:nvCxnSpPr>
          <p:spPr>
            <a:xfrm>
              <a:off x="7858915" y="4404050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2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Simple Clock Domain Crossing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CDF57E-FB58-E768-F19F-86323D04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357864"/>
            <a:ext cx="6009123" cy="350072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4323CD8-EF2A-85A9-6035-AAA10929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989" y="1690339"/>
            <a:ext cx="2355208" cy="17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Output Reset &amp; And Data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36A777-531E-32E9-3B32-BB8DC001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" y="1746100"/>
            <a:ext cx="5906324" cy="2210108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17631B7C-FEE9-D1C8-5479-E1A35784E565}"/>
              </a:ext>
            </a:extLst>
          </p:cNvPr>
          <p:cNvGrpSpPr/>
          <p:nvPr/>
        </p:nvGrpSpPr>
        <p:grpSpPr>
          <a:xfrm>
            <a:off x="186593" y="4372458"/>
            <a:ext cx="6268744" cy="1421300"/>
            <a:chOff x="720000" y="4372458"/>
            <a:chExt cx="6268744" cy="1421300"/>
          </a:xfrm>
        </p:grpSpPr>
        <p:pic>
          <p:nvPicPr>
            <p:cNvPr id="19" name="圖片 18" descr="一張含有 黑色, 輪廓 的圖片">
              <a:extLst>
                <a:ext uri="{FF2B5EF4-FFF2-40B4-BE49-F238E27FC236}">
                  <a16:creationId xmlns:a16="http://schemas.microsoft.com/office/drawing/2014/main" id="{2A230FC8-CCD3-3227-EF15-34B2A4A2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41" y="4372458"/>
              <a:ext cx="4446840" cy="14213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1DCACF4-3D52-3523-4FF4-74D7560E6CB6}"/>
                </a:ext>
              </a:extLst>
            </p:cNvPr>
            <p:cNvSpPr txBox="1"/>
            <p:nvPr/>
          </p:nvSpPr>
          <p:spPr>
            <a:xfrm>
              <a:off x="720000" y="4775331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S[4...0]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308910F-2C06-3FD8-AB13-D2408A24CD4B}"/>
                </a:ext>
              </a:extLst>
            </p:cNvPr>
            <p:cNvSpPr txBox="1"/>
            <p:nvPr/>
          </p:nvSpPr>
          <p:spPr>
            <a:xfrm>
              <a:off x="3771040" y="5198667"/>
              <a:ext cx="527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end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677D4DC-1A3E-278D-AB01-35052DAC1D02}"/>
                </a:ext>
              </a:extLst>
            </p:cNvPr>
            <p:cNvSpPr txBox="1"/>
            <p:nvPr/>
          </p:nvSpPr>
          <p:spPr>
            <a:xfrm>
              <a:off x="3103618" y="4989607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reset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BC8EE77-9209-B61D-B14D-C6520BD5D71F}"/>
                </a:ext>
              </a:extLst>
            </p:cNvPr>
            <p:cNvSpPr txBox="1"/>
            <p:nvPr/>
          </p:nvSpPr>
          <p:spPr>
            <a:xfrm>
              <a:off x="3351070" y="5407727"/>
              <a:ext cx="9760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Change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152373F-F8C7-AE75-5261-D47786C074AB}"/>
                </a:ext>
              </a:extLst>
            </p:cNvPr>
            <p:cNvSpPr txBox="1"/>
            <p:nvPr/>
          </p:nvSpPr>
          <p:spPr>
            <a:xfrm>
              <a:off x="5834151" y="5044778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Out_reset</a:t>
              </a: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0AA4CD53-C86F-98AA-6726-6A898FB9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66" y="1292906"/>
            <a:ext cx="2600688" cy="1876687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9C5F45-48ED-2C1F-F23C-A6C30607D841}"/>
              </a:ext>
            </a:extLst>
          </p:cNvPr>
          <p:cNvGrpSpPr/>
          <p:nvPr/>
        </p:nvGrpSpPr>
        <p:grpSpPr>
          <a:xfrm>
            <a:off x="6655571" y="5828793"/>
            <a:ext cx="2792740" cy="537709"/>
            <a:chOff x="8545285" y="4874640"/>
            <a:chExt cx="2792740" cy="537709"/>
          </a:xfrm>
        </p:grpSpPr>
        <p:sp>
          <p:nvSpPr>
            <p:cNvPr id="30" name="箭號: 向下 29">
              <a:extLst>
                <a:ext uri="{FF2B5EF4-FFF2-40B4-BE49-F238E27FC236}">
                  <a16:creationId xmlns:a16="http://schemas.microsoft.com/office/drawing/2014/main" id="{903788DF-E0C9-EB17-2FFA-6BE60AF3271D}"/>
                </a:ext>
              </a:extLst>
            </p:cNvPr>
            <p:cNvSpPr/>
            <p:nvPr/>
          </p:nvSpPr>
          <p:spPr>
            <a:xfrm rot="16200000">
              <a:off x="8641095" y="4778830"/>
              <a:ext cx="537709" cy="72932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r"/>
              <a:r>
                <a:rPr lang="en-US" altLang="zh-TW" sz="1400">
                  <a:solidFill>
                    <a:schemeClr val="bg1"/>
                  </a:solidFill>
                </a:rPr>
                <a:t>S[7..0]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B2B2C45-6EEF-73D5-F8D2-A19F78BFF7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9603" y="4922373"/>
              <a:ext cx="0" cy="4288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圖: 延遲 31">
              <a:extLst>
                <a:ext uri="{FF2B5EF4-FFF2-40B4-BE49-F238E27FC236}">
                  <a16:creationId xmlns:a16="http://schemas.microsoft.com/office/drawing/2014/main" id="{16A3881C-8296-2D9D-898E-720A26762ECA}"/>
                </a:ext>
              </a:extLst>
            </p:cNvPr>
            <p:cNvSpPr/>
            <p:nvPr/>
          </p:nvSpPr>
          <p:spPr>
            <a:xfrm>
              <a:off x="9274615" y="4897967"/>
              <a:ext cx="537709" cy="500922"/>
            </a:xfrm>
            <a:prstGeom prst="flowChartDelay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AC981D9-5DFF-92FB-3141-DA3B5C7D2045}"/>
                </a:ext>
              </a:extLst>
            </p:cNvPr>
            <p:cNvSpPr txBox="1"/>
            <p:nvPr/>
          </p:nvSpPr>
          <p:spPr>
            <a:xfrm>
              <a:off x="10183432" y="5023304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end</a:t>
              </a: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401AE5F5-E236-7970-0027-E0F5B6C4F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666" y="3268945"/>
            <a:ext cx="3591426" cy="1886213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5CAC105F-8EFD-8030-6AFC-8C6115358D75}"/>
              </a:ext>
            </a:extLst>
          </p:cNvPr>
          <p:cNvGrpSpPr/>
          <p:nvPr/>
        </p:nvGrpSpPr>
        <p:grpSpPr>
          <a:xfrm>
            <a:off x="9127628" y="5820151"/>
            <a:ext cx="3296928" cy="559311"/>
            <a:chOff x="8321467" y="5799207"/>
            <a:chExt cx="3296928" cy="559311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567B521D-C6A9-D882-9EE5-964C9A5B9B81}"/>
                </a:ext>
              </a:extLst>
            </p:cNvPr>
            <p:cNvGrpSpPr/>
            <p:nvPr/>
          </p:nvGrpSpPr>
          <p:grpSpPr>
            <a:xfrm>
              <a:off x="8321467" y="5799207"/>
              <a:ext cx="2172009" cy="559311"/>
              <a:chOff x="8321467" y="5799207"/>
              <a:chExt cx="2172009" cy="559311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D9ED5530-2BED-23CA-04CA-1E5E5445418C}"/>
                  </a:ext>
                </a:extLst>
              </p:cNvPr>
              <p:cNvGrpSpPr/>
              <p:nvPr/>
            </p:nvGrpSpPr>
            <p:grpSpPr>
              <a:xfrm rot="10800000">
                <a:off x="9478869" y="5837871"/>
                <a:ext cx="645709" cy="500922"/>
                <a:chOff x="9478869" y="5837871"/>
                <a:chExt cx="645709" cy="500922"/>
              </a:xfrm>
            </p:grpSpPr>
            <p:sp>
              <p:nvSpPr>
                <p:cNvPr id="39" name="流程圖: 延遲 38">
                  <a:extLst>
                    <a:ext uri="{FF2B5EF4-FFF2-40B4-BE49-F238E27FC236}">
                      <a16:creationId xmlns:a16="http://schemas.microsoft.com/office/drawing/2014/main" id="{E0FD6C91-F661-D501-8D7F-1FFFA9ADBDE6}"/>
                    </a:ext>
                  </a:extLst>
                </p:cNvPr>
                <p:cNvSpPr/>
                <p:nvPr/>
              </p:nvSpPr>
              <p:spPr>
                <a:xfrm rot="10800000">
                  <a:off x="9478869" y="5837871"/>
                  <a:ext cx="537709" cy="500922"/>
                </a:xfrm>
                <a:prstGeom prst="flowChartDelay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2A4F3CA8-8AA9-CCDE-155C-4B02FE582ED4}"/>
                    </a:ext>
                  </a:extLst>
                </p:cNvPr>
                <p:cNvSpPr/>
                <p:nvPr/>
              </p:nvSpPr>
              <p:spPr>
                <a:xfrm>
                  <a:off x="10016578" y="5917394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0AF31487-136A-9BDB-C452-02FA952B5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162" y="6204630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135E73C8-9AC3-FE47-FD99-484968F0C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162" y="5962169"/>
                <a:ext cx="479707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DFBEB282-F64C-0292-6DBB-696A99CA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4578" y="6076704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26447C7-378D-4AE4-84D9-F006D74D5937}"/>
                  </a:ext>
                </a:extLst>
              </p:cNvPr>
              <p:cNvSpPr txBox="1"/>
              <p:nvPr/>
            </p:nvSpPr>
            <p:spPr>
              <a:xfrm>
                <a:off x="8630761" y="6050741"/>
                <a:ext cx="11545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end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5C07E93-D518-A363-1232-F213A418A4BA}"/>
                  </a:ext>
                </a:extLst>
              </p:cNvPr>
              <p:cNvSpPr txBox="1"/>
              <p:nvPr/>
            </p:nvSpPr>
            <p:spPr>
              <a:xfrm>
                <a:off x="8321467" y="5799207"/>
                <a:ext cx="11545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change</a:t>
                </a:r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D464C80-1193-6983-2C7D-E84FC4DDF51D}"/>
                </a:ext>
              </a:extLst>
            </p:cNvPr>
            <p:cNvSpPr txBox="1"/>
            <p:nvPr/>
          </p:nvSpPr>
          <p:spPr>
            <a:xfrm>
              <a:off x="10463802" y="5896624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m_clk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8837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39C43"/>
      </a:accent1>
      <a:accent2>
        <a:srgbClr val="E48B69"/>
      </a:accent2>
      <a:accent3>
        <a:srgbClr val="9FA856"/>
      </a:accent3>
      <a:accent4>
        <a:srgbClr val="45AFB0"/>
      </a:accent4>
      <a:accent5>
        <a:srgbClr val="5AA7E1"/>
      </a:accent5>
      <a:accent6>
        <a:srgbClr val="586DE0"/>
      </a:accent6>
      <a:hlink>
        <a:srgbClr val="697FA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515</Words>
  <Application>Microsoft Office PowerPoint</Application>
  <PresentationFormat>寬螢幕</PresentationFormat>
  <Paragraphs>138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Söhne</vt:lpstr>
      <vt:lpstr>標楷體</vt:lpstr>
      <vt:lpstr>Arial</vt:lpstr>
      <vt:lpstr>Calibri</vt:lpstr>
      <vt:lpstr>Sagona Book</vt:lpstr>
      <vt:lpstr>The Hand Extrablack</vt:lpstr>
      <vt:lpstr>BlobVTI</vt:lpstr>
      <vt:lpstr>Electrical Engineering  Music Box</vt:lpstr>
      <vt:lpstr>Circuit schematic diagram</vt:lpstr>
      <vt:lpstr>Adderess Generator</vt:lpstr>
      <vt:lpstr>Beat frequency divider&amp;Decoder </vt:lpstr>
      <vt:lpstr>Beat frequency divider </vt:lpstr>
      <vt:lpstr>Decoder</vt:lpstr>
      <vt:lpstr>Audio frequency generation divider</vt:lpstr>
      <vt:lpstr>Simple Clock Domain Crossing Model</vt:lpstr>
      <vt:lpstr>Output Reset &amp; And Data</vt:lpstr>
      <vt:lpstr>Memory creation</vt:lpstr>
      <vt:lpstr>Memory creation</vt:lpstr>
      <vt:lpstr>Memory creation</vt:lpstr>
      <vt:lpstr>Wiring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MPD</dc:creator>
  <cp:lastModifiedBy>品澤 陳</cp:lastModifiedBy>
  <cp:revision>392</cp:revision>
  <dcterms:created xsi:type="dcterms:W3CDTF">2023-07-31T06:23:15Z</dcterms:created>
  <dcterms:modified xsi:type="dcterms:W3CDTF">2023-10-25T11:04:16Z</dcterms:modified>
</cp:coreProperties>
</file>