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5" r:id="rId7"/>
    <p:sldId id="267" r:id="rId8"/>
    <p:sldId id="274" r:id="rId9"/>
    <p:sldId id="275" r:id="rId10"/>
    <p:sldId id="269" r:id="rId11"/>
    <p:sldId id="268"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B4C7E7"/>
    <a:srgbClr val="DAE3F3"/>
    <a:srgbClr val="4472C4"/>
    <a:srgbClr val="D9D9D9"/>
    <a:srgbClr val="3F68AB"/>
    <a:srgbClr val="96ACD5"/>
    <a:srgbClr val="05066D"/>
    <a:srgbClr val="BDCADF"/>
    <a:srgbClr val="4E70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5033" autoAdjust="0"/>
  </p:normalViewPr>
  <p:slideViewPr>
    <p:cSldViewPr showGuides="1">
      <p:cViewPr>
        <p:scale>
          <a:sx n="75" d="100"/>
          <a:sy n="75" d="100"/>
        </p:scale>
        <p:origin x="250"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r>
              <a:rPr lang="en-IN" sz="1800" b="1" kern="1200" dirty="0">
                <a:solidFill>
                  <a:schemeClr val="tx2">
                    <a:lumMod val="50000"/>
                  </a:schemeClr>
                </a:solidFill>
                <a:effectLst>
                  <a:outerShdw blurRad="38100" dist="38100" dir="2700000" algn="tl">
                    <a:srgbClr val="000000">
                      <a:alpha val="43137"/>
                    </a:srgbClr>
                  </a:outerShdw>
                </a:effectLst>
                <a:latin typeface="Futura BdCn BT"/>
                <a:ea typeface="+mn-ea"/>
                <a:cs typeface="+mn-cs"/>
              </a:rPr>
              <a:t>Model Comparison</a:t>
            </a:r>
          </a:p>
        </c:rich>
      </c:tx>
      <c:layout>
        <c:manualLayout>
          <c:xMode val="edge"/>
          <c:yMode val="edge"/>
          <c:x val="0.31312964474579014"/>
          <c:y val="0"/>
        </c:manualLayout>
      </c:layout>
      <c:overlay val="0"/>
      <c:spPr>
        <a:noFill/>
        <a:ln>
          <a:noFill/>
        </a:ln>
        <a:effectLst/>
      </c:spPr>
      <c:txPr>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endParaRPr lang="en-US"/>
        </a:p>
      </c:txPr>
    </c:title>
    <c:autoTitleDeleted val="0"/>
    <c:plotArea>
      <c:layout>
        <c:manualLayout>
          <c:layoutTarget val="inner"/>
          <c:xMode val="edge"/>
          <c:yMode val="edge"/>
          <c:x val="6.0622662401574802E-2"/>
          <c:y val="0.10789461688640398"/>
          <c:w val="0.92687733759842517"/>
          <c:h val="0.73324417241362128"/>
        </c:manualLayout>
      </c:layout>
      <c:barChart>
        <c:barDir val="col"/>
        <c:grouping val="clustered"/>
        <c:varyColors val="0"/>
        <c:ser>
          <c:idx val="0"/>
          <c:order val="0"/>
          <c:tx>
            <c:strRef>
              <c:f>Sheet1!$B$1</c:f>
              <c:strCache>
                <c:ptCount val="1"/>
                <c:pt idx="0">
                  <c:v>Acuracy</c:v>
                </c:pt>
              </c:strCache>
            </c:strRef>
          </c:tx>
          <c:spPr>
            <a:solidFill>
              <a:schemeClr val="accent1">
                <a:lumMod val="50000"/>
              </a:schemeClr>
            </a:solidFill>
            <a:ln>
              <a:noFill/>
            </a:ln>
            <a:effectLst/>
          </c:spPr>
          <c:invertIfNegative val="0"/>
          <c:cat>
            <c:strRef>
              <c:f>Sheet1!$A$2:$A$6</c:f>
              <c:strCache>
                <c:ptCount val="5"/>
                <c:pt idx="0">
                  <c:v>Random Forest Classifier</c:v>
                </c:pt>
                <c:pt idx="1">
                  <c:v>Support Vector Machine</c:v>
                </c:pt>
                <c:pt idx="2">
                  <c:v>XG Boost</c:v>
                </c:pt>
                <c:pt idx="3">
                  <c:v>KNN Classification</c:v>
                </c:pt>
                <c:pt idx="4">
                  <c:v>Naive Bayes</c:v>
                </c:pt>
              </c:strCache>
            </c:strRef>
          </c:cat>
          <c:val>
            <c:numRef>
              <c:f>Sheet1!$B$2:$B$6</c:f>
              <c:numCache>
                <c:formatCode>General</c:formatCode>
                <c:ptCount val="5"/>
                <c:pt idx="0">
                  <c:v>88.4</c:v>
                </c:pt>
                <c:pt idx="1">
                  <c:v>91.6</c:v>
                </c:pt>
                <c:pt idx="2">
                  <c:v>88.4</c:v>
                </c:pt>
                <c:pt idx="3">
                  <c:v>90.06</c:v>
                </c:pt>
                <c:pt idx="4">
                  <c:v>86.19</c:v>
                </c:pt>
              </c:numCache>
            </c:numRef>
          </c:val>
          <c:extLst>
            <c:ext xmlns:c16="http://schemas.microsoft.com/office/drawing/2014/chart" uri="{C3380CC4-5D6E-409C-BE32-E72D297353CC}">
              <c16:uniqueId val="{00000000-D6F7-4F3E-8FE1-B83A02615A4C}"/>
            </c:ext>
          </c:extLst>
        </c:ser>
        <c:ser>
          <c:idx val="1"/>
          <c:order val="1"/>
          <c:tx>
            <c:strRef>
              <c:f>Sheet1!$C$1</c:f>
              <c:strCache>
                <c:ptCount val="1"/>
                <c:pt idx="0">
                  <c:v>Precision</c:v>
                </c:pt>
              </c:strCache>
            </c:strRef>
          </c:tx>
          <c:spPr>
            <a:solidFill>
              <a:schemeClr val="accent1">
                <a:lumMod val="75000"/>
              </a:schemeClr>
            </a:solidFill>
            <a:ln>
              <a:noFill/>
            </a:ln>
            <a:effectLst/>
          </c:spPr>
          <c:invertIfNegative val="0"/>
          <c:cat>
            <c:strRef>
              <c:f>Sheet1!$A$2:$A$6</c:f>
              <c:strCache>
                <c:ptCount val="5"/>
                <c:pt idx="0">
                  <c:v>Random Forest Classifier</c:v>
                </c:pt>
                <c:pt idx="1">
                  <c:v>Support Vector Machine</c:v>
                </c:pt>
                <c:pt idx="2">
                  <c:v>XG Boost</c:v>
                </c:pt>
                <c:pt idx="3">
                  <c:v>KNN Classification</c:v>
                </c:pt>
                <c:pt idx="4">
                  <c:v>Naive Bayes</c:v>
                </c:pt>
              </c:strCache>
            </c:strRef>
          </c:cat>
          <c:val>
            <c:numRef>
              <c:f>Sheet1!$C$2:$C$6</c:f>
              <c:numCache>
                <c:formatCode>General</c:formatCode>
                <c:ptCount val="5"/>
                <c:pt idx="0">
                  <c:v>88.24</c:v>
                </c:pt>
                <c:pt idx="1">
                  <c:v>91.09</c:v>
                </c:pt>
                <c:pt idx="2">
                  <c:v>89</c:v>
                </c:pt>
                <c:pt idx="3">
                  <c:v>93.55</c:v>
                </c:pt>
                <c:pt idx="4">
                  <c:v>87.76</c:v>
                </c:pt>
              </c:numCache>
            </c:numRef>
          </c:val>
          <c:extLst>
            <c:ext xmlns:c16="http://schemas.microsoft.com/office/drawing/2014/chart" uri="{C3380CC4-5D6E-409C-BE32-E72D297353CC}">
              <c16:uniqueId val="{00000001-D6F7-4F3E-8FE1-B83A02615A4C}"/>
            </c:ext>
          </c:extLst>
        </c:ser>
        <c:ser>
          <c:idx val="2"/>
          <c:order val="2"/>
          <c:tx>
            <c:strRef>
              <c:f>Sheet1!$D$1</c:f>
              <c:strCache>
                <c:ptCount val="1"/>
                <c:pt idx="0">
                  <c:v>Recall</c:v>
                </c:pt>
              </c:strCache>
            </c:strRef>
          </c:tx>
          <c:spPr>
            <a:solidFill>
              <a:schemeClr val="accent1">
                <a:lumMod val="60000"/>
                <a:lumOff val="40000"/>
              </a:schemeClr>
            </a:solidFill>
            <a:ln>
              <a:noFill/>
            </a:ln>
            <a:effectLst/>
          </c:spPr>
          <c:invertIfNegative val="0"/>
          <c:cat>
            <c:strRef>
              <c:f>Sheet1!$A$2:$A$6</c:f>
              <c:strCache>
                <c:ptCount val="5"/>
                <c:pt idx="0">
                  <c:v>Random Forest Classifier</c:v>
                </c:pt>
                <c:pt idx="1">
                  <c:v>Support Vector Machine</c:v>
                </c:pt>
                <c:pt idx="2">
                  <c:v>XG Boost</c:v>
                </c:pt>
                <c:pt idx="3">
                  <c:v>KNN Classification</c:v>
                </c:pt>
                <c:pt idx="4">
                  <c:v>Naive Bayes</c:v>
                </c:pt>
              </c:strCache>
            </c:strRef>
          </c:cat>
          <c:val>
            <c:numRef>
              <c:f>Sheet1!$D$2:$D$6</c:f>
              <c:numCache>
                <c:formatCode>General</c:formatCode>
                <c:ptCount val="5"/>
                <c:pt idx="0">
                  <c:v>90.91</c:v>
                </c:pt>
                <c:pt idx="1">
                  <c:v>92.93</c:v>
                </c:pt>
                <c:pt idx="2">
                  <c:v>89.9</c:v>
                </c:pt>
                <c:pt idx="3">
                  <c:v>87.88</c:v>
                </c:pt>
                <c:pt idx="4">
                  <c:v>86.87</c:v>
                </c:pt>
              </c:numCache>
            </c:numRef>
          </c:val>
          <c:extLst>
            <c:ext xmlns:c16="http://schemas.microsoft.com/office/drawing/2014/chart" uri="{C3380CC4-5D6E-409C-BE32-E72D297353CC}">
              <c16:uniqueId val="{00000002-D6F7-4F3E-8FE1-B83A02615A4C}"/>
            </c:ext>
          </c:extLst>
        </c:ser>
        <c:ser>
          <c:idx val="3"/>
          <c:order val="3"/>
          <c:tx>
            <c:strRef>
              <c:f>Sheet1!$E$1</c:f>
              <c:strCache>
                <c:ptCount val="1"/>
                <c:pt idx="0">
                  <c:v>F1-Score</c:v>
                </c:pt>
              </c:strCache>
            </c:strRef>
          </c:tx>
          <c:spPr>
            <a:solidFill>
              <a:schemeClr val="accent1">
                <a:lumMod val="20000"/>
                <a:lumOff val="80000"/>
              </a:schemeClr>
            </a:solidFill>
            <a:ln>
              <a:noFill/>
            </a:ln>
            <a:effectLst/>
          </c:spPr>
          <c:invertIfNegative val="0"/>
          <c:cat>
            <c:strRef>
              <c:f>Sheet1!$A$2:$A$6</c:f>
              <c:strCache>
                <c:ptCount val="5"/>
                <c:pt idx="0">
                  <c:v>Random Forest Classifier</c:v>
                </c:pt>
                <c:pt idx="1">
                  <c:v>Support Vector Machine</c:v>
                </c:pt>
                <c:pt idx="2">
                  <c:v>XG Boost</c:v>
                </c:pt>
                <c:pt idx="3">
                  <c:v>KNN Classification</c:v>
                </c:pt>
                <c:pt idx="4">
                  <c:v>Naive Bayes</c:v>
                </c:pt>
              </c:strCache>
            </c:strRef>
          </c:cat>
          <c:val>
            <c:numRef>
              <c:f>Sheet1!$E$2:$E$6</c:f>
              <c:numCache>
                <c:formatCode>General</c:formatCode>
                <c:ptCount val="5"/>
                <c:pt idx="0">
                  <c:v>89.55</c:v>
                </c:pt>
                <c:pt idx="1">
                  <c:v>92</c:v>
                </c:pt>
                <c:pt idx="2">
                  <c:v>89.45</c:v>
                </c:pt>
                <c:pt idx="3">
                  <c:v>90.63</c:v>
                </c:pt>
                <c:pt idx="4">
                  <c:v>87.31</c:v>
                </c:pt>
              </c:numCache>
            </c:numRef>
          </c:val>
          <c:extLst>
            <c:ext xmlns:c16="http://schemas.microsoft.com/office/drawing/2014/chart" uri="{C3380CC4-5D6E-409C-BE32-E72D297353CC}">
              <c16:uniqueId val="{00000003-D6F7-4F3E-8FE1-B83A02615A4C}"/>
            </c:ext>
          </c:extLst>
        </c:ser>
        <c:dLbls>
          <c:showLegendKey val="0"/>
          <c:showVal val="0"/>
          <c:showCatName val="0"/>
          <c:showSerName val="0"/>
          <c:showPercent val="0"/>
          <c:showBubbleSize val="0"/>
        </c:dLbls>
        <c:gapWidth val="219"/>
        <c:overlap val="-27"/>
        <c:axId val="1201677312"/>
        <c:axId val="1262977648"/>
      </c:barChart>
      <c:catAx>
        <c:axId val="120167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62977648"/>
        <c:crosses val="autoZero"/>
        <c:auto val="1"/>
        <c:lblAlgn val="ctr"/>
        <c:lblOffset val="100"/>
        <c:noMultiLvlLbl val="0"/>
      </c:catAx>
      <c:valAx>
        <c:axId val="126297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016773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0079-BA55-48EF-AEA9-E1C3A50447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F3AF3F-9238-4584-AADD-2371E3A6B4E1}"/>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5DB739-3057-4D58-A214-66B4FF88963B}"/>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5" name="Footer Placeholder 4">
            <a:extLst>
              <a:ext uri="{FF2B5EF4-FFF2-40B4-BE49-F238E27FC236}">
                <a16:creationId xmlns:a16="http://schemas.microsoft.com/office/drawing/2014/main" id="{2F15E891-09AA-4721-82B2-09B526CA1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96A04-D2A9-445E-B9F4-475C3664C371}"/>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374951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6032-1574-46F3-A93A-3E81FE6C97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990C3-E610-4037-AE6F-A577FCD7BA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5D68B-5F85-4544-B47C-8CD4973FDD8C}"/>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5" name="Footer Placeholder 4">
            <a:extLst>
              <a:ext uri="{FF2B5EF4-FFF2-40B4-BE49-F238E27FC236}">
                <a16:creationId xmlns:a16="http://schemas.microsoft.com/office/drawing/2014/main" id="{670B77BF-C59F-4DE7-A474-CFA2D4E07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23A9-B2CD-436D-9098-EE65C88ED5BC}"/>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55796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37AFC-93C5-41EC-9EEA-7F71E0EC07F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5ACED3-99B1-4BB3-B3F1-5EE6CB5574A9}"/>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115B0-1DE7-4667-9B8D-A6DB1883DD24}"/>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5" name="Footer Placeholder 4">
            <a:extLst>
              <a:ext uri="{FF2B5EF4-FFF2-40B4-BE49-F238E27FC236}">
                <a16:creationId xmlns:a16="http://schemas.microsoft.com/office/drawing/2014/main" id="{D0350508-F1FE-4E74-91F7-7AAB939C5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78517-17B1-4F73-B698-9F5092418FAB}"/>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408583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D142-1ECC-444F-958F-8A1A4995E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394A8-F7D2-410C-BD00-234BFCE185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53768-682C-42EE-9EB1-931B1B1B415D}"/>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5" name="Footer Placeholder 4">
            <a:extLst>
              <a:ext uri="{FF2B5EF4-FFF2-40B4-BE49-F238E27FC236}">
                <a16:creationId xmlns:a16="http://schemas.microsoft.com/office/drawing/2014/main" id="{7433DDCB-7004-4DAD-A3AF-E2B88D24E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541416-3C61-4C5F-B0D8-B56E139570AB}"/>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25865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9BBA-4FCC-42F9-A1E1-7DC52AC55F3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28E290-3BA5-41F5-8FA4-BB9E81588320}"/>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027333-E487-4070-89A8-2D5CE36E51A4}"/>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5" name="Footer Placeholder 4">
            <a:extLst>
              <a:ext uri="{FF2B5EF4-FFF2-40B4-BE49-F238E27FC236}">
                <a16:creationId xmlns:a16="http://schemas.microsoft.com/office/drawing/2014/main" id="{2A127C5F-A6FA-4901-87E5-3CA99DE6C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B2864-582A-4B01-9C2C-C47A8AB14990}"/>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156943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D80E-7E0C-4F1B-8186-883981B940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332909-BC9E-4522-807A-1E24BF0664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6982D4-4584-4EBE-96D9-1760FACFC9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8F891D-1676-4912-9CB7-2DF843399375}"/>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6" name="Footer Placeholder 5">
            <a:extLst>
              <a:ext uri="{FF2B5EF4-FFF2-40B4-BE49-F238E27FC236}">
                <a16:creationId xmlns:a16="http://schemas.microsoft.com/office/drawing/2014/main" id="{DCFBA846-27E2-4B67-8931-0965DED937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77F92-E362-487F-86A1-2A2782530B3C}"/>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46653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39DC-D241-4AB2-95EC-C3FC32EA09AA}"/>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C60F9A-9CFA-48AB-BCEF-3CDFC6DE819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D6DB13-E377-4B2F-9991-3EE0369CB667}"/>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26B6A7-E6A1-4741-9978-50C626DE06D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3E0FA9-EA00-4A13-BEF2-867C4CF0FCF8}"/>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935965-405C-4E42-8AAE-8E45C9E1625F}"/>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8" name="Footer Placeholder 7">
            <a:extLst>
              <a:ext uri="{FF2B5EF4-FFF2-40B4-BE49-F238E27FC236}">
                <a16:creationId xmlns:a16="http://schemas.microsoft.com/office/drawing/2014/main" id="{BEB24C2E-4998-4AA1-BEAF-1EED2CB0D3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C361A6-C268-4926-BB51-9FB49AE27438}"/>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165758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A7BF-AC4A-43C5-8C7F-67AF748624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5404EE-5228-49D4-B06F-23628FC7168C}"/>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4" name="Footer Placeholder 3">
            <a:extLst>
              <a:ext uri="{FF2B5EF4-FFF2-40B4-BE49-F238E27FC236}">
                <a16:creationId xmlns:a16="http://schemas.microsoft.com/office/drawing/2014/main" id="{3CB74C3A-9095-489E-9D8A-EE131F2955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7E6509-36DE-4845-ADB8-49CDE4C67DEE}"/>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288576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9F4E9-FB31-4497-A85E-961EF8011B71}"/>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3" name="Footer Placeholder 2">
            <a:extLst>
              <a:ext uri="{FF2B5EF4-FFF2-40B4-BE49-F238E27FC236}">
                <a16:creationId xmlns:a16="http://schemas.microsoft.com/office/drawing/2014/main" id="{1CF6254F-40A3-46FC-9A2D-7A4379BA2A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060625-C830-40D7-BBB0-690ACBD40D81}"/>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1262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3CDE-5930-46AB-A06F-A81FBC577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D923F3-D0B9-4029-88DF-272ABDFF7288}"/>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270203-8BCC-4E7B-BAEB-819261ECEC2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2630AE-9B73-4185-9949-FBBEB7E8A7A9}"/>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6" name="Footer Placeholder 5">
            <a:extLst>
              <a:ext uri="{FF2B5EF4-FFF2-40B4-BE49-F238E27FC236}">
                <a16:creationId xmlns:a16="http://schemas.microsoft.com/office/drawing/2014/main" id="{71BB247C-4F91-4166-8D41-6C78BA654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D4D31-BDEC-4DDE-8440-FCA5A0A98D0A}"/>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427923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16E2-FDE4-4CCA-B95A-1F5953A7B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B0E9D4-4140-4502-949E-B3A6304371D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FD5DCDEE-98B8-426C-AC3C-B865E7C1D42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1F1FFE-468C-4D57-B47E-AF45F25138A3}"/>
              </a:ext>
            </a:extLst>
          </p:cNvPr>
          <p:cNvSpPr>
            <a:spLocks noGrp="1"/>
          </p:cNvSpPr>
          <p:nvPr>
            <p:ph type="dt" sz="half" idx="10"/>
          </p:nvPr>
        </p:nvSpPr>
        <p:spPr/>
        <p:txBody>
          <a:bodyPr/>
          <a:lstStyle/>
          <a:p>
            <a:fld id="{B2B6A1C0-B431-417E-A6E5-A2B5A2F05734}" type="datetimeFigureOut">
              <a:rPr lang="en-IN" smtClean="0"/>
              <a:t>09-01-2024</a:t>
            </a:fld>
            <a:endParaRPr lang="en-IN"/>
          </a:p>
        </p:txBody>
      </p:sp>
      <p:sp>
        <p:nvSpPr>
          <p:cNvPr id="6" name="Footer Placeholder 5">
            <a:extLst>
              <a:ext uri="{FF2B5EF4-FFF2-40B4-BE49-F238E27FC236}">
                <a16:creationId xmlns:a16="http://schemas.microsoft.com/office/drawing/2014/main" id="{D6ADE850-E33B-4398-A20A-145F4DEBF3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AECA5-962F-4B75-B772-337656EA1ACC}"/>
              </a:ext>
            </a:extLst>
          </p:cNvPr>
          <p:cNvSpPr>
            <a:spLocks noGrp="1"/>
          </p:cNvSpPr>
          <p:nvPr>
            <p:ph type="sldNum" sz="quarter" idx="12"/>
          </p:nvPr>
        </p:nvSpPr>
        <p:spPr/>
        <p:txBody>
          <a:bodyPr/>
          <a:lstStyle/>
          <a:p>
            <a:fld id="{D94AD41D-DB3D-4983-BFB0-58A8D4FD06D5}" type="slidenum">
              <a:rPr lang="en-IN" smtClean="0"/>
              <a:t>‹#›</a:t>
            </a:fld>
            <a:endParaRPr lang="en-IN"/>
          </a:p>
        </p:txBody>
      </p:sp>
    </p:spTree>
    <p:extLst>
      <p:ext uri="{BB962C8B-B14F-4D97-AF65-F5344CB8AC3E}">
        <p14:creationId xmlns:p14="http://schemas.microsoft.com/office/powerpoint/2010/main" val="311016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1835C8-40D6-4399-AF06-3AA68077B3D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A8DDF-75CC-4ED3-AD43-0D788303F0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36C93-8717-4B23-A782-0EB5A9B1F66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6A1C0-B431-417E-A6E5-A2B5A2F05734}" type="datetimeFigureOut">
              <a:rPr lang="en-IN" smtClean="0"/>
              <a:t>09-01-2024</a:t>
            </a:fld>
            <a:endParaRPr lang="en-IN"/>
          </a:p>
        </p:txBody>
      </p:sp>
      <p:sp>
        <p:nvSpPr>
          <p:cNvPr id="5" name="Footer Placeholder 4">
            <a:extLst>
              <a:ext uri="{FF2B5EF4-FFF2-40B4-BE49-F238E27FC236}">
                <a16:creationId xmlns:a16="http://schemas.microsoft.com/office/drawing/2014/main" id="{2E6CD46A-B788-474E-8A7F-BAC17BDD54B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BA83D-C917-4609-A742-B87A242B322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41D-DB3D-4983-BFB0-58A8D4FD06D5}" type="slidenum">
              <a:rPr lang="en-IN" smtClean="0"/>
              <a:t>‹#›</a:t>
            </a:fld>
            <a:endParaRPr lang="en-IN"/>
          </a:p>
        </p:txBody>
      </p:sp>
    </p:spTree>
    <p:extLst>
      <p:ext uri="{BB962C8B-B14F-4D97-AF65-F5344CB8AC3E}">
        <p14:creationId xmlns:p14="http://schemas.microsoft.com/office/powerpoint/2010/main" val="243307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12"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svg"/><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6.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svg"/></Relationships>
</file>

<file path=ppt/slides/_rels/slide1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microsoft.com/office/2007/relationships/hdphoto" Target="../media/hdphoto8.wdp"/><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7.xml"/><Relationship Id="rId6" Type="http://schemas.microsoft.com/office/2007/relationships/hdphoto" Target="../media/hdphoto9.wdp"/><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DD015616-9436-CC58-C5FA-7937F63B7068}"/>
              </a:ext>
            </a:extLst>
          </p:cNvPr>
          <p:cNvPicPr>
            <a:picLocks noChangeAspect="1"/>
          </p:cNvPicPr>
          <p:nvPr/>
        </p:nvPicPr>
        <p:blipFill>
          <a:blip r:embed="rId2">
            <a:duotone>
              <a:schemeClr val="accent1">
                <a:shade val="45000"/>
                <a:satMod val="135000"/>
              </a:schemeClr>
              <a:prstClr val="white"/>
            </a:duotone>
            <a:alphaModFix amt="60000"/>
            <a:extLst>
              <a:ext uri="{BEBA8EAE-BF5A-486C-A8C5-ECC9F3942E4B}">
                <a14:imgProps xmlns:a14="http://schemas.microsoft.com/office/drawing/2010/main">
                  <a14:imgLayer r:embed="rId3">
                    <a14:imgEffect>
                      <a14:artisticCement/>
                    </a14:imgEffect>
                    <a14:imgEffect>
                      <a14:saturation sat="400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9238166" y="3844568"/>
            <a:ext cx="580698" cy="580698"/>
          </a:xfrm>
          <a:prstGeom prst="rect">
            <a:avLst/>
          </a:prstGeom>
        </p:spPr>
      </p:pic>
      <p:sp>
        <p:nvSpPr>
          <p:cNvPr id="7" name="Freeform 2">
            <a:extLst>
              <a:ext uri="{FF2B5EF4-FFF2-40B4-BE49-F238E27FC236}">
                <a16:creationId xmlns:a16="http://schemas.microsoft.com/office/drawing/2014/main" id="{A724510A-8D84-3C0B-3394-CFA48A838288}"/>
              </a:ext>
            </a:extLst>
          </p:cNvPr>
          <p:cNvSpPr/>
          <p:nvPr/>
        </p:nvSpPr>
        <p:spPr>
          <a:xfrm rot="183578">
            <a:off x="-1680167" y="1889654"/>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4">
              <a:alphaModFix amt="43999"/>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9" name="Freeform 2">
            <a:extLst>
              <a:ext uri="{FF2B5EF4-FFF2-40B4-BE49-F238E27FC236}">
                <a16:creationId xmlns:a16="http://schemas.microsoft.com/office/drawing/2014/main" id="{6DF8DE6E-58C8-7ED5-9BED-481164CB988B}"/>
              </a:ext>
            </a:extLst>
          </p:cNvPr>
          <p:cNvSpPr/>
          <p:nvPr/>
        </p:nvSpPr>
        <p:spPr>
          <a:xfrm rot="17904061" flipH="1" flipV="1">
            <a:off x="11458874" y="-1368338"/>
            <a:ext cx="1466255" cy="3179928"/>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6">
              <a:alphaModFix amt="43999"/>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1" name="Freeform 2">
            <a:extLst>
              <a:ext uri="{FF2B5EF4-FFF2-40B4-BE49-F238E27FC236}">
                <a16:creationId xmlns:a16="http://schemas.microsoft.com/office/drawing/2014/main" id="{DB291428-C6D8-EF8D-08DD-74FEB1FCBC6E}"/>
              </a:ext>
            </a:extLst>
          </p:cNvPr>
          <p:cNvSpPr/>
          <p:nvPr/>
        </p:nvSpPr>
        <p:spPr>
          <a:xfrm rot="17461043" flipH="1" flipV="1">
            <a:off x="10148098" y="-1946062"/>
            <a:ext cx="2734693" cy="4651556"/>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6">
              <a:alphaModFix amt="43999"/>
              <a:extLst>
                <a:ext uri="{96DAC541-7B7A-43D3-8B79-37D633B846F1}">
                  <asvg:svgBlip xmlns:asvg="http://schemas.microsoft.com/office/drawing/2016/SVG/main" r:embed="rId7"/>
                </a:ext>
              </a:extLst>
            </a:blip>
            <a:stretch>
              <a:fillRect/>
            </a:stretch>
          </a:blipFill>
        </p:spPr>
      </p:sp>
      <p:sp>
        <p:nvSpPr>
          <p:cNvPr id="51" name="TextBox 50">
            <a:extLst>
              <a:ext uri="{FF2B5EF4-FFF2-40B4-BE49-F238E27FC236}">
                <a16:creationId xmlns:a16="http://schemas.microsoft.com/office/drawing/2014/main" id="{A3C0B4CA-DE03-E428-D821-69A0A7565140}"/>
              </a:ext>
            </a:extLst>
          </p:cNvPr>
          <p:cNvSpPr txBox="1"/>
          <p:nvPr/>
        </p:nvSpPr>
        <p:spPr>
          <a:xfrm>
            <a:off x="5800947" y="3749400"/>
            <a:ext cx="6336704" cy="1015663"/>
          </a:xfrm>
          <a:prstGeom prst="rect">
            <a:avLst/>
          </a:prstGeom>
          <a:noFill/>
        </p:spPr>
        <p:txBody>
          <a:bodyPr wrap="square">
            <a:spAutoFit/>
          </a:bodyPr>
          <a:lstStyle/>
          <a:p>
            <a:pPr algn="ctr"/>
            <a:r>
              <a:rPr lang="en-US" sz="3000" dirty="0">
                <a:solidFill>
                  <a:srgbClr val="05066D"/>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Forecasting</a:t>
            </a:r>
            <a:r>
              <a:rPr lang="en-US" sz="3000" dirty="0">
                <a:solidFill>
                  <a:srgbClr val="1C1A55"/>
                </a:solidFill>
                <a:effectLst>
                  <a:outerShdw blurRad="38100" dist="38100" dir="2700000" algn="tl">
                    <a:srgbClr val="000000">
                      <a:alpha val="43137"/>
                    </a:srgbClr>
                  </a:outerShdw>
                </a:effectLst>
                <a:latin typeface="Copperplate Gothic Bold" panose="020E0705020206020404" pitchFamily="34" charset="0"/>
                <a:ea typeface="+mj-ea"/>
                <a:cs typeface="+mj-cs"/>
              </a:rPr>
              <a:t> </a:t>
            </a:r>
            <a:r>
              <a:rPr lang="en-US" sz="3000" dirty="0">
                <a:solidFill>
                  <a:srgbClr val="05066D"/>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Heart Disease Risk</a:t>
            </a:r>
            <a:endParaRPr lang="en-IN" sz="3000" dirty="0">
              <a:solidFill>
                <a:srgbClr val="05066D"/>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endParaRPr>
          </a:p>
        </p:txBody>
      </p:sp>
      <p:sp>
        <p:nvSpPr>
          <p:cNvPr id="52" name="TextBox 51">
            <a:extLst>
              <a:ext uri="{FF2B5EF4-FFF2-40B4-BE49-F238E27FC236}">
                <a16:creationId xmlns:a16="http://schemas.microsoft.com/office/drawing/2014/main" id="{793AF9B7-2F4C-F15B-F984-501C0FBF7DAD}"/>
              </a:ext>
            </a:extLst>
          </p:cNvPr>
          <p:cNvSpPr txBox="1"/>
          <p:nvPr/>
        </p:nvSpPr>
        <p:spPr>
          <a:xfrm>
            <a:off x="6091380" y="2205859"/>
            <a:ext cx="5841614" cy="1538883"/>
          </a:xfrm>
          <a:prstGeom prst="rect">
            <a:avLst/>
          </a:prstGeom>
          <a:noFill/>
        </p:spPr>
        <p:txBody>
          <a:bodyPr wrap="square">
            <a:spAutoFit/>
          </a:bodyPr>
          <a:lstStyle/>
          <a:p>
            <a:pPr algn="ct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Ca</a:t>
            </a:r>
            <a:r>
              <a:rPr lang="en-US" sz="4700" b="1" dirty="0">
                <a:solidFill>
                  <a:srgbClr val="B4C7E7"/>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r</a:t>
            </a: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di</a:t>
            </a:r>
            <a:r>
              <a:rPr lang="en-US" sz="4700" b="1" dirty="0">
                <a:solidFill>
                  <a:srgbClr val="B4C7E7"/>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o</a:t>
            </a: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va</a:t>
            </a:r>
            <a:r>
              <a:rPr lang="en-US" sz="4700" b="1" dirty="0">
                <a:solidFill>
                  <a:srgbClr val="B4C7E7"/>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s</a:t>
            </a: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cu</a:t>
            </a:r>
            <a:r>
              <a:rPr lang="en-US" sz="4700" b="1" dirty="0">
                <a:solidFill>
                  <a:srgbClr val="B4C7E7"/>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l</a:t>
            </a: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ar H</a:t>
            </a:r>
            <a:r>
              <a:rPr lang="en-US" sz="4700" b="1" dirty="0">
                <a:solidFill>
                  <a:srgbClr val="B4C7E7"/>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e</a:t>
            </a: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al</a:t>
            </a:r>
            <a:r>
              <a:rPr lang="en-US" sz="4700" b="1" dirty="0">
                <a:solidFill>
                  <a:srgbClr val="B4C7E7"/>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t</a:t>
            </a:r>
            <a:r>
              <a:rPr lang="en-US"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h</a:t>
            </a:r>
            <a:endParaRPr lang="en-IN" sz="4700" b="1" dirty="0">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endParaRPr>
          </a:p>
        </p:txBody>
      </p:sp>
      <p:pic>
        <p:nvPicPr>
          <p:cNvPr id="8" name="Picture 7">
            <a:extLst>
              <a:ext uri="{FF2B5EF4-FFF2-40B4-BE49-F238E27FC236}">
                <a16:creationId xmlns:a16="http://schemas.microsoft.com/office/drawing/2014/main" id="{131A5AF0-C8A7-DC3D-D442-1A6098093535}"/>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Effect>
                      <a14:brightnessContrast bright="-5000"/>
                    </a14:imgEffect>
                  </a14:imgLayer>
                </a14:imgProps>
              </a:ext>
              <a:ext uri="{28A0092B-C50C-407E-A947-70E740481C1C}">
                <a14:useLocalDpi xmlns:a14="http://schemas.microsoft.com/office/drawing/2010/main" val="0"/>
              </a:ext>
            </a:extLst>
          </a:blip>
          <a:stretch>
            <a:fillRect/>
          </a:stretch>
        </p:blipFill>
        <p:spPr>
          <a:xfrm>
            <a:off x="220986" y="1061475"/>
            <a:ext cx="5514975" cy="5826613"/>
          </a:xfrm>
          <a:prstGeom prst="rect">
            <a:avLst/>
          </a:prstGeom>
        </p:spPr>
      </p:pic>
      <p:grpSp>
        <p:nvGrpSpPr>
          <p:cNvPr id="16" name="Group 15">
            <a:extLst>
              <a:ext uri="{FF2B5EF4-FFF2-40B4-BE49-F238E27FC236}">
                <a16:creationId xmlns:a16="http://schemas.microsoft.com/office/drawing/2014/main" id="{C81A03DF-7AA5-977F-FE0D-32CBA1E7A96D}"/>
              </a:ext>
            </a:extLst>
          </p:cNvPr>
          <p:cNvGrpSpPr/>
          <p:nvPr/>
        </p:nvGrpSpPr>
        <p:grpSpPr>
          <a:xfrm>
            <a:off x="1847528" y="531304"/>
            <a:ext cx="936104" cy="1060341"/>
            <a:chOff x="1775520" y="404664"/>
            <a:chExt cx="936104" cy="1060341"/>
          </a:xfrm>
        </p:grpSpPr>
        <p:sp>
          <p:nvSpPr>
            <p:cNvPr id="18" name="Speech Bubble: Oval 17">
              <a:extLst>
                <a:ext uri="{FF2B5EF4-FFF2-40B4-BE49-F238E27FC236}">
                  <a16:creationId xmlns:a16="http://schemas.microsoft.com/office/drawing/2014/main" id="{D1D729CD-4B46-475D-D9CB-D094333027BF}"/>
                </a:ext>
              </a:extLst>
            </p:cNvPr>
            <p:cNvSpPr/>
            <p:nvPr/>
          </p:nvSpPr>
          <p:spPr>
            <a:xfrm>
              <a:off x="1775520" y="404664"/>
              <a:ext cx="936104" cy="936104"/>
            </a:xfrm>
            <a:prstGeom prst="wedgeEllipseCallout">
              <a:avLst>
                <a:gd name="adj1" fmla="val 25837"/>
                <a:gd name="adj2" fmla="val 62500"/>
              </a:avLst>
            </a:prstGeom>
            <a:solidFill>
              <a:srgbClr val="5A8C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Speech Bubble: Oval 14">
              <a:extLst>
                <a:ext uri="{FF2B5EF4-FFF2-40B4-BE49-F238E27FC236}">
                  <a16:creationId xmlns:a16="http://schemas.microsoft.com/office/drawing/2014/main" id="{FBF8DA51-AB5D-4EB7-5E61-3A01D27BC176}"/>
                </a:ext>
              </a:extLst>
            </p:cNvPr>
            <p:cNvSpPr/>
            <p:nvPr/>
          </p:nvSpPr>
          <p:spPr>
            <a:xfrm>
              <a:off x="1899685" y="764704"/>
              <a:ext cx="811939" cy="700301"/>
            </a:xfrm>
            <a:custGeom>
              <a:avLst/>
              <a:gdLst>
                <a:gd name="connsiteX0" fmla="*/ 709913 w 936104"/>
                <a:gd name="connsiteY0" fmla="*/ 1053117 h 936104"/>
                <a:gd name="connsiteX1" fmla="*/ 561045 w 936104"/>
                <a:gd name="connsiteY1" fmla="*/ 926773 h 936104"/>
                <a:gd name="connsiteX2" fmla="*/ 20356 w 936104"/>
                <a:gd name="connsiteY2" fmla="*/ 604583 h 936104"/>
                <a:gd name="connsiteX3" fmla="*/ 289240 w 936104"/>
                <a:gd name="connsiteY3" fmla="*/ 35503 h 936104"/>
                <a:gd name="connsiteX4" fmla="*/ 881472 w 936104"/>
                <a:gd name="connsiteY4" fmla="*/ 248605 h 936104"/>
                <a:gd name="connsiteX5" fmla="*/ 726114 w 936104"/>
                <a:gd name="connsiteY5" fmla="*/ 858535 h 936104"/>
                <a:gd name="connsiteX6" fmla="*/ 709913 w 936104"/>
                <a:gd name="connsiteY6" fmla="*/ 1053117 h 936104"/>
                <a:gd name="connsiteX0" fmla="*/ 689568 w 915813"/>
                <a:gd name="connsiteY0" fmla="*/ 857896 h 857896"/>
                <a:gd name="connsiteX1" fmla="*/ 540700 w 915813"/>
                <a:gd name="connsiteY1" fmla="*/ 731552 h 857896"/>
                <a:gd name="connsiteX2" fmla="*/ 11 w 915813"/>
                <a:gd name="connsiteY2" fmla="*/ 409362 h 857896"/>
                <a:gd name="connsiteX3" fmla="*/ 553375 w 915813"/>
                <a:gd name="connsiteY3" fmla="*/ 419402 h 857896"/>
                <a:gd name="connsiteX4" fmla="*/ 861127 w 915813"/>
                <a:gd name="connsiteY4" fmla="*/ 53384 h 857896"/>
                <a:gd name="connsiteX5" fmla="*/ 705769 w 915813"/>
                <a:gd name="connsiteY5" fmla="*/ 663314 h 857896"/>
                <a:gd name="connsiteX6" fmla="*/ 689568 w 915813"/>
                <a:gd name="connsiteY6" fmla="*/ 857896 h 857896"/>
                <a:gd name="connsiteX0" fmla="*/ 537179 w 763424"/>
                <a:gd name="connsiteY0" fmla="*/ 857719 h 857719"/>
                <a:gd name="connsiteX1" fmla="*/ 388311 w 763424"/>
                <a:gd name="connsiteY1" fmla="*/ 731375 h 857719"/>
                <a:gd name="connsiteX2" fmla="*/ 22 w 763424"/>
                <a:gd name="connsiteY2" fmla="*/ 592065 h 857719"/>
                <a:gd name="connsiteX3" fmla="*/ 400986 w 763424"/>
                <a:gd name="connsiteY3" fmla="*/ 419225 h 857719"/>
                <a:gd name="connsiteX4" fmla="*/ 708738 w 763424"/>
                <a:gd name="connsiteY4" fmla="*/ 53207 h 857719"/>
                <a:gd name="connsiteX5" fmla="*/ 553380 w 763424"/>
                <a:gd name="connsiteY5" fmla="*/ 663137 h 857719"/>
                <a:gd name="connsiteX6" fmla="*/ 537179 w 763424"/>
                <a:gd name="connsiteY6" fmla="*/ 857719 h 857719"/>
                <a:gd name="connsiteX0" fmla="*/ 537179 w 763424"/>
                <a:gd name="connsiteY0" fmla="*/ 804512 h 804512"/>
                <a:gd name="connsiteX1" fmla="*/ 388311 w 763424"/>
                <a:gd name="connsiteY1" fmla="*/ 678168 h 804512"/>
                <a:gd name="connsiteX2" fmla="*/ 22 w 763424"/>
                <a:gd name="connsiteY2" fmla="*/ 538858 h 804512"/>
                <a:gd name="connsiteX3" fmla="*/ 400986 w 763424"/>
                <a:gd name="connsiteY3" fmla="*/ 366018 h 804512"/>
                <a:gd name="connsiteX4" fmla="*/ 708738 w 763424"/>
                <a:gd name="connsiteY4" fmla="*/ 0 h 804512"/>
                <a:gd name="connsiteX5" fmla="*/ 553380 w 763424"/>
                <a:gd name="connsiteY5" fmla="*/ 609930 h 804512"/>
                <a:gd name="connsiteX6" fmla="*/ 537179 w 763424"/>
                <a:gd name="connsiteY6" fmla="*/ 804512 h 804512"/>
                <a:gd name="connsiteX0" fmla="*/ 537158 w 763403"/>
                <a:gd name="connsiteY0" fmla="*/ 804512 h 804512"/>
                <a:gd name="connsiteX1" fmla="*/ 388290 w 763403"/>
                <a:gd name="connsiteY1" fmla="*/ 678168 h 804512"/>
                <a:gd name="connsiteX2" fmla="*/ 1 w 763403"/>
                <a:gd name="connsiteY2" fmla="*/ 538858 h 804512"/>
                <a:gd name="connsiteX3" fmla="*/ 390805 w 763403"/>
                <a:gd name="connsiteY3" fmla="*/ 325378 h 804512"/>
                <a:gd name="connsiteX4" fmla="*/ 708717 w 763403"/>
                <a:gd name="connsiteY4" fmla="*/ 0 h 804512"/>
                <a:gd name="connsiteX5" fmla="*/ 553359 w 763403"/>
                <a:gd name="connsiteY5" fmla="*/ 609930 h 804512"/>
                <a:gd name="connsiteX6" fmla="*/ 537158 w 763403"/>
                <a:gd name="connsiteY6" fmla="*/ 804512 h 804512"/>
                <a:gd name="connsiteX0" fmla="*/ 537281 w 763526"/>
                <a:gd name="connsiteY0" fmla="*/ 804512 h 804512"/>
                <a:gd name="connsiteX1" fmla="*/ 388413 w 763526"/>
                <a:gd name="connsiteY1" fmla="*/ 678168 h 804512"/>
                <a:gd name="connsiteX2" fmla="*/ 124 w 763526"/>
                <a:gd name="connsiteY2" fmla="*/ 538858 h 804512"/>
                <a:gd name="connsiteX3" fmla="*/ 350288 w 763526"/>
                <a:gd name="connsiteY3" fmla="*/ 284738 h 804512"/>
                <a:gd name="connsiteX4" fmla="*/ 708840 w 763526"/>
                <a:gd name="connsiteY4" fmla="*/ 0 h 804512"/>
                <a:gd name="connsiteX5" fmla="*/ 553482 w 763526"/>
                <a:gd name="connsiteY5" fmla="*/ 609930 h 804512"/>
                <a:gd name="connsiteX6" fmla="*/ 537281 w 763526"/>
                <a:gd name="connsiteY6" fmla="*/ 804512 h 804512"/>
                <a:gd name="connsiteX0" fmla="*/ 537281 w 763526"/>
                <a:gd name="connsiteY0" fmla="*/ 824832 h 824832"/>
                <a:gd name="connsiteX1" fmla="*/ 388413 w 763526"/>
                <a:gd name="connsiteY1" fmla="*/ 698488 h 824832"/>
                <a:gd name="connsiteX2" fmla="*/ 124 w 763526"/>
                <a:gd name="connsiteY2" fmla="*/ 559178 h 824832"/>
                <a:gd name="connsiteX3" fmla="*/ 350288 w 763526"/>
                <a:gd name="connsiteY3" fmla="*/ 305058 h 824832"/>
                <a:gd name="connsiteX4" fmla="*/ 708840 w 763526"/>
                <a:gd name="connsiteY4" fmla="*/ 0 h 824832"/>
                <a:gd name="connsiteX5" fmla="*/ 553482 w 763526"/>
                <a:gd name="connsiteY5" fmla="*/ 630250 h 824832"/>
                <a:gd name="connsiteX6" fmla="*/ 537281 w 763526"/>
                <a:gd name="connsiteY6" fmla="*/ 824832 h 824832"/>
                <a:gd name="connsiteX0" fmla="*/ 547359 w 826240"/>
                <a:gd name="connsiteY0" fmla="*/ 824832 h 824832"/>
                <a:gd name="connsiteX1" fmla="*/ 398491 w 826240"/>
                <a:gd name="connsiteY1" fmla="*/ 698488 h 824832"/>
                <a:gd name="connsiteX2" fmla="*/ 10202 w 826240"/>
                <a:gd name="connsiteY2" fmla="*/ 559178 h 824832"/>
                <a:gd name="connsiteX3" fmla="*/ 756606 w 826240"/>
                <a:gd name="connsiteY3" fmla="*/ 101858 h 824832"/>
                <a:gd name="connsiteX4" fmla="*/ 718918 w 826240"/>
                <a:gd name="connsiteY4" fmla="*/ 0 h 824832"/>
                <a:gd name="connsiteX5" fmla="*/ 563560 w 826240"/>
                <a:gd name="connsiteY5" fmla="*/ 630250 h 824832"/>
                <a:gd name="connsiteX6" fmla="*/ 547359 w 826240"/>
                <a:gd name="connsiteY6" fmla="*/ 824832 h 824832"/>
                <a:gd name="connsiteX0" fmla="*/ 547359 w 826240"/>
                <a:gd name="connsiteY0" fmla="*/ 824832 h 824832"/>
                <a:gd name="connsiteX1" fmla="*/ 398491 w 826240"/>
                <a:gd name="connsiteY1" fmla="*/ 698488 h 824832"/>
                <a:gd name="connsiteX2" fmla="*/ 10202 w 826240"/>
                <a:gd name="connsiteY2" fmla="*/ 559178 h 824832"/>
                <a:gd name="connsiteX3" fmla="*/ 756606 w 826240"/>
                <a:gd name="connsiteY3" fmla="*/ 101858 h 824832"/>
                <a:gd name="connsiteX4" fmla="*/ 718918 w 826240"/>
                <a:gd name="connsiteY4" fmla="*/ 0 h 824832"/>
                <a:gd name="connsiteX5" fmla="*/ 563560 w 826240"/>
                <a:gd name="connsiteY5" fmla="*/ 630250 h 824832"/>
                <a:gd name="connsiteX6" fmla="*/ 547359 w 826240"/>
                <a:gd name="connsiteY6" fmla="*/ 824832 h 824832"/>
                <a:gd name="connsiteX0" fmla="*/ 537297 w 754514"/>
                <a:gd name="connsiteY0" fmla="*/ 824832 h 824832"/>
                <a:gd name="connsiteX1" fmla="*/ 388429 w 754514"/>
                <a:gd name="connsiteY1" fmla="*/ 698488 h 824832"/>
                <a:gd name="connsiteX2" fmla="*/ 140 w 754514"/>
                <a:gd name="connsiteY2" fmla="*/ 559178 h 824832"/>
                <a:gd name="connsiteX3" fmla="*/ 348234 w 754514"/>
                <a:gd name="connsiteY3" fmla="*/ 320298 h 824832"/>
                <a:gd name="connsiteX4" fmla="*/ 708856 w 754514"/>
                <a:gd name="connsiteY4" fmla="*/ 0 h 824832"/>
                <a:gd name="connsiteX5" fmla="*/ 553498 w 754514"/>
                <a:gd name="connsiteY5" fmla="*/ 630250 h 824832"/>
                <a:gd name="connsiteX6" fmla="*/ 537297 w 754514"/>
                <a:gd name="connsiteY6" fmla="*/ 824832 h 824832"/>
                <a:gd name="connsiteX0" fmla="*/ 537296 w 747325"/>
                <a:gd name="connsiteY0" fmla="*/ 768952 h 768952"/>
                <a:gd name="connsiteX1" fmla="*/ 388428 w 747325"/>
                <a:gd name="connsiteY1" fmla="*/ 642608 h 768952"/>
                <a:gd name="connsiteX2" fmla="*/ 139 w 747325"/>
                <a:gd name="connsiteY2" fmla="*/ 503298 h 768952"/>
                <a:gd name="connsiteX3" fmla="*/ 348233 w 747325"/>
                <a:gd name="connsiteY3" fmla="*/ 264418 h 768952"/>
                <a:gd name="connsiteX4" fmla="*/ 699140 w 747325"/>
                <a:gd name="connsiteY4" fmla="*/ 0 h 768952"/>
                <a:gd name="connsiteX5" fmla="*/ 553497 w 747325"/>
                <a:gd name="connsiteY5" fmla="*/ 574370 h 768952"/>
                <a:gd name="connsiteX6" fmla="*/ 537296 w 747325"/>
                <a:gd name="connsiteY6" fmla="*/ 768952 h 768952"/>
                <a:gd name="connsiteX0" fmla="*/ 566427 w 776456"/>
                <a:gd name="connsiteY0" fmla="*/ 768952 h 768952"/>
                <a:gd name="connsiteX1" fmla="*/ 417559 w 776456"/>
                <a:gd name="connsiteY1" fmla="*/ 642608 h 768952"/>
                <a:gd name="connsiteX2" fmla="*/ 125 w 776456"/>
                <a:gd name="connsiteY2" fmla="*/ 482978 h 768952"/>
                <a:gd name="connsiteX3" fmla="*/ 377364 w 776456"/>
                <a:gd name="connsiteY3" fmla="*/ 264418 h 768952"/>
                <a:gd name="connsiteX4" fmla="*/ 728271 w 776456"/>
                <a:gd name="connsiteY4" fmla="*/ 0 h 768952"/>
                <a:gd name="connsiteX5" fmla="*/ 582628 w 776456"/>
                <a:gd name="connsiteY5" fmla="*/ 574370 h 768952"/>
                <a:gd name="connsiteX6" fmla="*/ 566427 w 776456"/>
                <a:gd name="connsiteY6" fmla="*/ 768952 h 768952"/>
                <a:gd name="connsiteX0" fmla="*/ 566427 w 776456"/>
                <a:gd name="connsiteY0" fmla="*/ 768952 h 768952"/>
                <a:gd name="connsiteX1" fmla="*/ 417559 w 776456"/>
                <a:gd name="connsiteY1" fmla="*/ 642608 h 768952"/>
                <a:gd name="connsiteX2" fmla="*/ 125 w 776456"/>
                <a:gd name="connsiteY2" fmla="*/ 482978 h 768952"/>
                <a:gd name="connsiteX3" fmla="*/ 377364 w 776456"/>
                <a:gd name="connsiteY3" fmla="*/ 264418 h 768952"/>
                <a:gd name="connsiteX4" fmla="*/ 728271 w 776456"/>
                <a:gd name="connsiteY4" fmla="*/ 0 h 768952"/>
                <a:gd name="connsiteX5" fmla="*/ 582628 w 776456"/>
                <a:gd name="connsiteY5" fmla="*/ 574370 h 768952"/>
                <a:gd name="connsiteX6" fmla="*/ 566427 w 776456"/>
                <a:gd name="connsiteY6" fmla="*/ 768952 h 768952"/>
                <a:gd name="connsiteX0" fmla="*/ 566427 w 774298"/>
                <a:gd name="connsiteY0" fmla="*/ 768952 h 768952"/>
                <a:gd name="connsiteX1" fmla="*/ 417559 w 774298"/>
                <a:gd name="connsiteY1" fmla="*/ 642608 h 768952"/>
                <a:gd name="connsiteX2" fmla="*/ 125 w 774298"/>
                <a:gd name="connsiteY2" fmla="*/ 482978 h 768952"/>
                <a:gd name="connsiteX3" fmla="*/ 377364 w 774298"/>
                <a:gd name="connsiteY3" fmla="*/ 264418 h 768952"/>
                <a:gd name="connsiteX4" fmla="*/ 728271 w 774298"/>
                <a:gd name="connsiteY4" fmla="*/ 0 h 768952"/>
                <a:gd name="connsiteX5" fmla="*/ 582628 w 774298"/>
                <a:gd name="connsiteY5" fmla="*/ 574370 h 768952"/>
                <a:gd name="connsiteX6" fmla="*/ 566427 w 774298"/>
                <a:gd name="connsiteY6" fmla="*/ 768952 h 768952"/>
                <a:gd name="connsiteX0" fmla="*/ 566430 w 804174"/>
                <a:gd name="connsiteY0" fmla="*/ 672432 h 672432"/>
                <a:gd name="connsiteX1" fmla="*/ 417562 w 804174"/>
                <a:gd name="connsiteY1" fmla="*/ 546088 h 672432"/>
                <a:gd name="connsiteX2" fmla="*/ 128 w 804174"/>
                <a:gd name="connsiteY2" fmla="*/ 386458 h 672432"/>
                <a:gd name="connsiteX3" fmla="*/ 377367 w 804174"/>
                <a:gd name="connsiteY3" fmla="*/ 167898 h 672432"/>
                <a:gd name="connsiteX4" fmla="*/ 767133 w 804174"/>
                <a:gd name="connsiteY4" fmla="*/ 0 h 672432"/>
                <a:gd name="connsiteX5" fmla="*/ 582631 w 804174"/>
                <a:gd name="connsiteY5" fmla="*/ 477850 h 672432"/>
                <a:gd name="connsiteX6" fmla="*/ 566430 w 804174"/>
                <a:gd name="connsiteY6" fmla="*/ 672432 h 672432"/>
                <a:gd name="connsiteX0" fmla="*/ 566430 w 804174"/>
                <a:gd name="connsiteY0" fmla="*/ 672495 h 672495"/>
                <a:gd name="connsiteX1" fmla="*/ 417562 w 804174"/>
                <a:gd name="connsiteY1" fmla="*/ 546151 h 672495"/>
                <a:gd name="connsiteX2" fmla="*/ 128 w 804174"/>
                <a:gd name="connsiteY2" fmla="*/ 386521 h 672495"/>
                <a:gd name="connsiteX3" fmla="*/ 377367 w 804174"/>
                <a:gd name="connsiteY3" fmla="*/ 167961 h 672495"/>
                <a:gd name="connsiteX4" fmla="*/ 767133 w 804174"/>
                <a:gd name="connsiteY4" fmla="*/ 63 h 672495"/>
                <a:gd name="connsiteX5" fmla="*/ 582631 w 804174"/>
                <a:gd name="connsiteY5" fmla="*/ 477913 h 672495"/>
                <a:gd name="connsiteX6" fmla="*/ 566430 w 804174"/>
                <a:gd name="connsiteY6" fmla="*/ 672495 h 672495"/>
                <a:gd name="connsiteX0" fmla="*/ 566430 w 804174"/>
                <a:gd name="connsiteY0" fmla="*/ 672495 h 672495"/>
                <a:gd name="connsiteX1" fmla="*/ 417562 w 804174"/>
                <a:gd name="connsiteY1" fmla="*/ 546151 h 672495"/>
                <a:gd name="connsiteX2" fmla="*/ 128 w 804174"/>
                <a:gd name="connsiteY2" fmla="*/ 386521 h 672495"/>
                <a:gd name="connsiteX3" fmla="*/ 377367 w 804174"/>
                <a:gd name="connsiteY3" fmla="*/ 167961 h 672495"/>
                <a:gd name="connsiteX4" fmla="*/ 767133 w 804174"/>
                <a:gd name="connsiteY4" fmla="*/ 63 h 672495"/>
                <a:gd name="connsiteX5" fmla="*/ 582631 w 804174"/>
                <a:gd name="connsiteY5" fmla="*/ 477913 h 672495"/>
                <a:gd name="connsiteX6" fmla="*/ 566430 w 804174"/>
                <a:gd name="connsiteY6" fmla="*/ 672495 h 672495"/>
                <a:gd name="connsiteX0" fmla="*/ 566430 w 785250"/>
                <a:gd name="connsiteY0" fmla="*/ 672432 h 672432"/>
                <a:gd name="connsiteX1" fmla="*/ 417562 w 785250"/>
                <a:gd name="connsiteY1" fmla="*/ 546088 h 672432"/>
                <a:gd name="connsiteX2" fmla="*/ 128 w 785250"/>
                <a:gd name="connsiteY2" fmla="*/ 386458 h 672432"/>
                <a:gd name="connsiteX3" fmla="*/ 377367 w 785250"/>
                <a:gd name="connsiteY3" fmla="*/ 167898 h 672432"/>
                <a:gd name="connsiteX4" fmla="*/ 767133 w 785250"/>
                <a:gd name="connsiteY4" fmla="*/ 0 h 672432"/>
                <a:gd name="connsiteX5" fmla="*/ 582631 w 785250"/>
                <a:gd name="connsiteY5" fmla="*/ 477850 h 672432"/>
                <a:gd name="connsiteX6" fmla="*/ 566430 w 785250"/>
                <a:gd name="connsiteY6" fmla="*/ 672432 h 672432"/>
                <a:gd name="connsiteX0" fmla="*/ 566339 w 785159"/>
                <a:gd name="connsiteY0" fmla="*/ 672432 h 672432"/>
                <a:gd name="connsiteX1" fmla="*/ 417471 w 785159"/>
                <a:gd name="connsiteY1" fmla="*/ 546088 h 672432"/>
                <a:gd name="connsiteX2" fmla="*/ 37 w 785159"/>
                <a:gd name="connsiteY2" fmla="*/ 386458 h 672432"/>
                <a:gd name="connsiteX3" fmla="*/ 377276 w 785159"/>
                <a:gd name="connsiteY3" fmla="*/ 167898 h 672432"/>
                <a:gd name="connsiteX4" fmla="*/ 767042 w 785159"/>
                <a:gd name="connsiteY4" fmla="*/ 0 h 672432"/>
                <a:gd name="connsiteX5" fmla="*/ 582540 w 785159"/>
                <a:gd name="connsiteY5" fmla="*/ 477850 h 672432"/>
                <a:gd name="connsiteX6" fmla="*/ 566339 w 785159"/>
                <a:gd name="connsiteY6" fmla="*/ 672432 h 672432"/>
                <a:gd name="connsiteX0" fmla="*/ 566339 w 785159"/>
                <a:gd name="connsiteY0" fmla="*/ 672432 h 672432"/>
                <a:gd name="connsiteX1" fmla="*/ 417471 w 785159"/>
                <a:gd name="connsiteY1" fmla="*/ 546088 h 672432"/>
                <a:gd name="connsiteX2" fmla="*/ 37 w 785159"/>
                <a:gd name="connsiteY2" fmla="*/ 386458 h 672432"/>
                <a:gd name="connsiteX3" fmla="*/ 377276 w 785159"/>
                <a:gd name="connsiteY3" fmla="*/ 167898 h 672432"/>
                <a:gd name="connsiteX4" fmla="*/ 767042 w 785159"/>
                <a:gd name="connsiteY4" fmla="*/ 0 h 672432"/>
                <a:gd name="connsiteX5" fmla="*/ 582540 w 785159"/>
                <a:gd name="connsiteY5" fmla="*/ 477850 h 672432"/>
                <a:gd name="connsiteX6" fmla="*/ 566339 w 785159"/>
                <a:gd name="connsiteY6" fmla="*/ 672432 h 67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159" h="672432">
                  <a:moveTo>
                    <a:pt x="566339" y="672432"/>
                  </a:moveTo>
                  <a:lnTo>
                    <a:pt x="417471" y="546088"/>
                  </a:lnTo>
                  <a:cubicBezTo>
                    <a:pt x="181157" y="593994"/>
                    <a:pt x="-2979" y="408850"/>
                    <a:pt x="37" y="386458"/>
                  </a:cubicBezTo>
                  <a:cubicBezTo>
                    <a:pt x="3053" y="364066"/>
                    <a:pt x="234869" y="211988"/>
                    <a:pt x="377276" y="167898"/>
                  </a:cubicBezTo>
                  <a:cubicBezTo>
                    <a:pt x="519683" y="123808"/>
                    <a:pt x="775506" y="112143"/>
                    <a:pt x="767042" y="0"/>
                  </a:cubicBezTo>
                  <a:cubicBezTo>
                    <a:pt x="811198" y="60577"/>
                    <a:pt x="783701" y="344908"/>
                    <a:pt x="582540" y="477850"/>
                  </a:cubicBezTo>
                  <a:lnTo>
                    <a:pt x="566339" y="672432"/>
                  </a:lnTo>
                  <a:close/>
                </a:path>
              </a:pathLst>
            </a:custGeom>
            <a:solidFill>
              <a:srgbClr val="396C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52DE68B7-0F5B-6C7F-690A-3F6674100D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99684" y="613632"/>
              <a:ext cx="761451" cy="619123"/>
            </a:xfrm>
            <a:prstGeom prst="rect">
              <a:avLst/>
            </a:prstGeom>
          </p:spPr>
        </p:pic>
      </p:grpSp>
      <p:pic>
        <p:nvPicPr>
          <p:cNvPr id="66" name="Picture 65">
            <a:extLst>
              <a:ext uri="{FF2B5EF4-FFF2-40B4-BE49-F238E27FC236}">
                <a16:creationId xmlns:a16="http://schemas.microsoft.com/office/drawing/2014/main" id="{C44C062C-BAA9-B2C7-5489-E28FB8865778}"/>
              </a:ext>
            </a:extLst>
          </p:cNvPr>
          <p:cNvPicPr>
            <a:picLocks noChangeAspect="1"/>
          </p:cNvPicPr>
          <p:nvPr/>
        </p:nvPicPr>
        <p:blipFill>
          <a:blip r:embed="rId11">
            <a:duotone>
              <a:schemeClr val="accent1">
                <a:shade val="45000"/>
                <a:satMod val="135000"/>
              </a:schemeClr>
              <a:prstClr val="white"/>
            </a:duotone>
            <a:alphaModFix amt="35000"/>
            <a:extLst>
              <a:ext uri="{BEBA8EAE-BF5A-486C-A8C5-ECC9F3942E4B}">
                <a14:imgProps xmlns:a14="http://schemas.microsoft.com/office/drawing/2010/main">
                  <a14:imgLayer r:embed="rId12">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423360" y="1066398"/>
            <a:ext cx="1091877" cy="1091877"/>
          </a:xfrm>
          <a:prstGeom prst="rect">
            <a:avLst/>
          </a:prstGeom>
        </p:spPr>
      </p:pic>
    </p:spTree>
    <p:extLst>
      <p:ext uri="{BB962C8B-B14F-4D97-AF65-F5344CB8AC3E}">
        <p14:creationId xmlns:p14="http://schemas.microsoft.com/office/powerpoint/2010/main" val="269545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60000"/>
          </a:schemeClr>
        </a:solidFill>
        <a:effectLst/>
      </p:bgPr>
    </p:bg>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A30664B2-8809-B4E3-D215-B8F578B56C7B}"/>
              </a:ext>
            </a:extLst>
          </p:cNvPr>
          <p:cNvSpPr/>
          <p:nvPr/>
        </p:nvSpPr>
        <p:spPr>
          <a:xfrm>
            <a:off x="7608851" y="665257"/>
            <a:ext cx="4471172" cy="1584176"/>
          </a:xfrm>
          <a:prstGeom prst="round1Rect">
            <a:avLst/>
          </a:prstGeom>
          <a:solidFill>
            <a:schemeClr val="bg1">
              <a:lumMod val="85000"/>
            </a:schemeClr>
          </a:solidFill>
          <a:ln w="19050">
            <a:solidFill>
              <a:srgbClr val="8FAADC"/>
            </a:solidFill>
            <a:prstDash val="lgDash"/>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5564988-FA95-C1C3-4958-C4546E003DCA}"/>
              </a:ext>
            </a:extLst>
          </p:cNvPr>
          <p:cNvSpPr/>
          <p:nvPr/>
        </p:nvSpPr>
        <p:spPr>
          <a:xfrm>
            <a:off x="2321188" y="209938"/>
            <a:ext cx="1780601"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6E3963-A93A-06E1-3123-75EE80C9177D}"/>
              </a:ext>
            </a:extLst>
          </p:cNvPr>
          <p:cNvSpPr/>
          <p:nvPr/>
        </p:nvSpPr>
        <p:spPr>
          <a:xfrm>
            <a:off x="5694327" y="236205"/>
            <a:ext cx="1907165"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3FF50C-602C-0405-83A2-F79F639EE925}"/>
              </a:ext>
            </a:extLst>
          </p:cNvPr>
          <p:cNvSpPr/>
          <p:nvPr/>
        </p:nvSpPr>
        <p:spPr>
          <a:xfrm>
            <a:off x="4532542" y="209937"/>
            <a:ext cx="1907165"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100B884-D022-2C78-D330-A52A4F39E834}"/>
              </a:ext>
            </a:extLst>
          </p:cNvPr>
          <p:cNvSpPr/>
          <p:nvPr/>
        </p:nvSpPr>
        <p:spPr>
          <a:xfrm>
            <a:off x="3447690" y="209938"/>
            <a:ext cx="1780601"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3725ED14-B345-D995-0224-777E3457DEBC}"/>
              </a:ext>
            </a:extLst>
          </p:cNvPr>
          <p:cNvSpPr/>
          <p:nvPr/>
        </p:nvSpPr>
        <p:spPr>
          <a:xfrm>
            <a:off x="119336" y="569979"/>
            <a:ext cx="7118029" cy="2880319"/>
          </a:xfrm>
          <a:prstGeom prst="roundRect">
            <a:avLst>
              <a:gd name="adj" fmla="val 2863"/>
            </a:avLst>
          </a:prstGeom>
          <a:solidFill>
            <a:schemeClr val="bg1">
              <a:alpha val="24000"/>
            </a:schemeClr>
          </a:solidFill>
          <a:ln>
            <a:gradFill flip="none" rotWithShape="1">
              <a:gsLst>
                <a:gs pos="54000">
                  <a:schemeClr val="bg1">
                    <a:alpha val="65000"/>
                  </a:schemeClr>
                </a:gs>
                <a:gs pos="100000">
                  <a:srgbClr val="00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17">
            <a:extLst>
              <a:ext uri="{FF2B5EF4-FFF2-40B4-BE49-F238E27FC236}">
                <a16:creationId xmlns:a16="http://schemas.microsoft.com/office/drawing/2014/main" id="{4034EF68-6670-A72D-E22E-E1E87135626C}"/>
              </a:ext>
            </a:extLst>
          </p:cNvPr>
          <p:cNvGraphicFramePr>
            <a:graphicFrameLocks noGrp="1"/>
          </p:cNvGraphicFramePr>
          <p:nvPr>
            <p:extLst>
              <p:ext uri="{D42A27DB-BD31-4B8C-83A1-F6EECF244321}">
                <p14:modId xmlns:p14="http://schemas.microsoft.com/office/powerpoint/2010/main" val="3336394617"/>
              </p:ext>
            </p:extLst>
          </p:nvPr>
        </p:nvGraphicFramePr>
        <p:xfrm>
          <a:off x="185962" y="657984"/>
          <a:ext cx="6984776" cy="2828331"/>
        </p:xfrm>
        <a:graphic>
          <a:graphicData uri="http://schemas.openxmlformats.org/drawingml/2006/table">
            <a:tbl>
              <a:tblPr>
                <a:tableStyleId>{5C22544A-7EE6-4342-B048-85BDC9FD1C3A}</a:tableStyleId>
              </a:tblPr>
              <a:tblGrid>
                <a:gridCol w="2381646">
                  <a:extLst>
                    <a:ext uri="{9D8B030D-6E8A-4147-A177-3AD203B41FA5}">
                      <a16:colId xmlns:a16="http://schemas.microsoft.com/office/drawing/2014/main" val="2604262945"/>
                    </a:ext>
                  </a:extLst>
                </a:gridCol>
                <a:gridCol w="1218754">
                  <a:extLst>
                    <a:ext uri="{9D8B030D-6E8A-4147-A177-3AD203B41FA5}">
                      <a16:colId xmlns:a16="http://schemas.microsoft.com/office/drawing/2014/main" val="3394960299"/>
                    </a:ext>
                  </a:extLst>
                </a:gridCol>
                <a:gridCol w="1224136">
                  <a:extLst>
                    <a:ext uri="{9D8B030D-6E8A-4147-A177-3AD203B41FA5}">
                      <a16:colId xmlns:a16="http://schemas.microsoft.com/office/drawing/2014/main" val="2560417514"/>
                    </a:ext>
                  </a:extLst>
                </a:gridCol>
                <a:gridCol w="1008112">
                  <a:extLst>
                    <a:ext uri="{9D8B030D-6E8A-4147-A177-3AD203B41FA5}">
                      <a16:colId xmlns:a16="http://schemas.microsoft.com/office/drawing/2014/main" val="3189041119"/>
                    </a:ext>
                  </a:extLst>
                </a:gridCol>
                <a:gridCol w="1152128">
                  <a:extLst>
                    <a:ext uri="{9D8B030D-6E8A-4147-A177-3AD203B41FA5}">
                      <a16:colId xmlns:a16="http://schemas.microsoft.com/office/drawing/2014/main" val="2684318755"/>
                    </a:ext>
                  </a:extLst>
                </a:gridCol>
              </a:tblGrid>
              <a:tr h="516057">
                <a:tc>
                  <a:txBody>
                    <a:bodyPr/>
                    <a:lstStyle/>
                    <a:p>
                      <a:pPr algn="l"/>
                      <a:r>
                        <a:rPr lang="en-US" b="1" dirty="0">
                          <a:solidFill>
                            <a:schemeClr val="accent1">
                              <a:lumMod val="50000"/>
                            </a:schemeClr>
                          </a:solidFill>
                          <a:latin typeface="High Tower Text" panose="02040502050506030303" pitchFamily="18" charset="0"/>
                        </a:rPr>
                        <a:t>Random Forest Classifier</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88.40</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88.24</a:t>
                      </a:r>
                      <a:endParaRPr lang="en-US" sz="1800" b="0" kern="1200" dirty="0">
                        <a:solidFill>
                          <a:schemeClr val="tx2">
                            <a:lumMod val="50000"/>
                          </a:schemeClr>
                        </a:solidFill>
                        <a:latin typeface="Futura BdCn BT"/>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90.91</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89.55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7492696"/>
                  </a:ext>
                </a:extLst>
              </a:tr>
              <a:tr h="516057">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Support Vector Machine</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91.60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91.09</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92.93</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92.0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962873"/>
                  </a:ext>
                </a:extLst>
              </a:tr>
              <a:tr h="516057">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XG Boost</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88.40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89.0</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89.90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89.45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9019"/>
                  </a:ext>
                </a:extLst>
              </a:tr>
              <a:tr h="516057">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KNN Classification</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90.06</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93.55</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87.88</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90.63</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117286"/>
                  </a:ext>
                </a:extLst>
              </a:tr>
              <a:tr h="516057">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Naive Bayes</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86.19</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87.76</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86.87</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87.31</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2269958"/>
                  </a:ext>
                </a:extLst>
              </a:tr>
            </a:tbl>
          </a:graphicData>
        </a:graphic>
      </p:graphicFrame>
      <p:sp>
        <p:nvSpPr>
          <p:cNvPr id="6" name="Rectangle: Top Corners Rounded 5">
            <a:extLst>
              <a:ext uri="{FF2B5EF4-FFF2-40B4-BE49-F238E27FC236}">
                <a16:creationId xmlns:a16="http://schemas.microsoft.com/office/drawing/2014/main" id="{4917F727-D307-6100-A5F4-2714960A9ADC}"/>
              </a:ext>
            </a:extLst>
          </p:cNvPr>
          <p:cNvSpPr/>
          <p:nvPr/>
        </p:nvSpPr>
        <p:spPr>
          <a:xfrm>
            <a:off x="2558348" y="-63339"/>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9764C107-9A05-5347-EA6A-0ADA9D257350}"/>
              </a:ext>
            </a:extLst>
          </p:cNvPr>
          <p:cNvSpPr/>
          <p:nvPr/>
        </p:nvSpPr>
        <p:spPr>
          <a:xfrm>
            <a:off x="3717232" y="0"/>
            <a:ext cx="1180826" cy="63137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A3570E86-FC25-130E-AEF5-F7BDF92905C0}"/>
              </a:ext>
            </a:extLst>
          </p:cNvPr>
          <p:cNvSpPr/>
          <p:nvPr/>
        </p:nvSpPr>
        <p:spPr>
          <a:xfrm>
            <a:off x="4888538" y="-63340"/>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6EDD6147-42C0-A932-1488-5C150C79F664}"/>
              </a:ext>
            </a:extLst>
          </p:cNvPr>
          <p:cNvSpPr/>
          <p:nvPr/>
        </p:nvSpPr>
        <p:spPr>
          <a:xfrm>
            <a:off x="6056370" y="-4383"/>
            <a:ext cx="1164608" cy="67415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EC5AB5-7F39-661B-ED9B-AF061C84CC9A}"/>
              </a:ext>
            </a:extLst>
          </p:cNvPr>
          <p:cNvSpPr txBox="1"/>
          <p:nvPr/>
        </p:nvSpPr>
        <p:spPr>
          <a:xfrm rot="20622025">
            <a:off x="2408948" y="63264"/>
            <a:ext cx="1454782" cy="307777"/>
          </a:xfrm>
          <a:prstGeom prst="rect">
            <a:avLst/>
          </a:prstGeom>
          <a:noFill/>
        </p:spPr>
        <p:txBody>
          <a:bodyPr wrap="square" lIns="91440" tIns="45720" rIns="91440" bIns="45720" rtlCol="0" anchor="t">
            <a:spAutoFit/>
          </a:bodyPr>
          <a:lstStyle/>
          <a:p>
            <a:pPr algn="ctr"/>
            <a:r>
              <a:rPr lang="en-US" sz="1400" dirty="0">
                <a:solidFill>
                  <a:schemeClr val="bg1"/>
                </a:solidFill>
                <a:latin typeface="Futura BdCn BT"/>
              </a:rPr>
              <a:t>Accuracy</a:t>
            </a:r>
            <a:endParaRPr lang="en-US" sz="1400" dirty="0">
              <a:solidFill>
                <a:schemeClr val="bg1"/>
              </a:solidFill>
              <a:latin typeface="Futura BdCn BT" panose="020B0706020204020204" pitchFamily="34" charset="0"/>
            </a:endParaRPr>
          </a:p>
        </p:txBody>
      </p:sp>
      <p:sp>
        <p:nvSpPr>
          <p:cNvPr id="19" name="TextBox 18">
            <a:extLst>
              <a:ext uri="{FF2B5EF4-FFF2-40B4-BE49-F238E27FC236}">
                <a16:creationId xmlns:a16="http://schemas.microsoft.com/office/drawing/2014/main" id="{D518D8BA-1058-59B7-96B8-E0486B037606}"/>
              </a:ext>
            </a:extLst>
          </p:cNvPr>
          <p:cNvSpPr txBox="1"/>
          <p:nvPr/>
        </p:nvSpPr>
        <p:spPr>
          <a:xfrm rot="20622025">
            <a:off x="4724038" y="66929"/>
            <a:ext cx="1454782" cy="338554"/>
          </a:xfrm>
          <a:prstGeom prst="rect">
            <a:avLst/>
          </a:prstGeom>
          <a:noFill/>
        </p:spPr>
        <p:txBody>
          <a:bodyPr wrap="square" lIns="91440" tIns="45720" rIns="91440" bIns="45720" rtlCol="0" anchor="t">
            <a:spAutoFit/>
          </a:bodyPr>
          <a:lstStyle/>
          <a:p>
            <a:pPr algn="ctr"/>
            <a:r>
              <a:rPr lang="en-US" sz="1600" dirty="0">
                <a:solidFill>
                  <a:schemeClr val="bg1">
                    <a:lumMod val="95000"/>
                  </a:schemeClr>
                </a:solidFill>
                <a:latin typeface="Futura BdCn BT"/>
              </a:rPr>
              <a:t>Recall</a:t>
            </a:r>
            <a:endParaRPr lang="en-US" sz="1600" dirty="0">
              <a:solidFill>
                <a:schemeClr val="bg1">
                  <a:lumMod val="95000"/>
                </a:schemeClr>
              </a:solidFill>
              <a:latin typeface="Futura BdCn BT" panose="020B0706020204020204" pitchFamily="34" charset="0"/>
            </a:endParaRPr>
          </a:p>
        </p:txBody>
      </p:sp>
      <p:sp>
        <p:nvSpPr>
          <p:cNvPr id="20" name="TextBox 19">
            <a:extLst>
              <a:ext uri="{FF2B5EF4-FFF2-40B4-BE49-F238E27FC236}">
                <a16:creationId xmlns:a16="http://schemas.microsoft.com/office/drawing/2014/main" id="{707726DD-63FE-C39B-EFEC-16B5ED370EA4}"/>
              </a:ext>
            </a:extLst>
          </p:cNvPr>
          <p:cNvSpPr txBox="1"/>
          <p:nvPr/>
        </p:nvSpPr>
        <p:spPr>
          <a:xfrm rot="20622025">
            <a:off x="3523725" y="119488"/>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Precision</a:t>
            </a:r>
            <a:endParaRPr lang="en-US" sz="1600" dirty="0">
              <a:solidFill>
                <a:schemeClr val="accent1">
                  <a:lumMod val="50000"/>
                </a:schemeClr>
              </a:solidFill>
              <a:latin typeface="Futura BdCn BT" panose="020B0706020204020204" pitchFamily="34" charset="0"/>
            </a:endParaRPr>
          </a:p>
        </p:txBody>
      </p:sp>
      <p:sp>
        <p:nvSpPr>
          <p:cNvPr id="21" name="TextBox 20">
            <a:extLst>
              <a:ext uri="{FF2B5EF4-FFF2-40B4-BE49-F238E27FC236}">
                <a16:creationId xmlns:a16="http://schemas.microsoft.com/office/drawing/2014/main" id="{7DBAE8E2-C116-1036-DFA4-456FA11C2240}"/>
              </a:ext>
            </a:extLst>
          </p:cNvPr>
          <p:cNvSpPr txBox="1"/>
          <p:nvPr/>
        </p:nvSpPr>
        <p:spPr>
          <a:xfrm rot="20622025">
            <a:off x="5901422" y="108951"/>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F1-Score</a:t>
            </a:r>
            <a:endParaRPr lang="en-US" sz="1600" dirty="0">
              <a:solidFill>
                <a:schemeClr val="accent1">
                  <a:lumMod val="50000"/>
                </a:schemeClr>
              </a:solidFill>
              <a:latin typeface="Futura BdCn BT" panose="020B0706020204020204" pitchFamily="34" charset="0"/>
            </a:endParaRPr>
          </a:p>
        </p:txBody>
      </p:sp>
      <p:graphicFrame>
        <p:nvGraphicFramePr>
          <p:cNvPr id="27" name="Chart 26">
            <a:extLst>
              <a:ext uri="{FF2B5EF4-FFF2-40B4-BE49-F238E27FC236}">
                <a16:creationId xmlns:a16="http://schemas.microsoft.com/office/drawing/2014/main" id="{73E55952-EA2A-EC53-87DA-9E3B57F87324}"/>
              </a:ext>
            </a:extLst>
          </p:cNvPr>
          <p:cNvGraphicFramePr/>
          <p:nvPr>
            <p:extLst>
              <p:ext uri="{D42A27DB-BD31-4B8C-83A1-F6EECF244321}">
                <p14:modId xmlns:p14="http://schemas.microsoft.com/office/powerpoint/2010/main" val="561294142"/>
              </p:ext>
            </p:extLst>
          </p:nvPr>
        </p:nvGraphicFramePr>
        <p:xfrm>
          <a:off x="7493815" y="2636912"/>
          <a:ext cx="4698185" cy="3984883"/>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29">
            <a:extLst>
              <a:ext uri="{FF2B5EF4-FFF2-40B4-BE49-F238E27FC236}">
                <a16:creationId xmlns:a16="http://schemas.microsoft.com/office/drawing/2014/main" id="{D8274D48-0314-FBF5-3AA7-61409BEFF908}"/>
              </a:ext>
            </a:extLst>
          </p:cNvPr>
          <p:cNvSpPr txBox="1"/>
          <p:nvPr/>
        </p:nvSpPr>
        <p:spPr>
          <a:xfrm>
            <a:off x="3176696" y="248675"/>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1" name="TextBox 30">
            <a:extLst>
              <a:ext uri="{FF2B5EF4-FFF2-40B4-BE49-F238E27FC236}">
                <a16:creationId xmlns:a16="http://schemas.microsoft.com/office/drawing/2014/main" id="{FF92EF8C-BE93-3337-D4B1-DAED12AC68CE}"/>
              </a:ext>
            </a:extLst>
          </p:cNvPr>
          <p:cNvSpPr txBox="1"/>
          <p:nvPr/>
        </p:nvSpPr>
        <p:spPr>
          <a:xfrm>
            <a:off x="4300064" y="288782"/>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2" name="TextBox 31">
            <a:extLst>
              <a:ext uri="{FF2B5EF4-FFF2-40B4-BE49-F238E27FC236}">
                <a16:creationId xmlns:a16="http://schemas.microsoft.com/office/drawing/2014/main" id="{8880AF09-C685-21A6-30E8-804C63DE644C}"/>
              </a:ext>
            </a:extLst>
          </p:cNvPr>
          <p:cNvSpPr txBox="1"/>
          <p:nvPr/>
        </p:nvSpPr>
        <p:spPr>
          <a:xfrm>
            <a:off x="6694550" y="328017"/>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3" name="TextBox 32">
            <a:extLst>
              <a:ext uri="{FF2B5EF4-FFF2-40B4-BE49-F238E27FC236}">
                <a16:creationId xmlns:a16="http://schemas.microsoft.com/office/drawing/2014/main" id="{E9A36FFA-7A48-CC5F-97D5-ED8E58695AE5}"/>
              </a:ext>
            </a:extLst>
          </p:cNvPr>
          <p:cNvSpPr txBox="1"/>
          <p:nvPr/>
        </p:nvSpPr>
        <p:spPr>
          <a:xfrm>
            <a:off x="5503600" y="258964"/>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4" name="Rectangle: Diagonal Corners Rounded 33">
            <a:extLst>
              <a:ext uri="{FF2B5EF4-FFF2-40B4-BE49-F238E27FC236}">
                <a16:creationId xmlns:a16="http://schemas.microsoft.com/office/drawing/2014/main" id="{5691FC68-B2FF-9E33-F474-76B4344240CD}"/>
              </a:ext>
            </a:extLst>
          </p:cNvPr>
          <p:cNvSpPr/>
          <p:nvPr/>
        </p:nvSpPr>
        <p:spPr>
          <a:xfrm>
            <a:off x="88088" y="3869312"/>
            <a:ext cx="7082650" cy="2843169"/>
          </a:xfrm>
          <a:prstGeom prst="round2DiagRect">
            <a:avLst/>
          </a:prstGeom>
          <a:solidFill>
            <a:schemeClr val="bg1">
              <a:lumMod val="85000"/>
            </a:schemeClr>
          </a:solidFill>
          <a:ln>
            <a:noFill/>
          </a:ln>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7033F4C-609B-8AAA-4ACC-BD25DFDBBF8E}"/>
              </a:ext>
            </a:extLst>
          </p:cNvPr>
          <p:cNvSpPr txBox="1"/>
          <p:nvPr/>
        </p:nvSpPr>
        <p:spPr>
          <a:xfrm rot="16200000" flipH="1">
            <a:off x="6683951" y="4218218"/>
            <a:ext cx="1350606" cy="276551"/>
          </a:xfrm>
          <a:prstGeom prst="rect">
            <a:avLst/>
          </a:prstGeom>
          <a:noFill/>
        </p:spPr>
        <p:txBody>
          <a:bodyPr wrap="square" rtlCol="0">
            <a:spAutoFit/>
          </a:bodyPr>
          <a:lstStyle/>
          <a:p>
            <a:pPr algn="ctr"/>
            <a:r>
              <a:rPr lang="en-IN" sz="1197" b="1" dirty="0">
                <a:solidFill>
                  <a:schemeClr val="tx1">
                    <a:lumMod val="65000"/>
                    <a:lumOff val="35000"/>
                  </a:schemeClr>
                </a:solidFill>
              </a:rPr>
              <a:t>Percentage (%)</a:t>
            </a:r>
          </a:p>
        </p:txBody>
      </p:sp>
      <p:sp>
        <p:nvSpPr>
          <p:cNvPr id="7" name="TextBox 6">
            <a:extLst>
              <a:ext uri="{FF2B5EF4-FFF2-40B4-BE49-F238E27FC236}">
                <a16:creationId xmlns:a16="http://schemas.microsoft.com/office/drawing/2014/main" id="{0605A9D0-515F-6AEF-AD95-15417A722477}"/>
              </a:ext>
            </a:extLst>
          </p:cNvPr>
          <p:cNvSpPr txBox="1"/>
          <p:nvPr/>
        </p:nvSpPr>
        <p:spPr>
          <a:xfrm>
            <a:off x="492305" y="4276064"/>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SVM Dominates: Support Vector Machine excels with 91.60% accuracy, balanced precision (91.09%) and recall (92.93%), showcasing superior overall classification performance.</a:t>
            </a:r>
            <a:endParaRPr lang="en-IN" sz="1200" b="1" dirty="0">
              <a:solidFill>
                <a:schemeClr val="accent1">
                  <a:lumMod val="75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F8AEE508-49A3-9D7D-FFF2-C02083F7D0E6}"/>
              </a:ext>
            </a:extLst>
          </p:cNvPr>
          <p:cNvSpPr txBox="1"/>
          <p:nvPr/>
        </p:nvSpPr>
        <p:spPr>
          <a:xfrm>
            <a:off x="-103962" y="3831496"/>
            <a:ext cx="2930244" cy="338554"/>
          </a:xfrm>
          <a:prstGeom prst="rect">
            <a:avLst/>
          </a:prstGeom>
          <a:noFill/>
        </p:spPr>
        <p:txBody>
          <a:bodyPr wrap="square" rtlCol="0">
            <a:spAutoFit/>
          </a:bodyPr>
          <a:lstStyle/>
          <a:p>
            <a:pPr algn="ctr"/>
            <a:r>
              <a:rPr lang="en-IN" sz="1600" b="1" dirty="0">
                <a:solidFill>
                  <a:schemeClr val="accent1">
                    <a:lumMod val="75000"/>
                  </a:schemeClr>
                </a:solidFill>
                <a:latin typeface="Century Gothic" panose="020B0502020202020204" pitchFamily="34" charset="0"/>
              </a:rPr>
              <a:t>Experimental Results :</a:t>
            </a:r>
          </a:p>
        </p:txBody>
      </p:sp>
      <p:sp>
        <p:nvSpPr>
          <p:cNvPr id="22" name="Rectangle: Rounded Corners 21">
            <a:extLst>
              <a:ext uri="{FF2B5EF4-FFF2-40B4-BE49-F238E27FC236}">
                <a16:creationId xmlns:a16="http://schemas.microsoft.com/office/drawing/2014/main" id="{F4136AEE-70F8-8045-91FD-C77D506C35A2}"/>
              </a:ext>
            </a:extLst>
          </p:cNvPr>
          <p:cNvSpPr/>
          <p:nvPr/>
        </p:nvSpPr>
        <p:spPr>
          <a:xfrm>
            <a:off x="492305" y="4251147"/>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4E7DFE1-5E4D-8555-A2F4-7C6636DB4CF6}"/>
              </a:ext>
            </a:extLst>
          </p:cNvPr>
          <p:cNvSpPr/>
          <p:nvPr/>
        </p:nvSpPr>
        <p:spPr>
          <a:xfrm>
            <a:off x="492445" y="5817168"/>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DAF9CBA7-9AA0-AD20-5E53-2299BAC6EFC9}"/>
              </a:ext>
            </a:extLst>
          </p:cNvPr>
          <p:cNvSpPr/>
          <p:nvPr/>
        </p:nvSpPr>
        <p:spPr>
          <a:xfrm>
            <a:off x="492305" y="5046616"/>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7D573016-597B-CBE7-EC1C-4E25491DA11A}"/>
              </a:ext>
            </a:extLst>
          </p:cNvPr>
          <p:cNvSpPr txBox="1"/>
          <p:nvPr/>
        </p:nvSpPr>
        <p:spPr>
          <a:xfrm>
            <a:off x="492305" y="5021699"/>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Random Forest &amp; XG Boost Consistency: Both algorithms maintain 88.40% accuracy, with Random Forest having higher precision (88.24%) and XG Boost higher recall (89.0%).</a:t>
            </a:r>
            <a:endParaRPr lang="en-IN" sz="1200" b="1" dirty="0">
              <a:solidFill>
                <a:schemeClr val="accent1">
                  <a:lumMod val="75000"/>
                </a:schemeClr>
              </a:solidFill>
              <a:latin typeface="Century Gothic" panose="020B0502020202020204" pitchFamily="34" charset="0"/>
            </a:endParaRPr>
          </a:p>
        </p:txBody>
      </p:sp>
      <p:sp>
        <p:nvSpPr>
          <p:cNvPr id="26" name="TextBox 25">
            <a:extLst>
              <a:ext uri="{FF2B5EF4-FFF2-40B4-BE49-F238E27FC236}">
                <a16:creationId xmlns:a16="http://schemas.microsoft.com/office/drawing/2014/main" id="{516C48C9-89FD-B240-65CA-1EAECE504EF1}"/>
              </a:ext>
            </a:extLst>
          </p:cNvPr>
          <p:cNvSpPr txBox="1"/>
          <p:nvPr/>
        </p:nvSpPr>
        <p:spPr>
          <a:xfrm>
            <a:off x="482126" y="5843189"/>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KNN Precision, Naive Bayes Balance: KNN achieves 90.06% accuracy and high precision (93.55%) but lower recall (87.88%), while Naive Bayes balances well with 86.19% accuracy and 87.31% F1 Score.</a:t>
            </a:r>
          </a:p>
        </p:txBody>
      </p:sp>
      <p:sp>
        <p:nvSpPr>
          <p:cNvPr id="28" name="TextBox 27">
            <a:extLst>
              <a:ext uri="{FF2B5EF4-FFF2-40B4-BE49-F238E27FC236}">
                <a16:creationId xmlns:a16="http://schemas.microsoft.com/office/drawing/2014/main" id="{2EB1AD50-F1C5-4D35-A79A-8AB52C829E3B}"/>
              </a:ext>
            </a:extLst>
          </p:cNvPr>
          <p:cNvSpPr txBox="1"/>
          <p:nvPr/>
        </p:nvSpPr>
        <p:spPr>
          <a:xfrm>
            <a:off x="8951870" y="272427"/>
            <a:ext cx="1752641" cy="307777"/>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ask="http://schemas.microsoft.com/office/drawing/2018/sketchyshape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sz="1400" dirty="0">
                <a:solidFill>
                  <a:schemeClr val="accent1">
                    <a:lumMod val="75000"/>
                  </a:schemeClr>
                </a:solidFill>
                <a:latin typeface="Century Gothic" panose="020B0502020202020204" pitchFamily="34" charset="0"/>
              </a:rPr>
              <a:t>Understanding</a:t>
            </a:r>
          </a:p>
        </p:txBody>
      </p:sp>
      <p:sp>
        <p:nvSpPr>
          <p:cNvPr id="43" name="TextBox 42">
            <a:extLst>
              <a:ext uri="{FF2B5EF4-FFF2-40B4-BE49-F238E27FC236}">
                <a16:creationId xmlns:a16="http://schemas.microsoft.com/office/drawing/2014/main" id="{53BC8DA9-C267-8857-248F-F3DA9CAF2417}"/>
              </a:ext>
            </a:extLst>
          </p:cNvPr>
          <p:cNvSpPr txBox="1"/>
          <p:nvPr/>
        </p:nvSpPr>
        <p:spPr>
          <a:xfrm>
            <a:off x="7703401" y="1146411"/>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Recall: </a:t>
            </a:r>
            <a:r>
              <a:rPr lang="en-US" sz="1100" dirty="0">
                <a:solidFill>
                  <a:schemeClr val="accent1">
                    <a:lumMod val="75000"/>
                  </a:schemeClr>
                </a:solidFill>
                <a:latin typeface="Century Gothic" panose="020B0502020202020204" pitchFamily="34" charset="0"/>
              </a:rPr>
              <a:t>Recall: The ability of a model to find all the relevant cases</a:t>
            </a:r>
          </a:p>
        </p:txBody>
      </p:sp>
      <p:sp>
        <p:nvSpPr>
          <p:cNvPr id="44" name="TextBox 43">
            <a:extLst>
              <a:ext uri="{FF2B5EF4-FFF2-40B4-BE49-F238E27FC236}">
                <a16:creationId xmlns:a16="http://schemas.microsoft.com/office/drawing/2014/main" id="{458EAD4D-CD6C-DD88-7FE9-6B9659F8A6FD}"/>
              </a:ext>
            </a:extLst>
          </p:cNvPr>
          <p:cNvSpPr txBox="1"/>
          <p:nvPr/>
        </p:nvSpPr>
        <p:spPr>
          <a:xfrm>
            <a:off x="7682477" y="709728"/>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Precision: </a:t>
            </a:r>
            <a:r>
              <a:rPr lang="en-US" sz="1100" dirty="0">
                <a:solidFill>
                  <a:schemeClr val="accent1">
                    <a:lumMod val="75000"/>
                  </a:schemeClr>
                </a:solidFill>
                <a:latin typeface="Century Gothic" panose="020B0502020202020204" pitchFamily="34" charset="0"/>
              </a:rPr>
              <a:t>The accuracy of the model when it claims to have found something.</a:t>
            </a:r>
            <a:endParaRPr lang="en-IN" dirty="0"/>
          </a:p>
        </p:txBody>
      </p:sp>
      <p:sp>
        <p:nvSpPr>
          <p:cNvPr id="45" name="TextBox 44">
            <a:extLst>
              <a:ext uri="{FF2B5EF4-FFF2-40B4-BE49-F238E27FC236}">
                <a16:creationId xmlns:a16="http://schemas.microsoft.com/office/drawing/2014/main" id="{EF52BF4E-A450-7E67-8692-0F7D7F70500B}"/>
              </a:ext>
            </a:extLst>
          </p:cNvPr>
          <p:cNvSpPr txBox="1"/>
          <p:nvPr/>
        </p:nvSpPr>
        <p:spPr>
          <a:xfrm>
            <a:off x="7724325" y="1577298"/>
            <a:ext cx="4399980" cy="600164"/>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F1 Score: </a:t>
            </a:r>
            <a:r>
              <a:rPr lang="en-US" sz="1100" dirty="0">
                <a:solidFill>
                  <a:schemeClr val="accent1">
                    <a:lumMod val="75000"/>
                  </a:schemeClr>
                </a:solidFill>
                <a:latin typeface="Century Gothic" panose="020B0502020202020204" pitchFamily="34" charset="0"/>
              </a:rPr>
              <a:t>A balance between recall and precision, useful when both false positives and false negatives need to be minimized.</a:t>
            </a:r>
            <a:endParaRPr lang="en-IN" dirty="0"/>
          </a:p>
        </p:txBody>
      </p:sp>
      <p:pic>
        <p:nvPicPr>
          <p:cNvPr id="42" name="Picture 41">
            <a:extLst>
              <a:ext uri="{FF2B5EF4-FFF2-40B4-BE49-F238E27FC236}">
                <a16:creationId xmlns:a16="http://schemas.microsoft.com/office/drawing/2014/main" id="{298881E9-7B48-4330-BBD2-DAC794980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516" y="244788"/>
            <a:ext cx="424980" cy="424980"/>
          </a:xfrm>
          <a:prstGeom prst="rect">
            <a:avLst/>
          </a:prstGeom>
        </p:spPr>
      </p:pic>
      <p:pic>
        <p:nvPicPr>
          <p:cNvPr id="48" name="Picture 47">
            <a:extLst>
              <a:ext uri="{FF2B5EF4-FFF2-40B4-BE49-F238E27FC236}">
                <a16:creationId xmlns:a16="http://schemas.microsoft.com/office/drawing/2014/main" id="{87F32703-B780-F9C2-0B13-4EF65FFA8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95" y="3720445"/>
            <a:ext cx="424800" cy="424800"/>
          </a:xfrm>
          <a:prstGeom prst="rect">
            <a:avLst/>
          </a:prstGeom>
        </p:spPr>
      </p:pic>
    </p:spTree>
    <p:extLst>
      <p:ext uri="{BB962C8B-B14F-4D97-AF65-F5344CB8AC3E}">
        <p14:creationId xmlns:p14="http://schemas.microsoft.com/office/powerpoint/2010/main" val="228969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58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1DEFB-47F1-1A0E-9BF3-79F42A76C806}"/>
              </a:ext>
            </a:extLst>
          </p:cNvPr>
          <p:cNvSpPr txBox="1"/>
          <p:nvPr/>
        </p:nvSpPr>
        <p:spPr>
          <a:xfrm>
            <a:off x="-1126078" y="-30000"/>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Conclusion</a:t>
            </a:r>
          </a:p>
        </p:txBody>
      </p:sp>
      <p:pic>
        <p:nvPicPr>
          <p:cNvPr id="3" name="Picture 2">
            <a:extLst>
              <a:ext uri="{FF2B5EF4-FFF2-40B4-BE49-F238E27FC236}">
                <a16:creationId xmlns:a16="http://schemas.microsoft.com/office/drawing/2014/main" id="{5FD3747E-987A-BB39-9390-0914DEE4818C}"/>
              </a:ext>
            </a:extLst>
          </p:cNvPr>
          <p:cNvPicPr>
            <a:picLocks noChangeAspect="1"/>
          </p:cNvPicPr>
          <p:nvPr/>
        </p:nvPicPr>
        <p:blipFill>
          <a:blip r:embed="rId2"/>
          <a:stretch>
            <a:fillRect/>
          </a:stretch>
        </p:blipFill>
        <p:spPr>
          <a:xfrm flipH="1">
            <a:off x="59924" y="2545104"/>
            <a:ext cx="1859611" cy="4360828"/>
          </a:xfrm>
          <a:prstGeom prst="rect">
            <a:avLst/>
          </a:prstGeom>
        </p:spPr>
      </p:pic>
      <p:sp>
        <p:nvSpPr>
          <p:cNvPr id="4" name="TextBox 3">
            <a:extLst>
              <a:ext uri="{FF2B5EF4-FFF2-40B4-BE49-F238E27FC236}">
                <a16:creationId xmlns:a16="http://schemas.microsoft.com/office/drawing/2014/main" id="{BC6C97B8-9238-71D2-5C46-D7E2744F748D}"/>
              </a:ext>
            </a:extLst>
          </p:cNvPr>
          <p:cNvSpPr txBox="1"/>
          <p:nvPr/>
        </p:nvSpPr>
        <p:spPr>
          <a:xfrm>
            <a:off x="-1126078" y="-91323"/>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latin typeface="Goudy Old Style" panose="02020502050305020303" pitchFamily="18" charset="0"/>
                <a:ea typeface="+mj-ea"/>
                <a:cs typeface="+mj-cs"/>
              </a:rPr>
              <a:t>Conclusion</a:t>
            </a:r>
          </a:p>
        </p:txBody>
      </p:sp>
      <p:sp>
        <p:nvSpPr>
          <p:cNvPr id="9" name="TextBox 8">
            <a:extLst>
              <a:ext uri="{FF2B5EF4-FFF2-40B4-BE49-F238E27FC236}">
                <a16:creationId xmlns:a16="http://schemas.microsoft.com/office/drawing/2014/main" id="{CA52768D-AB0D-A548-F8F5-C26A9B166449}"/>
              </a:ext>
            </a:extLst>
          </p:cNvPr>
          <p:cNvSpPr txBox="1"/>
          <p:nvPr/>
        </p:nvSpPr>
        <p:spPr>
          <a:xfrm>
            <a:off x="2063472" y="3187984"/>
            <a:ext cx="2808312"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a:t>Limitations</a:t>
            </a:r>
          </a:p>
        </p:txBody>
      </p:sp>
      <p:sp>
        <p:nvSpPr>
          <p:cNvPr id="11" name="TextBox 10">
            <a:extLst>
              <a:ext uri="{FF2B5EF4-FFF2-40B4-BE49-F238E27FC236}">
                <a16:creationId xmlns:a16="http://schemas.microsoft.com/office/drawing/2014/main" id="{28C9ADE7-87BA-E101-3EFD-50EA7FD1009C}"/>
              </a:ext>
            </a:extLst>
          </p:cNvPr>
          <p:cNvSpPr txBox="1"/>
          <p:nvPr/>
        </p:nvSpPr>
        <p:spPr>
          <a:xfrm>
            <a:off x="2063552" y="5496940"/>
            <a:ext cx="4032448"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research</a:t>
            </a:r>
          </a:p>
        </p:txBody>
      </p:sp>
      <p:sp>
        <p:nvSpPr>
          <p:cNvPr id="12" name="TextBox 11">
            <a:extLst>
              <a:ext uri="{FF2B5EF4-FFF2-40B4-BE49-F238E27FC236}">
                <a16:creationId xmlns:a16="http://schemas.microsoft.com/office/drawing/2014/main" id="{08B95447-3331-FA24-5BD8-697BB95D9556}"/>
              </a:ext>
            </a:extLst>
          </p:cNvPr>
          <p:cNvSpPr txBox="1"/>
          <p:nvPr/>
        </p:nvSpPr>
        <p:spPr>
          <a:xfrm>
            <a:off x="2220164" y="1294498"/>
            <a:ext cx="2881516"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Key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Findings</a:t>
            </a:r>
            <a:endPar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sp>
        <p:nvSpPr>
          <p:cNvPr id="14" name="TextBox 13">
            <a:extLst>
              <a:ext uri="{FF2B5EF4-FFF2-40B4-BE49-F238E27FC236}">
                <a16:creationId xmlns:a16="http://schemas.microsoft.com/office/drawing/2014/main" id="{DC40A6D1-65E7-1286-F884-CD253FBB6B3A}"/>
              </a:ext>
            </a:extLst>
          </p:cNvPr>
          <p:cNvSpPr txBox="1"/>
          <p:nvPr/>
        </p:nvSpPr>
        <p:spPr>
          <a:xfrm>
            <a:off x="2201272" y="4997214"/>
            <a:ext cx="9650268" cy="523220"/>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Lack of Test Dataset Evaluation</a:t>
            </a:r>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a:t>
            </a:r>
          </a:p>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model's performance on new, unseen data is not evaluated, raising concerns about its real-world applicability.</a:t>
            </a:r>
            <a:endParaRPr lang="en-IN"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endParaRPr>
          </a:p>
        </p:txBody>
      </p:sp>
      <p:sp>
        <p:nvSpPr>
          <p:cNvPr id="16" name="TextBox 15">
            <a:extLst>
              <a:ext uri="{FF2B5EF4-FFF2-40B4-BE49-F238E27FC236}">
                <a16:creationId xmlns:a16="http://schemas.microsoft.com/office/drawing/2014/main" id="{5C453660-5978-FC6B-024A-9F040FF41B7F}"/>
              </a:ext>
            </a:extLst>
          </p:cNvPr>
          <p:cNvSpPr txBox="1"/>
          <p:nvPr/>
        </p:nvSpPr>
        <p:spPr>
          <a:xfrm>
            <a:off x="2194976" y="3717601"/>
            <a:ext cx="9650268" cy="523220"/>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Single Dataset Limitation:</a:t>
            </a:r>
          </a:p>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study relies on a single dataset, potentially limiting its generalizability to diverse populations.</a:t>
            </a:r>
          </a:p>
        </p:txBody>
      </p:sp>
      <p:sp>
        <p:nvSpPr>
          <p:cNvPr id="18" name="TextBox 17">
            <a:extLst>
              <a:ext uri="{FF2B5EF4-FFF2-40B4-BE49-F238E27FC236}">
                <a16:creationId xmlns:a16="http://schemas.microsoft.com/office/drawing/2014/main" id="{F190352A-52ED-4CA2-9D6D-632FACBB2599}"/>
              </a:ext>
            </a:extLst>
          </p:cNvPr>
          <p:cNvSpPr txBox="1"/>
          <p:nvPr/>
        </p:nvSpPr>
        <p:spPr>
          <a:xfrm>
            <a:off x="2201272" y="4258550"/>
            <a:ext cx="9650268" cy="738664"/>
          </a:xfrm>
          <a:prstGeom prst="rect">
            <a:avLst/>
          </a:prstGeom>
          <a:solidFill>
            <a:schemeClr val="tx2">
              <a:lumMod val="20000"/>
              <a:lumOff val="80000"/>
            </a:schemeClr>
          </a:solidFill>
        </p:spPr>
        <p:txBody>
          <a:bodyPr wrap="square">
            <a:spAutoFit/>
          </a:bodyPr>
          <a:lstStyle>
            <a:defPPr>
              <a:defRPr lang="en-US"/>
            </a:defPPr>
            <a:lvl1pPr>
              <a:defRPr i="0">
                <a:effectLst/>
                <a:latin typeface="Söhne"/>
              </a:defRPr>
            </a:lvl1pPr>
          </a:lstStyle>
          <a:p>
            <a:r>
              <a:rPr lang="en-US" sz="1400"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Limited Variable Consideration</a:t>
            </a:r>
            <a:r>
              <a:rPr lang="en-US" sz="1400"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a:t>
            </a:r>
          </a:p>
          <a:p>
            <a:r>
              <a:rPr lang="en-US" sz="1400"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analysis focuses narrowly on demographic and clinical variables, overlooking lifestyle and genetic factors relevant to heart health.</a:t>
            </a:r>
          </a:p>
        </p:txBody>
      </p:sp>
      <p:sp>
        <p:nvSpPr>
          <p:cNvPr id="20" name="TextBox 19">
            <a:extLst>
              <a:ext uri="{FF2B5EF4-FFF2-40B4-BE49-F238E27FC236}">
                <a16:creationId xmlns:a16="http://schemas.microsoft.com/office/drawing/2014/main" id="{894737B4-3A1F-82F5-6EB9-B488A4D006D7}"/>
              </a:ext>
            </a:extLst>
          </p:cNvPr>
          <p:cNvSpPr txBox="1"/>
          <p:nvPr/>
        </p:nvSpPr>
        <p:spPr>
          <a:xfrm>
            <a:off x="2201272" y="6046387"/>
            <a:ext cx="9650268" cy="738664"/>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Future research must ensure robustness, generalizability, and interpretability for informed decision-making based on study findings. It's important to check how missing data and unusual values affect the model's accuracy. Creating strategies to deal with these issues is valuable for improving model performance.</a:t>
            </a:r>
            <a:endParaRPr lang="en-IN" b="0" dirty="0"/>
          </a:p>
        </p:txBody>
      </p:sp>
      <p:pic>
        <p:nvPicPr>
          <p:cNvPr id="23" name="Picture 22">
            <a:extLst>
              <a:ext uri="{FF2B5EF4-FFF2-40B4-BE49-F238E27FC236}">
                <a16:creationId xmlns:a16="http://schemas.microsoft.com/office/drawing/2014/main" id="{8543B75B-7229-675E-15FD-FA75A5CF6842}"/>
              </a:ext>
            </a:extLst>
          </p:cNvPr>
          <p:cNvPicPr>
            <a:picLocks noChangeAspect="1"/>
          </p:cNvPicPr>
          <p:nvPr/>
        </p:nvPicPr>
        <p:blipFill>
          <a:blip r:embed="rId3">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1762923" y="1240216"/>
            <a:ext cx="540000" cy="540000"/>
          </a:xfrm>
          <a:prstGeom prst="rect">
            <a:avLst/>
          </a:prstGeom>
        </p:spPr>
      </p:pic>
      <p:pic>
        <p:nvPicPr>
          <p:cNvPr id="27" name="Picture 26">
            <a:extLst>
              <a:ext uri="{FF2B5EF4-FFF2-40B4-BE49-F238E27FC236}">
                <a16:creationId xmlns:a16="http://schemas.microsoft.com/office/drawing/2014/main" id="{A6A6962B-9EAE-3FED-870D-5E946F20972A}"/>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618907" y="5435617"/>
            <a:ext cx="601257" cy="601257"/>
          </a:xfrm>
          <a:prstGeom prst="rect">
            <a:avLst/>
          </a:prstGeom>
        </p:spPr>
      </p:pic>
      <p:sp>
        <p:nvSpPr>
          <p:cNvPr id="29" name="TextBox 28">
            <a:extLst>
              <a:ext uri="{FF2B5EF4-FFF2-40B4-BE49-F238E27FC236}">
                <a16:creationId xmlns:a16="http://schemas.microsoft.com/office/drawing/2014/main" id="{D641FFE2-56B9-43B3-2AE5-3DEA6416494D}"/>
              </a:ext>
            </a:extLst>
          </p:cNvPr>
          <p:cNvSpPr txBox="1"/>
          <p:nvPr/>
        </p:nvSpPr>
        <p:spPr>
          <a:xfrm>
            <a:off x="2201272" y="1841539"/>
            <a:ext cx="9650268" cy="307777"/>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The results indicated that the Support vector Machine model had the highest accuracy of 91.16%</a:t>
            </a:r>
            <a:endParaRPr lang="en-IN" b="0" dirty="0"/>
          </a:p>
        </p:txBody>
      </p:sp>
      <p:sp>
        <p:nvSpPr>
          <p:cNvPr id="31" name="TextBox 30">
            <a:extLst>
              <a:ext uri="{FF2B5EF4-FFF2-40B4-BE49-F238E27FC236}">
                <a16:creationId xmlns:a16="http://schemas.microsoft.com/office/drawing/2014/main" id="{128CE21F-7660-4104-5FB3-36ED3758F8D9}"/>
              </a:ext>
            </a:extLst>
          </p:cNvPr>
          <p:cNvSpPr txBox="1"/>
          <p:nvPr/>
        </p:nvSpPr>
        <p:spPr>
          <a:xfrm>
            <a:off x="2187174" y="2160154"/>
            <a:ext cx="9664366"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study utilized the Kaggle Heart Failure Prediction dataset with 918 instances, and all algorithms were implemented on Google Colab</a:t>
            </a:r>
            <a:endParaRPr lang="en-IN" dirty="0"/>
          </a:p>
        </p:txBody>
      </p:sp>
      <p:sp>
        <p:nvSpPr>
          <p:cNvPr id="33" name="TextBox 32">
            <a:extLst>
              <a:ext uri="{FF2B5EF4-FFF2-40B4-BE49-F238E27FC236}">
                <a16:creationId xmlns:a16="http://schemas.microsoft.com/office/drawing/2014/main" id="{A5E1D5BF-FEBE-E921-CDB3-453AE7859878}"/>
              </a:ext>
            </a:extLst>
          </p:cNvPr>
          <p:cNvSpPr txBox="1"/>
          <p:nvPr/>
        </p:nvSpPr>
        <p:spPr>
          <a:xfrm>
            <a:off x="2201272" y="2646014"/>
            <a:ext cx="9650268"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accuracies of all algorithms were above 86% with the lowest accuracy of 86.19% given by Naïve Bayes and the highest accuracy given </a:t>
            </a:r>
            <a:r>
              <a:rPr lang="en-US" b="0" dirty="0"/>
              <a:t>Support vector  Machine as previously mentioned.</a:t>
            </a:r>
            <a:endParaRPr lang="en-IN" dirty="0"/>
          </a:p>
        </p:txBody>
      </p:sp>
      <p:pic>
        <p:nvPicPr>
          <p:cNvPr id="25" name="Picture 24">
            <a:extLst>
              <a:ext uri="{FF2B5EF4-FFF2-40B4-BE49-F238E27FC236}">
                <a16:creationId xmlns:a16="http://schemas.microsoft.com/office/drawing/2014/main" id="{768390AD-A337-FD55-BD7D-6A55CEEADCAC}"/>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740279" y="3186963"/>
            <a:ext cx="538609" cy="538609"/>
          </a:xfrm>
          <a:prstGeom prst="rect">
            <a:avLst/>
          </a:prstGeom>
        </p:spPr>
      </p:pic>
      <p:sp>
        <p:nvSpPr>
          <p:cNvPr id="2" name="Freeform 2">
            <a:extLst>
              <a:ext uri="{FF2B5EF4-FFF2-40B4-BE49-F238E27FC236}">
                <a16:creationId xmlns:a16="http://schemas.microsoft.com/office/drawing/2014/main" id="{80BE8565-3DF8-20EB-6631-181FA9DBBCB7}"/>
              </a:ext>
            </a:extLst>
          </p:cNvPr>
          <p:cNvSpPr/>
          <p:nvPr/>
        </p:nvSpPr>
        <p:spPr>
          <a:xfrm rot="5400000">
            <a:off x="7364167" y="-4752021"/>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dpi="0" rotWithShape="1">
            <a:blip r:embed="rId6">
              <a:alphaModFix amt="24000"/>
              <a:extLst>
                <a:ext uri="{96DAC541-7B7A-43D3-8B79-37D633B846F1}">
                  <asvg:svgBlip xmlns:asvg="http://schemas.microsoft.com/office/drawing/2016/SVG/main" r:embed="rId7"/>
                </a:ext>
              </a:extLst>
            </a:blip>
            <a:srcRect/>
            <a:stretch>
              <a:fillRect/>
            </a:stretch>
          </a:blipFill>
        </p:spPr>
      </p:sp>
    </p:spTree>
    <p:extLst>
      <p:ext uri="{BB962C8B-B14F-4D97-AF65-F5344CB8AC3E}">
        <p14:creationId xmlns:p14="http://schemas.microsoft.com/office/powerpoint/2010/main" val="258021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8D5813-A45C-83CC-0782-B058D22FAB24}"/>
              </a:ext>
            </a:extLst>
          </p:cNvPr>
          <p:cNvSpPr txBox="1"/>
          <p:nvPr/>
        </p:nvSpPr>
        <p:spPr>
          <a:xfrm>
            <a:off x="-762002" y="260648"/>
            <a:ext cx="6858002" cy="14465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8800" b="1" dirty="0">
                <a:ln>
                  <a:solidFill>
                    <a:schemeClr val="tx2">
                      <a:lumMod val="60000"/>
                      <a:lumOff val="40000"/>
                    </a:schemeClr>
                  </a:solidFill>
                </a:ln>
                <a:solidFill>
                  <a:schemeClr val="accent5">
                    <a:lumMod val="20000"/>
                    <a:lumOff val="80000"/>
                  </a:schemeClr>
                </a:solidFill>
                <a:effectLst>
                  <a:outerShdw blurRad="38100" dist="38100" dir="2700000" algn="tl">
                    <a:srgbClr val="000000">
                      <a:alpha val="43137"/>
                    </a:srgbClr>
                  </a:outerShdw>
                </a:effectLst>
                <a:latin typeface="Gabriola" panose="04040605051002020D02" pitchFamily="82" charset="0"/>
                <a:ea typeface="+mj-ea"/>
                <a:cs typeface="+mj-cs"/>
              </a:rPr>
              <a:t>References</a:t>
            </a:r>
            <a:endParaRPr lang="en-IN" sz="8000" b="1" dirty="0">
              <a:ln>
                <a:solidFill>
                  <a:schemeClr val="tx2">
                    <a:lumMod val="60000"/>
                    <a:lumOff val="40000"/>
                  </a:schemeClr>
                </a:solidFill>
              </a:ln>
              <a:solidFill>
                <a:schemeClr val="accent5">
                  <a:lumMod val="20000"/>
                  <a:lumOff val="80000"/>
                </a:schemeClr>
              </a:solidFill>
              <a:effectLst>
                <a:outerShdw blurRad="38100" dist="38100" dir="2700000" algn="tl">
                  <a:srgbClr val="000000">
                    <a:alpha val="43137"/>
                  </a:srgbClr>
                </a:outerShdw>
              </a:effectLst>
              <a:latin typeface="Gabriola" panose="04040605051002020D02" pitchFamily="82" charset="0"/>
              <a:ea typeface="+mj-ea"/>
              <a:cs typeface="+mj-cs"/>
            </a:endParaRPr>
          </a:p>
        </p:txBody>
      </p:sp>
      <p:pic>
        <p:nvPicPr>
          <p:cNvPr id="4" name="Picture 3">
            <a:extLst>
              <a:ext uri="{FF2B5EF4-FFF2-40B4-BE49-F238E27FC236}">
                <a16:creationId xmlns:a16="http://schemas.microsoft.com/office/drawing/2014/main" id="{620A704A-4193-0253-6DBF-EB35FBA9CC45}"/>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928281" y="3659433"/>
            <a:ext cx="3230183" cy="3230183"/>
          </a:xfrm>
          <a:prstGeom prst="rect">
            <a:avLst/>
          </a:prstGeom>
        </p:spPr>
      </p:pic>
      <p:sp>
        <p:nvSpPr>
          <p:cNvPr id="5" name="Freeform 25">
            <a:extLst>
              <a:ext uri="{FF2B5EF4-FFF2-40B4-BE49-F238E27FC236}">
                <a16:creationId xmlns:a16="http://schemas.microsoft.com/office/drawing/2014/main" id="{BB38A2C2-4EBE-0D56-2B3A-0CF41AAD8B3A}"/>
              </a:ext>
            </a:extLst>
          </p:cNvPr>
          <p:cNvSpPr/>
          <p:nvPr/>
        </p:nvSpPr>
        <p:spPr>
          <a:xfrm>
            <a:off x="-13994232" y="-4275856"/>
            <a:ext cx="22473900" cy="7069063"/>
          </a:xfrm>
          <a:custGeom>
            <a:avLst/>
            <a:gdLst/>
            <a:ahLst/>
            <a:cxnLst/>
            <a:rect l="l" t="t" r="r" b="b"/>
            <a:pathLst>
              <a:path w="22473900" h="7069063">
                <a:moveTo>
                  <a:pt x="0" y="0"/>
                </a:moveTo>
                <a:lnTo>
                  <a:pt x="22473900" y="0"/>
                </a:lnTo>
                <a:lnTo>
                  <a:pt x="22473900" y="7069064"/>
                </a:lnTo>
                <a:lnTo>
                  <a:pt x="0" y="7069064"/>
                </a:lnTo>
                <a:lnTo>
                  <a:pt x="0" y="0"/>
                </a:lnTo>
                <a:close/>
              </a:path>
            </a:pathLst>
          </a:custGeom>
          <a:blipFill>
            <a:blip r:embed="rId3">
              <a:alphaModFix amt="43999"/>
              <a:extLst>
                <a:ext uri="{96DAC541-7B7A-43D3-8B79-37D633B846F1}">
                  <asvg:svgBlip xmlns:asvg="http://schemas.microsoft.com/office/drawing/2016/SVG/main" r:embed="rId4"/>
                </a:ext>
              </a:extLst>
            </a:blip>
            <a:stretch>
              <a:fillRect/>
            </a:stretch>
          </a:blipFill>
        </p:spPr>
        <p:txBody>
          <a:bodyPr/>
          <a:lstStyle/>
          <a:p>
            <a:r>
              <a:rPr lang="en-US" dirty="0"/>
              <a:t>x</a:t>
            </a:r>
            <a:endParaRPr lang="en-IN" dirty="0"/>
          </a:p>
        </p:txBody>
      </p:sp>
      <p:sp>
        <p:nvSpPr>
          <p:cNvPr id="6" name="TextBox 5">
            <a:extLst>
              <a:ext uri="{FF2B5EF4-FFF2-40B4-BE49-F238E27FC236}">
                <a16:creationId xmlns:a16="http://schemas.microsoft.com/office/drawing/2014/main" id="{6969EBB1-9C53-3AFB-6C5A-39E1B90727C2}"/>
              </a:ext>
            </a:extLst>
          </p:cNvPr>
          <p:cNvSpPr txBox="1"/>
          <p:nvPr/>
        </p:nvSpPr>
        <p:spPr>
          <a:xfrm>
            <a:off x="-720000" y="276206"/>
            <a:ext cx="6858002" cy="14465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8800" b="1" dirty="0">
                <a:ln>
                  <a:solidFill>
                    <a:schemeClr val="accent1">
                      <a:lumMod val="20000"/>
                      <a:lumOff val="80000"/>
                    </a:schemeClr>
                  </a:solidFill>
                </a:ln>
                <a:solidFill>
                  <a:schemeClr val="accent1">
                    <a:lumMod val="60000"/>
                    <a:lumOff val="40000"/>
                  </a:schemeClr>
                </a:solidFill>
                <a:effectLst>
                  <a:outerShdw blurRad="38100" dist="38100" dir="2700000" algn="tl">
                    <a:srgbClr val="000000">
                      <a:alpha val="43137"/>
                    </a:srgbClr>
                  </a:outerShdw>
                </a:effectLst>
                <a:latin typeface="Gabriola" panose="04040605051002020D02" pitchFamily="82" charset="0"/>
                <a:ea typeface="+mj-ea"/>
                <a:cs typeface="+mj-cs"/>
              </a:rPr>
              <a:t>References</a:t>
            </a:r>
            <a:endParaRPr lang="en-IN" sz="8000" b="1" dirty="0">
              <a:ln>
                <a:solidFill>
                  <a:schemeClr val="accent1">
                    <a:lumMod val="20000"/>
                    <a:lumOff val="80000"/>
                  </a:schemeClr>
                </a:solidFill>
              </a:ln>
              <a:solidFill>
                <a:schemeClr val="accent1">
                  <a:lumMod val="60000"/>
                  <a:lumOff val="40000"/>
                </a:schemeClr>
              </a:solidFill>
              <a:effectLst>
                <a:outerShdw blurRad="38100" dist="38100" dir="2700000" algn="tl">
                  <a:srgbClr val="000000">
                    <a:alpha val="43137"/>
                  </a:srgbClr>
                </a:outerShdw>
              </a:effectLst>
              <a:latin typeface="Gabriola" panose="04040605051002020D02" pitchFamily="82" charset="0"/>
              <a:ea typeface="+mj-ea"/>
              <a:cs typeface="+mj-cs"/>
            </a:endParaRPr>
          </a:p>
        </p:txBody>
      </p:sp>
      <p:sp>
        <p:nvSpPr>
          <p:cNvPr id="8" name="TextBox 7">
            <a:extLst>
              <a:ext uri="{FF2B5EF4-FFF2-40B4-BE49-F238E27FC236}">
                <a16:creationId xmlns:a16="http://schemas.microsoft.com/office/drawing/2014/main" id="{6C4CA8F5-6940-159B-6EEF-FA2B43875063}"/>
              </a:ext>
            </a:extLst>
          </p:cNvPr>
          <p:cNvSpPr txBox="1"/>
          <p:nvPr/>
        </p:nvSpPr>
        <p:spPr>
          <a:xfrm>
            <a:off x="1110324" y="2089716"/>
            <a:ext cx="9433048" cy="830997"/>
          </a:xfrm>
          <a:prstGeom prst="rect">
            <a:avLst/>
          </a:prstGeom>
          <a:noFill/>
        </p:spPr>
        <p:txBody>
          <a:bodyPr wrap="square">
            <a:spAutoFit/>
          </a:bodyPr>
          <a:lstStyle/>
          <a:p>
            <a:r>
              <a:rPr lang="en-IN" sz="1600" b="1" dirty="0">
                <a:solidFill>
                  <a:schemeClr val="accent1">
                    <a:lumMod val="75000"/>
                  </a:schemeClr>
                </a:solidFill>
                <a:latin typeface="Century Gothic" panose="020B0502020202020204" pitchFamily="34" charset="0"/>
              </a:rPr>
              <a:t>Bhatt, Chintan M., Parth Patel, Tarang Ghetia, and Pier Luigi Mazzeo. 2023. "Effective Heart Disease Prediction Using Machine Learning Techniques" Algorithms 16, no. 2: 88. https://doi.org/10.3390/a16020088</a:t>
            </a:r>
          </a:p>
        </p:txBody>
      </p:sp>
      <p:sp>
        <p:nvSpPr>
          <p:cNvPr id="10" name="TextBox 9">
            <a:extLst>
              <a:ext uri="{FF2B5EF4-FFF2-40B4-BE49-F238E27FC236}">
                <a16:creationId xmlns:a16="http://schemas.microsoft.com/office/drawing/2014/main" id="{3E6DFAB5-B821-E2FB-09F4-DA8B4134D84C}"/>
              </a:ext>
            </a:extLst>
          </p:cNvPr>
          <p:cNvSpPr txBox="1"/>
          <p:nvPr/>
        </p:nvSpPr>
        <p:spPr>
          <a:xfrm>
            <a:off x="752857" y="2089716"/>
            <a:ext cx="342916" cy="369332"/>
          </a:xfrm>
          <a:prstGeom prst="rect">
            <a:avLst/>
          </a:prstGeom>
          <a:noFill/>
        </p:spPr>
        <p:txBody>
          <a:bodyPr wrap="square">
            <a:spAutoFit/>
          </a:bodyPr>
          <a:lstStyle/>
          <a:p>
            <a:r>
              <a:rPr lang="en-IN" sz="1800" b="1" dirty="0">
                <a:solidFill>
                  <a:schemeClr val="accent1">
                    <a:lumMod val="75000"/>
                  </a:schemeClr>
                </a:solidFill>
                <a:latin typeface="Century Gothic" panose="020B0502020202020204" pitchFamily="34" charset="0"/>
                <a:sym typeface="Wingdings" panose="05000000000000000000" pitchFamily="2" charset="2"/>
              </a:rPr>
              <a:t></a:t>
            </a:r>
            <a:endParaRPr lang="en-IN" dirty="0"/>
          </a:p>
        </p:txBody>
      </p:sp>
      <p:sp>
        <p:nvSpPr>
          <p:cNvPr id="11" name="Freeform 2">
            <a:extLst>
              <a:ext uri="{FF2B5EF4-FFF2-40B4-BE49-F238E27FC236}">
                <a16:creationId xmlns:a16="http://schemas.microsoft.com/office/drawing/2014/main" id="{528B4AAE-57B5-0005-A772-E8133AE2B33E}"/>
              </a:ext>
            </a:extLst>
          </p:cNvPr>
          <p:cNvSpPr/>
          <p:nvPr/>
        </p:nvSpPr>
        <p:spPr>
          <a:xfrm rot="21103382" flipH="1">
            <a:off x="-3881374" y="4343132"/>
            <a:ext cx="22473900" cy="7069063"/>
          </a:xfrm>
          <a:custGeom>
            <a:avLst/>
            <a:gdLst/>
            <a:ahLst/>
            <a:cxnLst/>
            <a:rect l="l" t="t" r="r" b="b"/>
            <a:pathLst>
              <a:path w="22473900" h="7069063">
                <a:moveTo>
                  <a:pt x="0" y="0"/>
                </a:moveTo>
                <a:lnTo>
                  <a:pt x="22473899" y="0"/>
                </a:lnTo>
                <a:lnTo>
                  <a:pt x="22473899" y="7069063"/>
                </a:lnTo>
                <a:lnTo>
                  <a:pt x="0" y="7069063"/>
                </a:lnTo>
                <a:lnTo>
                  <a:pt x="0" y="0"/>
                </a:lnTo>
                <a:close/>
              </a:path>
            </a:pathLst>
          </a:custGeom>
          <a:blipFill>
            <a:blip r:embed="rId3">
              <a:alphaModFix amt="43999"/>
              <a:extLst>
                <a:ext uri="{96DAC541-7B7A-43D3-8B79-37D633B846F1}">
                  <asvg:svgBlip xmlns:asvg="http://schemas.microsoft.com/office/drawing/2016/SVG/main" r:embed="rId4"/>
                </a:ext>
              </a:extLst>
            </a:blip>
            <a:stretch>
              <a:fillRect/>
            </a:stretch>
          </a:blipFill>
        </p:spPr>
      </p:sp>
      <p:sp>
        <p:nvSpPr>
          <p:cNvPr id="12" name="TextBox 11">
            <a:extLst>
              <a:ext uri="{FF2B5EF4-FFF2-40B4-BE49-F238E27FC236}">
                <a16:creationId xmlns:a16="http://schemas.microsoft.com/office/drawing/2014/main" id="{33F0CF14-0E33-2E4A-647D-E08586652F82}"/>
              </a:ext>
            </a:extLst>
          </p:cNvPr>
          <p:cNvSpPr txBox="1"/>
          <p:nvPr/>
        </p:nvSpPr>
        <p:spPr>
          <a:xfrm>
            <a:off x="732292" y="3767133"/>
            <a:ext cx="342916" cy="369332"/>
          </a:xfrm>
          <a:prstGeom prst="rect">
            <a:avLst/>
          </a:prstGeom>
          <a:noFill/>
        </p:spPr>
        <p:txBody>
          <a:bodyPr wrap="square">
            <a:spAutoFit/>
          </a:bodyPr>
          <a:lstStyle/>
          <a:p>
            <a:r>
              <a:rPr lang="en-IN" sz="1800" b="1" dirty="0">
                <a:solidFill>
                  <a:schemeClr val="accent1">
                    <a:lumMod val="75000"/>
                  </a:schemeClr>
                </a:solidFill>
                <a:latin typeface="Century Gothic" panose="020B0502020202020204" pitchFamily="34" charset="0"/>
                <a:sym typeface="Wingdings" panose="05000000000000000000" pitchFamily="2" charset="2"/>
              </a:rPr>
              <a:t></a:t>
            </a:r>
            <a:endParaRPr lang="en-IN" dirty="0"/>
          </a:p>
        </p:txBody>
      </p:sp>
      <p:sp>
        <p:nvSpPr>
          <p:cNvPr id="13" name="TextBox 12">
            <a:extLst>
              <a:ext uri="{FF2B5EF4-FFF2-40B4-BE49-F238E27FC236}">
                <a16:creationId xmlns:a16="http://schemas.microsoft.com/office/drawing/2014/main" id="{9FAEE5D8-725F-6901-1056-FCA589EDC342}"/>
              </a:ext>
            </a:extLst>
          </p:cNvPr>
          <p:cNvSpPr txBox="1"/>
          <p:nvPr/>
        </p:nvSpPr>
        <p:spPr>
          <a:xfrm>
            <a:off x="1110324" y="3767133"/>
            <a:ext cx="9433048" cy="338554"/>
          </a:xfrm>
          <a:prstGeom prst="rect">
            <a:avLst/>
          </a:prstGeom>
          <a:noFill/>
        </p:spPr>
        <p:txBody>
          <a:bodyPr wrap="square">
            <a:spAutoFit/>
          </a:bodyPr>
          <a:lstStyle/>
          <a:p>
            <a:r>
              <a:rPr lang="en-IN" sz="1600" b="1" dirty="0">
                <a:solidFill>
                  <a:schemeClr val="accent1">
                    <a:lumMod val="75000"/>
                  </a:schemeClr>
                </a:solidFill>
                <a:latin typeface="Century Gothic" panose="020B0502020202020204" pitchFamily="34" charset="0"/>
              </a:rPr>
              <a:t>Software Involved</a:t>
            </a:r>
          </a:p>
        </p:txBody>
      </p:sp>
      <p:sp>
        <p:nvSpPr>
          <p:cNvPr id="14" name="TextBox 13">
            <a:extLst>
              <a:ext uri="{FF2B5EF4-FFF2-40B4-BE49-F238E27FC236}">
                <a16:creationId xmlns:a16="http://schemas.microsoft.com/office/drawing/2014/main" id="{146D29BB-AC10-70C4-4509-CB23C05F48AE}"/>
              </a:ext>
            </a:extLst>
          </p:cNvPr>
          <p:cNvSpPr txBox="1"/>
          <p:nvPr/>
        </p:nvSpPr>
        <p:spPr>
          <a:xfrm>
            <a:off x="732292" y="3095504"/>
            <a:ext cx="342916" cy="369332"/>
          </a:xfrm>
          <a:prstGeom prst="rect">
            <a:avLst/>
          </a:prstGeom>
          <a:noFill/>
        </p:spPr>
        <p:txBody>
          <a:bodyPr wrap="square">
            <a:spAutoFit/>
          </a:bodyPr>
          <a:lstStyle/>
          <a:p>
            <a:r>
              <a:rPr lang="en-IN" sz="1800" b="1" dirty="0">
                <a:solidFill>
                  <a:schemeClr val="accent1">
                    <a:lumMod val="75000"/>
                  </a:schemeClr>
                </a:solidFill>
                <a:latin typeface="Century Gothic" panose="020B0502020202020204" pitchFamily="34" charset="0"/>
                <a:sym typeface="Wingdings" panose="05000000000000000000" pitchFamily="2" charset="2"/>
              </a:rPr>
              <a:t></a:t>
            </a:r>
            <a:endParaRPr lang="en-IN" dirty="0"/>
          </a:p>
        </p:txBody>
      </p:sp>
      <p:sp>
        <p:nvSpPr>
          <p:cNvPr id="15" name="TextBox 14">
            <a:extLst>
              <a:ext uri="{FF2B5EF4-FFF2-40B4-BE49-F238E27FC236}">
                <a16:creationId xmlns:a16="http://schemas.microsoft.com/office/drawing/2014/main" id="{6E437CF1-6F5F-3004-503D-B527F77D41D8}"/>
              </a:ext>
            </a:extLst>
          </p:cNvPr>
          <p:cNvSpPr txBox="1"/>
          <p:nvPr/>
        </p:nvSpPr>
        <p:spPr>
          <a:xfrm>
            <a:off x="1110324" y="4067791"/>
            <a:ext cx="9433048" cy="338554"/>
          </a:xfrm>
          <a:prstGeom prst="rect">
            <a:avLst/>
          </a:prstGeom>
          <a:noFill/>
        </p:spPr>
        <p:txBody>
          <a:bodyPr wrap="square">
            <a:spAutoFit/>
          </a:bodyPr>
          <a:lstStyle/>
          <a:p>
            <a:r>
              <a:rPr lang="en-IN" sz="1600" dirty="0">
                <a:solidFill>
                  <a:schemeClr val="accent1">
                    <a:lumMod val="75000"/>
                  </a:schemeClr>
                </a:solidFill>
                <a:latin typeface="Century Gothic" panose="020B0502020202020204" pitchFamily="34" charset="0"/>
              </a:rPr>
              <a:t>Google Colab</a:t>
            </a:r>
          </a:p>
        </p:txBody>
      </p:sp>
      <p:sp>
        <p:nvSpPr>
          <p:cNvPr id="16" name="TextBox 15">
            <a:extLst>
              <a:ext uri="{FF2B5EF4-FFF2-40B4-BE49-F238E27FC236}">
                <a16:creationId xmlns:a16="http://schemas.microsoft.com/office/drawing/2014/main" id="{2E4B660B-71EA-FD5F-C6B9-6D96F7DD6ABB}"/>
              </a:ext>
            </a:extLst>
          </p:cNvPr>
          <p:cNvSpPr txBox="1"/>
          <p:nvPr/>
        </p:nvSpPr>
        <p:spPr>
          <a:xfrm>
            <a:off x="1075208" y="4348719"/>
            <a:ext cx="9433048" cy="338554"/>
          </a:xfrm>
          <a:prstGeom prst="rect">
            <a:avLst/>
          </a:prstGeom>
          <a:noFill/>
        </p:spPr>
        <p:txBody>
          <a:bodyPr wrap="square">
            <a:spAutoFit/>
          </a:bodyPr>
          <a:lstStyle/>
          <a:p>
            <a:r>
              <a:rPr lang="en-IN" sz="1600" dirty="0">
                <a:solidFill>
                  <a:schemeClr val="accent1">
                    <a:lumMod val="75000"/>
                  </a:schemeClr>
                </a:solidFill>
                <a:latin typeface="Century Gothic" panose="020B0502020202020204" pitchFamily="34" charset="0"/>
              </a:rPr>
              <a:t>Jupiter Notebook</a:t>
            </a:r>
          </a:p>
        </p:txBody>
      </p:sp>
      <p:sp>
        <p:nvSpPr>
          <p:cNvPr id="17" name="TextBox 16">
            <a:extLst>
              <a:ext uri="{FF2B5EF4-FFF2-40B4-BE49-F238E27FC236}">
                <a16:creationId xmlns:a16="http://schemas.microsoft.com/office/drawing/2014/main" id="{20FFC0AC-5019-D9C5-8959-A9D620D5EC19}"/>
              </a:ext>
            </a:extLst>
          </p:cNvPr>
          <p:cNvSpPr txBox="1"/>
          <p:nvPr/>
        </p:nvSpPr>
        <p:spPr>
          <a:xfrm>
            <a:off x="1066964" y="4649377"/>
            <a:ext cx="9433048" cy="338554"/>
          </a:xfrm>
          <a:prstGeom prst="rect">
            <a:avLst/>
          </a:prstGeom>
          <a:noFill/>
        </p:spPr>
        <p:txBody>
          <a:bodyPr wrap="square">
            <a:spAutoFit/>
          </a:bodyPr>
          <a:lstStyle/>
          <a:p>
            <a:r>
              <a:rPr lang="en-IN" sz="1600" dirty="0">
                <a:solidFill>
                  <a:schemeClr val="accent1">
                    <a:lumMod val="75000"/>
                  </a:schemeClr>
                </a:solidFill>
                <a:latin typeface="Century Gothic" panose="020B0502020202020204" pitchFamily="34" charset="0"/>
              </a:rPr>
              <a:t>Microsoft PowerPoint 2021</a:t>
            </a:r>
          </a:p>
        </p:txBody>
      </p:sp>
      <p:sp>
        <p:nvSpPr>
          <p:cNvPr id="18" name="TextBox 17">
            <a:extLst>
              <a:ext uri="{FF2B5EF4-FFF2-40B4-BE49-F238E27FC236}">
                <a16:creationId xmlns:a16="http://schemas.microsoft.com/office/drawing/2014/main" id="{1B313A7B-76C9-9E34-4EDF-5234ABEC761D}"/>
              </a:ext>
            </a:extLst>
          </p:cNvPr>
          <p:cNvSpPr txBox="1"/>
          <p:nvPr/>
        </p:nvSpPr>
        <p:spPr>
          <a:xfrm>
            <a:off x="1095773" y="4968201"/>
            <a:ext cx="9433048" cy="338554"/>
          </a:xfrm>
          <a:prstGeom prst="rect">
            <a:avLst/>
          </a:prstGeom>
          <a:noFill/>
        </p:spPr>
        <p:txBody>
          <a:bodyPr wrap="square">
            <a:spAutoFit/>
          </a:bodyPr>
          <a:lstStyle/>
          <a:p>
            <a:r>
              <a:rPr lang="en-IN" sz="1600" dirty="0">
                <a:solidFill>
                  <a:schemeClr val="accent1">
                    <a:lumMod val="75000"/>
                  </a:schemeClr>
                </a:solidFill>
                <a:latin typeface="Century Gothic" panose="020B0502020202020204" pitchFamily="34" charset="0"/>
              </a:rPr>
              <a:t>Microsoft Excel 2021</a:t>
            </a:r>
          </a:p>
        </p:txBody>
      </p:sp>
      <p:sp>
        <p:nvSpPr>
          <p:cNvPr id="19" name="TextBox 18">
            <a:extLst>
              <a:ext uri="{FF2B5EF4-FFF2-40B4-BE49-F238E27FC236}">
                <a16:creationId xmlns:a16="http://schemas.microsoft.com/office/drawing/2014/main" id="{D1221C0D-8779-EABA-F9DB-198092EC2D53}"/>
              </a:ext>
            </a:extLst>
          </p:cNvPr>
          <p:cNvSpPr txBox="1"/>
          <p:nvPr/>
        </p:nvSpPr>
        <p:spPr>
          <a:xfrm>
            <a:off x="1110324" y="3033684"/>
            <a:ext cx="9433048" cy="584775"/>
          </a:xfrm>
          <a:prstGeom prst="rect">
            <a:avLst/>
          </a:prstGeom>
          <a:noFill/>
        </p:spPr>
        <p:txBody>
          <a:bodyPr wrap="square">
            <a:spAutoFit/>
          </a:bodyPr>
          <a:lstStyle/>
          <a:p>
            <a:r>
              <a:rPr lang="en-US" sz="1600" b="1" dirty="0">
                <a:solidFill>
                  <a:schemeClr val="accent1">
                    <a:lumMod val="75000"/>
                  </a:schemeClr>
                </a:solidFill>
                <a:latin typeface="Century Gothic" panose="020B0502020202020204" pitchFamily="34" charset="0"/>
              </a:rPr>
              <a:t>Conflicts of Interest</a:t>
            </a:r>
          </a:p>
          <a:p>
            <a:r>
              <a:rPr lang="en-US" sz="1600" b="1" dirty="0">
                <a:solidFill>
                  <a:schemeClr val="accent1">
                    <a:lumMod val="75000"/>
                  </a:schemeClr>
                </a:solidFill>
                <a:latin typeface="Century Gothic" panose="020B0502020202020204" pitchFamily="34" charset="0"/>
              </a:rPr>
              <a:t>The authors declare no conflict of interest.</a:t>
            </a:r>
            <a:endParaRPr lang="en-IN" sz="1600" b="1"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105942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CC9D5C-0061-473A-B8A0-D2A9ED79832C}"/>
              </a:ext>
            </a:extLst>
          </p:cNvPr>
          <p:cNvSpPr txBox="1"/>
          <p:nvPr/>
        </p:nvSpPr>
        <p:spPr>
          <a:xfrm>
            <a:off x="47328" y="116632"/>
            <a:ext cx="6858002" cy="240065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IN" sz="15000" b="1" dirty="0">
                <a:solidFill>
                  <a:schemeClr val="accent1">
                    <a:lumMod val="75000"/>
                  </a:schemeClr>
                </a:solidFill>
                <a:latin typeface="FZShuTi" panose="02010601030101010101" pitchFamily="2" charset="-122"/>
                <a:ea typeface="FZShuTi" panose="02010601030101010101" pitchFamily="2" charset="-122"/>
                <a:cs typeface="+mj-cs"/>
              </a:rPr>
              <a:t>Thank</a:t>
            </a:r>
          </a:p>
        </p:txBody>
      </p:sp>
      <p:sp>
        <p:nvSpPr>
          <p:cNvPr id="5" name="TextBox 4">
            <a:extLst>
              <a:ext uri="{FF2B5EF4-FFF2-40B4-BE49-F238E27FC236}">
                <a16:creationId xmlns:a16="http://schemas.microsoft.com/office/drawing/2014/main" id="{53F909FC-1C2F-8974-CF6E-54EACB0C6BDC}"/>
              </a:ext>
            </a:extLst>
          </p:cNvPr>
          <p:cNvSpPr txBox="1"/>
          <p:nvPr/>
        </p:nvSpPr>
        <p:spPr>
          <a:xfrm>
            <a:off x="119336" y="243513"/>
            <a:ext cx="6858002" cy="240065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IN" sz="15000" b="1" dirty="0">
                <a:solidFill>
                  <a:schemeClr val="bg1">
                    <a:lumMod val="95000"/>
                  </a:schemeClr>
                </a:solidFill>
                <a:latin typeface="FZShuTi" panose="02010601030101010101" pitchFamily="2" charset="-122"/>
                <a:ea typeface="FZShuTi" panose="02010601030101010101" pitchFamily="2" charset="-122"/>
                <a:cs typeface="+mj-cs"/>
              </a:rPr>
              <a:t>Thank</a:t>
            </a:r>
          </a:p>
        </p:txBody>
      </p:sp>
      <p:sp>
        <p:nvSpPr>
          <p:cNvPr id="7" name="TextBox 6">
            <a:extLst>
              <a:ext uri="{FF2B5EF4-FFF2-40B4-BE49-F238E27FC236}">
                <a16:creationId xmlns:a16="http://schemas.microsoft.com/office/drawing/2014/main" id="{1ADE100E-E603-A97D-CB25-FD8FDC165BD3}"/>
              </a:ext>
            </a:extLst>
          </p:cNvPr>
          <p:cNvSpPr txBox="1"/>
          <p:nvPr/>
        </p:nvSpPr>
        <p:spPr>
          <a:xfrm>
            <a:off x="7841434" y="5986154"/>
            <a:ext cx="4248323" cy="646331"/>
          </a:xfrm>
          <a:prstGeom prst="rect">
            <a:avLst/>
          </a:prstGeom>
          <a:noFill/>
        </p:spPr>
        <p:txBody>
          <a:bodyPr wrap="square">
            <a:spAutoFit/>
          </a:bodyPr>
          <a:lstStyle>
            <a:defPPr>
              <a:defRPr lang="en-US"/>
            </a:defPPr>
            <a:lvl1pPr algn="ctr">
              <a:defRPr b="1">
                <a:solidFill>
                  <a:srgbClr val="1C1A55"/>
                </a:solidFill>
                <a:effectLst>
                  <a:outerShdw blurRad="38100" dist="38100" dir="2700000" algn="tl">
                    <a:srgbClr val="000000">
                      <a:alpha val="43137"/>
                    </a:srgbClr>
                  </a:outerShdw>
                </a:effectLst>
                <a:latin typeface="Ink Free" panose="03080402000500000000" pitchFamily="66" charset="0"/>
                <a:ea typeface="Cascadia Code ExtraLight" panose="020B0609020000020004" pitchFamily="49" charset="0"/>
                <a:cs typeface="Cascadia Code ExtraLight" panose="020B0609020000020004" pitchFamily="49" charset="0"/>
              </a:defRPr>
            </a:lvl1pPr>
          </a:lstStyle>
          <a:p>
            <a:r>
              <a:rPr lang="en-IN" dirty="0">
                <a:effectLst/>
                <a:latin typeface="Centaur" panose="02030504050205020304" pitchFamily="18" charset="0"/>
              </a:rPr>
              <a:t>"</a:t>
            </a:r>
            <a:r>
              <a:rPr lang="en-IN" dirty="0">
                <a:solidFill>
                  <a:schemeClr val="accent1">
                    <a:lumMod val="75000"/>
                  </a:schemeClr>
                </a:solidFill>
                <a:effectLst/>
                <a:latin typeface="Centaur" panose="02030504050205020304" pitchFamily="18" charset="0"/>
              </a:rPr>
              <a:t>Guard your heart</a:t>
            </a:r>
            <a:r>
              <a:rPr lang="en-IN" dirty="0">
                <a:effectLst/>
                <a:latin typeface="Centaur" panose="02030504050205020304" pitchFamily="18" charset="0"/>
              </a:rPr>
              <a:t>, for within its rhythm, </a:t>
            </a:r>
            <a:r>
              <a:rPr lang="en-IN" dirty="0">
                <a:solidFill>
                  <a:schemeClr val="accent1">
                    <a:lumMod val="75000"/>
                  </a:schemeClr>
                </a:solidFill>
                <a:effectLst/>
                <a:latin typeface="Centaur" panose="02030504050205020304" pitchFamily="18" charset="0"/>
              </a:rPr>
              <a:t>echoes the essence </a:t>
            </a:r>
            <a:r>
              <a:rPr lang="en-IN" dirty="0">
                <a:effectLst/>
                <a:latin typeface="Centaur" panose="02030504050205020304" pitchFamily="18" charset="0"/>
              </a:rPr>
              <a:t>of your well-being."</a:t>
            </a:r>
          </a:p>
        </p:txBody>
      </p:sp>
      <p:sp>
        <p:nvSpPr>
          <p:cNvPr id="9" name="TextBox 8">
            <a:extLst>
              <a:ext uri="{FF2B5EF4-FFF2-40B4-BE49-F238E27FC236}">
                <a16:creationId xmlns:a16="http://schemas.microsoft.com/office/drawing/2014/main" id="{5C158BF5-BE0D-776A-91A1-CBB2F41CDFF9}"/>
              </a:ext>
            </a:extLst>
          </p:cNvPr>
          <p:cNvSpPr txBox="1"/>
          <p:nvPr/>
        </p:nvSpPr>
        <p:spPr>
          <a:xfrm>
            <a:off x="2423592" y="2309540"/>
            <a:ext cx="6111240" cy="2400657"/>
          </a:xfrm>
          <a:prstGeom prst="rect">
            <a:avLst/>
          </a:prstGeom>
          <a:noFill/>
        </p:spPr>
        <p:txBody>
          <a:bodyPr wrap="square">
            <a:spAutoFit/>
          </a:bodyPr>
          <a:lstStyle/>
          <a:p>
            <a:r>
              <a:rPr lang="en-IN" sz="15000" b="1" dirty="0">
                <a:solidFill>
                  <a:schemeClr val="accent1">
                    <a:lumMod val="75000"/>
                  </a:schemeClr>
                </a:solidFill>
                <a:latin typeface="FZShuTi" panose="02010601030101010101" pitchFamily="2" charset="-122"/>
                <a:ea typeface="FZShuTi" panose="02010601030101010101" pitchFamily="2" charset="-122"/>
                <a:cs typeface="+mj-cs"/>
              </a:rPr>
              <a:t>You</a:t>
            </a:r>
            <a:endParaRPr lang="en-IN" sz="15000" dirty="0">
              <a:solidFill>
                <a:schemeClr val="accent1">
                  <a:lumMod val="75000"/>
                </a:schemeClr>
              </a:solidFill>
            </a:endParaRPr>
          </a:p>
        </p:txBody>
      </p:sp>
      <p:sp>
        <p:nvSpPr>
          <p:cNvPr id="11" name="TextBox 10">
            <a:extLst>
              <a:ext uri="{FF2B5EF4-FFF2-40B4-BE49-F238E27FC236}">
                <a16:creationId xmlns:a16="http://schemas.microsoft.com/office/drawing/2014/main" id="{1AF81910-7B56-C372-0905-8CBDE3EC3698}"/>
              </a:ext>
            </a:extLst>
          </p:cNvPr>
          <p:cNvSpPr txBox="1"/>
          <p:nvPr/>
        </p:nvSpPr>
        <p:spPr>
          <a:xfrm>
            <a:off x="1055440" y="2228671"/>
            <a:ext cx="6329680" cy="240065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a:defRPr sz="15000" b="1">
                <a:solidFill>
                  <a:schemeClr val="bg1">
                    <a:lumMod val="95000"/>
                  </a:schemeClr>
                </a:solidFill>
                <a:latin typeface="FZShuTi" panose="02010601030101010101" pitchFamily="2" charset="-122"/>
                <a:ea typeface="FZShuTi" panose="02010601030101010101" pitchFamily="2" charset="-122"/>
                <a:cs typeface="+mj-cs"/>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You</a:t>
            </a:r>
          </a:p>
        </p:txBody>
      </p:sp>
      <p:pic>
        <p:nvPicPr>
          <p:cNvPr id="13" name="Picture 12">
            <a:extLst>
              <a:ext uri="{FF2B5EF4-FFF2-40B4-BE49-F238E27FC236}">
                <a16:creationId xmlns:a16="http://schemas.microsoft.com/office/drawing/2014/main" id="{7F9485B5-17A1-31B5-2A4B-FD565A50CF56}"/>
              </a:ext>
            </a:extLst>
          </p:cNvPr>
          <p:cNvPicPr>
            <a:picLocks noChangeAspect="1"/>
          </p:cNvPicPr>
          <p:nvPr/>
        </p:nvPicPr>
        <p:blipFill>
          <a:blip r:embed="rId2">
            <a:alphaModFix amt="50000"/>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384032" y="0"/>
            <a:ext cx="5962650" cy="5791250"/>
          </a:xfrm>
          <a:prstGeom prst="rect">
            <a:avLst/>
          </a:prstGeom>
        </p:spPr>
      </p:pic>
    </p:spTree>
    <p:extLst>
      <p:ext uri="{BB962C8B-B14F-4D97-AF65-F5344CB8AC3E}">
        <p14:creationId xmlns:p14="http://schemas.microsoft.com/office/powerpoint/2010/main" val="266192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6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A3703E3-E162-976F-039B-D65C02403AC7}"/>
              </a:ext>
            </a:extLst>
          </p:cNvPr>
          <p:cNvSpPr/>
          <p:nvPr/>
        </p:nvSpPr>
        <p:spPr>
          <a:xfrm rot="246739" flipH="1">
            <a:off x="7015363" y="1335512"/>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618441D-F162-EE5B-5335-B62193AEBBEB}"/>
              </a:ext>
            </a:extLst>
          </p:cNvPr>
          <p:cNvSpPr/>
          <p:nvPr/>
        </p:nvSpPr>
        <p:spPr>
          <a:xfrm rot="246739" flipH="1">
            <a:off x="7003397" y="2636918"/>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78">
            <a:extLst>
              <a:ext uri="{FF2B5EF4-FFF2-40B4-BE49-F238E27FC236}">
                <a16:creationId xmlns:a16="http://schemas.microsoft.com/office/drawing/2014/main" id="{3941B70D-1575-D314-D721-722A2857AEA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243391" y="0"/>
            <a:ext cx="9703682" cy="6807060"/>
          </a:xfrm>
          <a:prstGeom prst="rect">
            <a:avLst/>
          </a:prstGeom>
        </p:spPr>
      </p:pic>
      <p:sp>
        <p:nvSpPr>
          <p:cNvPr id="24" name="Rectangle 23">
            <a:extLst>
              <a:ext uri="{FF2B5EF4-FFF2-40B4-BE49-F238E27FC236}">
                <a16:creationId xmlns:a16="http://schemas.microsoft.com/office/drawing/2014/main" id="{65E11E9C-FCDE-DD70-D47B-3F2A780DEB65}"/>
              </a:ext>
            </a:extLst>
          </p:cNvPr>
          <p:cNvSpPr/>
          <p:nvPr/>
        </p:nvSpPr>
        <p:spPr>
          <a:xfrm rot="246739" flipH="1">
            <a:off x="7025206" y="4071686"/>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D6AE7CF-0D8C-7216-9D9D-7F253845D0F7}"/>
              </a:ext>
            </a:extLst>
          </p:cNvPr>
          <p:cNvSpPr/>
          <p:nvPr/>
        </p:nvSpPr>
        <p:spPr>
          <a:xfrm rot="246739" flipH="1">
            <a:off x="6932425" y="5308539"/>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A3428-2BB0-A867-22D1-ABA18205CB02}"/>
              </a:ext>
            </a:extLst>
          </p:cNvPr>
          <p:cNvSpPr/>
          <p:nvPr/>
        </p:nvSpPr>
        <p:spPr>
          <a:xfrm rot="21353261">
            <a:off x="1402699" y="1335512"/>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5BE36D-9ED6-0A9C-93D3-C763388374BC}"/>
              </a:ext>
            </a:extLst>
          </p:cNvPr>
          <p:cNvSpPr/>
          <p:nvPr/>
        </p:nvSpPr>
        <p:spPr>
          <a:xfrm rot="21353261">
            <a:off x="1474156" y="2623792"/>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F209D8-AA6C-7DC4-A43E-9D6F8DF05A83}"/>
              </a:ext>
            </a:extLst>
          </p:cNvPr>
          <p:cNvSpPr/>
          <p:nvPr/>
        </p:nvSpPr>
        <p:spPr>
          <a:xfrm rot="21353261">
            <a:off x="1422756" y="4063650"/>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2F7D45-67AC-2F31-D371-B1ED1B6CD9E3}"/>
              </a:ext>
            </a:extLst>
          </p:cNvPr>
          <p:cNvSpPr/>
          <p:nvPr/>
        </p:nvSpPr>
        <p:spPr>
          <a:xfrm rot="21353261">
            <a:off x="1441051" y="5308539"/>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5384226-3E08-60EA-1CE4-295A0E41F1A5}"/>
              </a:ext>
            </a:extLst>
          </p:cNvPr>
          <p:cNvGrpSpPr/>
          <p:nvPr/>
        </p:nvGrpSpPr>
        <p:grpSpPr>
          <a:xfrm>
            <a:off x="1133697" y="476672"/>
            <a:ext cx="9924606" cy="5904656"/>
            <a:chOff x="1133697" y="476672"/>
            <a:chExt cx="9924606" cy="5904656"/>
          </a:xfrm>
        </p:grpSpPr>
        <p:sp>
          <p:nvSpPr>
            <p:cNvPr id="3" name="Rectangle: Rounded Corners 2">
              <a:extLst>
                <a:ext uri="{FF2B5EF4-FFF2-40B4-BE49-F238E27FC236}">
                  <a16:creationId xmlns:a16="http://schemas.microsoft.com/office/drawing/2014/main" id="{0403F7EB-93F2-8701-F678-947B6ACDBC2A}"/>
                </a:ext>
              </a:extLst>
            </p:cNvPr>
            <p:cNvSpPr/>
            <p:nvPr/>
          </p:nvSpPr>
          <p:spPr>
            <a:xfrm>
              <a:off x="5385566" y="476672"/>
              <a:ext cx="1360800" cy="5904656"/>
            </a:xfrm>
            <a:prstGeom prst="roundRect">
              <a:avLst/>
            </a:prstGeom>
            <a:noFill/>
            <a:ln w="142875">
              <a:gradFill flip="none" rotWithShape="1">
                <a:gsLst>
                  <a:gs pos="0">
                    <a:schemeClr val="accent1">
                      <a:lumMod val="5000"/>
                      <a:lumOff val="95000"/>
                      <a:alpha val="80000"/>
                    </a:schemeClr>
                  </a:gs>
                  <a:gs pos="100000">
                    <a:schemeClr val="bg1">
                      <a:alpha val="80000"/>
                    </a:schemeClr>
                  </a:gs>
                  <a:gs pos="65000">
                    <a:schemeClr val="bg1">
                      <a:alpha val="8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9DFDFD60-1320-6E54-A42A-0ACA2B444CA2}"/>
                </a:ext>
              </a:extLst>
            </p:cNvPr>
            <p:cNvGrpSpPr/>
            <p:nvPr/>
          </p:nvGrpSpPr>
          <p:grpSpPr>
            <a:xfrm>
              <a:off x="1133697" y="866706"/>
              <a:ext cx="9924606" cy="4963516"/>
              <a:chOff x="1136064" y="866706"/>
              <a:chExt cx="9924606" cy="4963516"/>
            </a:xfrm>
          </p:grpSpPr>
          <p:sp>
            <p:nvSpPr>
              <p:cNvPr id="5" name="Rectangle: Rounded Corners 4">
                <a:extLst>
                  <a:ext uri="{FF2B5EF4-FFF2-40B4-BE49-F238E27FC236}">
                    <a16:creationId xmlns:a16="http://schemas.microsoft.com/office/drawing/2014/main" id="{250019B1-EDD7-7926-D8FC-E74F9F4A4910}"/>
                  </a:ext>
                </a:extLst>
              </p:cNvPr>
              <p:cNvSpPr/>
              <p:nvPr/>
            </p:nvSpPr>
            <p:spPr>
              <a:xfrm>
                <a:off x="1137600" y="2164175"/>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2766A88-C69C-FD01-BD69-4143D00F4993}"/>
                  </a:ext>
                </a:extLst>
              </p:cNvPr>
              <p:cNvSpPr/>
              <p:nvPr/>
            </p:nvSpPr>
            <p:spPr>
              <a:xfrm>
                <a:off x="1137600" y="3585041"/>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8EB92505-F761-E0D2-A55D-E2D240E71065}"/>
                  </a:ext>
                </a:extLst>
              </p:cNvPr>
              <p:cNvSpPr/>
              <p:nvPr/>
            </p:nvSpPr>
            <p:spPr>
              <a:xfrm>
                <a:off x="1137600" y="4856400"/>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3F33AE-FB78-91F5-B122-82E714F0C69E}"/>
                  </a:ext>
                </a:extLst>
              </p:cNvPr>
              <p:cNvSpPr/>
              <p:nvPr/>
            </p:nvSpPr>
            <p:spPr>
              <a:xfrm>
                <a:off x="6444000" y="866706"/>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D3273C5-05BF-A330-64EA-48F7990BBABE}"/>
                  </a:ext>
                </a:extLst>
              </p:cNvPr>
              <p:cNvSpPr/>
              <p:nvPr/>
            </p:nvSpPr>
            <p:spPr>
              <a:xfrm>
                <a:off x="6444000" y="2166198"/>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8984CAD-9CB3-520F-5FCC-F3BB2D7E6132}"/>
                  </a:ext>
                </a:extLst>
              </p:cNvPr>
              <p:cNvSpPr/>
              <p:nvPr/>
            </p:nvSpPr>
            <p:spPr>
              <a:xfrm>
                <a:off x="6444000" y="3585600"/>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C9AD402-EA0E-11B4-E5A9-7F83E4EB5AD6}"/>
                  </a:ext>
                </a:extLst>
              </p:cNvPr>
              <p:cNvSpPr/>
              <p:nvPr/>
            </p:nvSpPr>
            <p:spPr>
              <a:xfrm>
                <a:off x="6444000" y="4857201"/>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C60B637-EAAF-C4F7-2B4E-39D492686A93}"/>
                  </a:ext>
                </a:extLst>
              </p:cNvPr>
              <p:cNvSpPr/>
              <p:nvPr/>
            </p:nvSpPr>
            <p:spPr>
              <a:xfrm>
                <a:off x="1136064" y="866706"/>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7658140-D1BE-BD4E-6278-DB0951BBD540}"/>
                  </a:ext>
                </a:extLst>
              </p:cNvPr>
              <p:cNvSpPr/>
              <p:nvPr/>
            </p:nvSpPr>
            <p:spPr>
              <a:xfrm>
                <a:off x="1598470" y="937815"/>
                <a:ext cx="4029356"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76C278D-743D-8DE5-DC05-CEE7F66ECFD8}"/>
                  </a:ext>
                </a:extLst>
              </p:cNvPr>
              <p:cNvSpPr/>
              <p:nvPr/>
            </p:nvSpPr>
            <p:spPr>
              <a:xfrm>
                <a:off x="1558800" y="2225065"/>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F6B2A378-80AB-5775-9A89-1BE23F78DA78}"/>
                  </a:ext>
                </a:extLst>
              </p:cNvPr>
              <p:cNvSpPr/>
              <p:nvPr/>
            </p:nvSpPr>
            <p:spPr>
              <a:xfrm>
                <a:off x="6566400" y="493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FC466BE6-B90F-551C-9C71-B0B7392D8FD6}"/>
                  </a:ext>
                </a:extLst>
              </p:cNvPr>
              <p:cNvSpPr/>
              <p:nvPr/>
            </p:nvSpPr>
            <p:spPr>
              <a:xfrm>
                <a:off x="6567535" y="367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72CD504C-AFB4-8BD4-F90A-6A3AECB8FE5C}"/>
                  </a:ext>
                </a:extLst>
              </p:cNvPr>
              <p:cNvSpPr/>
              <p:nvPr/>
            </p:nvSpPr>
            <p:spPr>
              <a:xfrm>
                <a:off x="6566400" y="22428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E525FBAB-685B-9F81-F7E1-359D29F7320B}"/>
                  </a:ext>
                </a:extLst>
              </p:cNvPr>
              <p:cNvSpPr/>
              <p:nvPr/>
            </p:nvSpPr>
            <p:spPr>
              <a:xfrm>
                <a:off x="6566400" y="946800"/>
                <a:ext cx="4028771" cy="788398"/>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96EA85A-5A06-4D8F-51F6-09999532B333}"/>
                  </a:ext>
                </a:extLst>
              </p:cNvPr>
              <p:cNvSpPr/>
              <p:nvPr/>
            </p:nvSpPr>
            <p:spPr>
              <a:xfrm>
                <a:off x="1558800" y="49356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AE7B94C2-2D38-23F4-7AC1-9AA51CF8C3F7}"/>
                  </a:ext>
                </a:extLst>
              </p:cNvPr>
              <p:cNvSpPr/>
              <p:nvPr/>
            </p:nvSpPr>
            <p:spPr>
              <a:xfrm>
                <a:off x="1558800" y="3675266"/>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Top Corners Rounded 37">
                <a:extLst>
                  <a:ext uri="{FF2B5EF4-FFF2-40B4-BE49-F238E27FC236}">
                    <a16:creationId xmlns:a16="http://schemas.microsoft.com/office/drawing/2014/main" id="{F92B0B7F-FC11-9387-E03C-39DCC998DF51}"/>
                  </a:ext>
                </a:extLst>
              </p:cNvPr>
              <p:cNvSpPr/>
              <p:nvPr/>
            </p:nvSpPr>
            <p:spPr>
              <a:xfrm rot="16200000" flipH="1">
                <a:off x="6305196"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Top Corners Rounded 38">
                <a:extLst>
                  <a:ext uri="{FF2B5EF4-FFF2-40B4-BE49-F238E27FC236}">
                    <a16:creationId xmlns:a16="http://schemas.microsoft.com/office/drawing/2014/main" id="{BDF638D5-A3B7-4D05-A0AC-905072F4E060}"/>
                  </a:ext>
                </a:extLst>
              </p:cNvPr>
              <p:cNvSpPr/>
              <p:nvPr/>
            </p:nvSpPr>
            <p:spPr>
              <a:xfrm rot="5400000">
                <a:off x="5065727"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Top Corners Rounded 39">
                <a:extLst>
                  <a:ext uri="{FF2B5EF4-FFF2-40B4-BE49-F238E27FC236}">
                    <a16:creationId xmlns:a16="http://schemas.microsoft.com/office/drawing/2014/main" id="{1ED8CDA3-9C47-3148-0D31-3EA0B78E2D92}"/>
                  </a:ext>
                </a:extLst>
              </p:cNvPr>
              <p:cNvSpPr/>
              <p:nvPr/>
            </p:nvSpPr>
            <p:spPr>
              <a:xfrm rot="5400000">
                <a:off x="5030391" y="3895294"/>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Top Corners Rounded 40">
                <a:extLst>
                  <a:ext uri="{FF2B5EF4-FFF2-40B4-BE49-F238E27FC236}">
                    <a16:creationId xmlns:a16="http://schemas.microsoft.com/office/drawing/2014/main" id="{42D39D13-9EA1-6162-A14D-13EFCA2A7FBA}"/>
                  </a:ext>
                </a:extLst>
              </p:cNvPr>
              <p:cNvSpPr/>
              <p:nvPr/>
            </p:nvSpPr>
            <p:spPr>
              <a:xfrm rot="16200000" flipH="1">
                <a:off x="6319363" y="38952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Top Corners Rounded 41">
                <a:extLst>
                  <a:ext uri="{FF2B5EF4-FFF2-40B4-BE49-F238E27FC236}">
                    <a16:creationId xmlns:a16="http://schemas.microsoft.com/office/drawing/2014/main" id="{CCFF80B5-4A22-12EE-B197-060559B5241A}"/>
                  </a:ext>
                </a:extLst>
              </p:cNvPr>
              <p:cNvSpPr/>
              <p:nvPr/>
            </p:nvSpPr>
            <p:spPr>
              <a:xfrm rot="5400000">
                <a:off x="5065200" y="2466000"/>
                <a:ext cx="8460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Top Corners Rounded 42">
                <a:extLst>
                  <a:ext uri="{FF2B5EF4-FFF2-40B4-BE49-F238E27FC236}">
                    <a16:creationId xmlns:a16="http://schemas.microsoft.com/office/drawing/2014/main" id="{A86D1722-44B8-A1CF-5B9C-05210347FF10}"/>
                  </a:ext>
                </a:extLst>
              </p:cNvPr>
              <p:cNvSpPr/>
              <p:nvPr/>
            </p:nvSpPr>
            <p:spPr>
              <a:xfrm rot="16200000" flipH="1">
                <a:off x="6305196" y="51480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Top Corners Rounded 43">
                <a:extLst>
                  <a:ext uri="{FF2B5EF4-FFF2-40B4-BE49-F238E27FC236}">
                    <a16:creationId xmlns:a16="http://schemas.microsoft.com/office/drawing/2014/main" id="{66B968AC-7926-AE98-060C-E9825915701A}"/>
                  </a:ext>
                </a:extLst>
              </p:cNvPr>
              <p:cNvSpPr/>
              <p:nvPr/>
            </p:nvSpPr>
            <p:spPr>
              <a:xfrm rot="16200000" flipH="1">
                <a:off x="6308458" y="2470816"/>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Top Corners Rounded 44">
                <a:extLst>
                  <a:ext uri="{FF2B5EF4-FFF2-40B4-BE49-F238E27FC236}">
                    <a16:creationId xmlns:a16="http://schemas.microsoft.com/office/drawing/2014/main" id="{461C3BD8-05A8-CE80-6ED7-54AC438EFA55}"/>
                  </a:ext>
                </a:extLst>
              </p:cNvPr>
              <p:cNvSpPr/>
              <p:nvPr/>
            </p:nvSpPr>
            <p:spPr>
              <a:xfrm rot="5400000">
                <a:off x="5015812" y="5146439"/>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TextBox 25">
            <a:extLst>
              <a:ext uri="{FF2B5EF4-FFF2-40B4-BE49-F238E27FC236}">
                <a16:creationId xmlns:a16="http://schemas.microsoft.com/office/drawing/2014/main" id="{D11EDF0F-570E-D823-7BCC-42D0A64AE80F}"/>
              </a:ext>
            </a:extLst>
          </p:cNvPr>
          <p:cNvSpPr txBox="1"/>
          <p:nvPr/>
        </p:nvSpPr>
        <p:spPr>
          <a:xfrm>
            <a:off x="1586185" y="1066706"/>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01</a:t>
            </a:r>
          </a:p>
        </p:txBody>
      </p:sp>
      <p:sp>
        <p:nvSpPr>
          <p:cNvPr id="28" name="TextBox 27">
            <a:hlinkClick r:id="rId3" action="ppaction://hlinksldjump"/>
            <a:extLst>
              <a:ext uri="{FF2B5EF4-FFF2-40B4-BE49-F238E27FC236}">
                <a16:creationId xmlns:a16="http://schemas.microsoft.com/office/drawing/2014/main" id="{093712AC-7145-753E-6E8F-5378F0809783}"/>
              </a:ext>
            </a:extLst>
          </p:cNvPr>
          <p:cNvSpPr txBox="1"/>
          <p:nvPr/>
        </p:nvSpPr>
        <p:spPr>
          <a:xfrm>
            <a:off x="2265941" y="908430"/>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Introduction</a:t>
            </a:r>
          </a:p>
        </p:txBody>
      </p:sp>
      <p:cxnSp>
        <p:nvCxnSpPr>
          <p:cNvPr id="29" name="Straight Connector 28">
            <a:extLst>
              <a:ext uri="{FF2B5EF4-FFF2-40B4-BE49-F238E27FC236}">
                <a16:creationId xmlns:a16="http://schemas.microsoft.com/office/drawing/2014/main" id="{E03FAE5D-9630-60F2-C239-89309AADD603}"/>
              </a:ext>
            </a:extLst>
          </p:cNvPr>
          <p:cNvCxnSpPr/>
          <p:nvPr/>
        </p:nvCxnSpPr>
        <p:spPr>
          <a:xfrm>
            <a:off x="2266731" y="9720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202FF9-01C2-6775-F05B-3135BC110144}"/>
              </a:ext>
            </a:extLst>
          </p:cNvPr>
          <p:cNvCxnSpPr/>
          <p:nvPr/>
        </p:nvCxnSpPr>
        <p:spPr>
          <a:xfrm>
            <a:off x="2266731" y="49860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1033F3-CA97-9DAF-79B2-7DF9D554BF34}"/>
              </a:ext>
            </a:extLst>
          </p:cNvPr>
          <p:cNvCxnSpPr/>
          <p:nvPr/>
        </p:nvCxnSpPr>
        <p:spPr>
          <a:xfrm>
            <a:off x="2266731" y="37260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7287AE4-D895-0CDB-C61B-3E0C459C942F}"/>
              </a:ext>
            </a:extLst>
          </p:cNvPr>
          <p:cNvCxnSpPr/>
          <p:nvPr/>
        </p:nvCxnSpPr>
        <p:spPr>
          <a:xfrm>
            <a:off x="2266731" y="22716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4A35054-44A5-EC56-F425-0A0BEC5787A0}"/>
              </a:ext>
            </a:extLst>
          </p:cNvPr>
          <p:cNvCxnSpPr/>
          <p:nvPr/>
        </p:nvCxnSpPr>
        <p:spPr>
          <a:xfrm>
            <a:off x="7630603" y="49860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26DBB3-8DD3-9BF3-6D3C-49AEE3076555}"/>
              </a:ext>
            </a:extLst>
          </p:cNvPr>
          <p:cNvCxnSpPr/>
          <p:nvPr/>
        </p:nvCxnSpPr>
        <p:spPr>
          <a:xfrm>
            <a:off x="7630603" y="37260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4CD62E-1F07-4C94-94B4-C529732BBB84}"/>
              </a:ext>
            </a:extLst>
          </p:cNvPr>
          <p:cNvCxnSpPr/>
          <p:nvPr/>
        </p:nvCxnSpPr>
        <p:spPr>
          <a:xfrm>
            <a:off x="7630603" y="22968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4F1D99-29A9-872A-1EF1-3BCF75C38077}"/>
              </a:ext>
            </a:extLst>
          </p:cNvPr>
          <p:cNvCxnSpPr/>
          <p:nvPr/>
        </p:nvCxnSpPr>
        <p:spPr>
          <a:xfrm>
            <a:off x="7628627" y="997200"/>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FE3F328-15A6-6485-24AC-D403315EA378}"/>
              </a:ext>
            </a:extLst>
          </p:cNvPr>
          <p:cNvSpPr txBox="1"/>
          <p:nvPr/>
        </p:nvSpPr>
        <p:spPr>
          <a:xfrm>
            <a:off x="1561117" y="2345082"/>
            <a:ext cx="754495"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03</a:t>
            </a:r>
          </a:p>
        </p:txBody>
      </p:sp>
      <p:sp>
        <p:nvSpPr>
          <p:cNvPr id="54" name="TextBox 53">
            <a:extLst>
              <a:ext uri="{FF2B5EF4-FFF2-40B4-BE49-F238E27FC236}">
                <a16:creationId xmlns:a16="http://schemas.microsoft.com/office/drawing/2014/main" id="{0F4D321F-FE00-AD79-C736-748275D91A6C}"/>
              </a:ext>
            </a:extLst>
          </p:cNvPr>
          <p:cNvSpPr txBox="1"/>
          <p:nvPr/>
        </p:nvSpPr>
        <p:spPr>
          <a:xfrm>
            <a:off x="1562400" y="5078632"/>
            <a:ext cx="759179"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07</a:t>
            </a:r>
          </a:p>
        </p:txBody>
      </p:sp>
      <p:sp>
        <p:nvSpPr>
          <p:cNvPr id="59" name="TextBox 58">
            <a:extLst>
              <a:ext uri="{FF2B5EF4-FFF2-40B4-BE49-F238E27FC236}">
                <a16:creationId xmlns:a16="http://schemas.microsoft.com/office/drawing/2014/main" id="{1868C9F1-05FC-F48F-35DB-6CFFED4E52E8}"/>
              </a:ext>
            </a:extLst>
          </p:cNvPr>
          <p:cNvSpPr txBox="1"/>
          <p:nvPr/>
        </p:nvSpPr>
        <p:spPr>
          <a:xfrm>
            <a:off x="6882230" y="1033667"/>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02</a:t>
            </a:r>
          </a:p>
        </p:txBody>
      </p:sp>
      <p:sp>
        <p:nvSpPr>
          <p:cNvPr id="60" name="TextBox 59">
            <a:extLst>
              <a:ext uri="{FF2B5EF4-FFF2-40B4-BE49-F238E27FC236}">
                <a16:creationId xmlns:a16="http://schemas.microsoft.com/office/drawing/2014/main" id="{EDBB444B-E353-629A-C77E-87E44DA348D6}"/>
              </a:ext>
            </a:extLst>
          </p:cNvPr>
          <p:cNvSpPr txBox="1"/>
          <p:nvPr/>
        </p:nvSpPr>
        <p:spPr>
          <a:xfrm>
            <a:off x="6886259" y="5028489"/>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08</a:t>
            </a:r>
          </a:p>
        </p:txBody>
      </p:sp>
      <p:sp>
        <p:nvSpPr>
          <p:cNvPr id="61" name="TextBox 60">
            <a:extLst>
              <a:ext uri="{FF2B5EF4-FFF2-40B4-BE49-F238E27FC236}">
                <a16:creationId xmlns:a16="http://schemas.microsoft.com/office/drawing/2014/main" id="{F59743FD-F865-7F71-F6C6-9E50A5CE88A9}"/>
              </a:ext>
            </a:extLst>
          </p:cNvPr>
          <p:cNvSpPr txBox="1"/>
          <p:nvPr/>
        </p:nvSpPr>
        <p:spPr>
          <a:xfrm>
            <a:off x="6892775" y="378189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06</a:t>
            </a:r>
          </a:p>
        </p:txBody>
      </p:sp>
      <p:sp>
        <p:nvSpPr>
          <p:cNvPr id="62" name="TextBox 61">
            <a:extLst>
              <a:ext uri="{FF2B5EF4-FFF2-40B4-BE49-F238E27FC236}">
                <a16:creationId xmlns:a16="http://schemas.microsoft.com/office/drawing/2014/main" id="{D486571A-FAA3-5C74-1E84-B305B8D86E83}"/>
              </a:ext>
            </a:extLst>
          </p:cNvPr>
          <p:cNvSpPr txBox="1"/>
          <p:nvPr/>
        </p:nvSpPr>
        <p:spPr>
          <a:xfrm>
            <a:off x="6877512" y="2333809"/>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04</a:t>
            </a:r>
          </a:p>
        </p:txBody>
      </p:sp>
      <p:sp>
        <p:nvSpPr>
          <p:cNvPr id="63" name="TextBox 62">
            <a:extLst>
              <a:ext uri="{FF2B5EF4-FFF2-40B4-BE49-F238E27FC236}">
                <a16:creationId xmlns:a16="http://schemas.microsoft.com/office/drawing/2014/main" id="{3D9E3C5E-D2A4-0DA6-1688-E54271F9A6F1}"/>
              </a:ext>
            </a:extLst>
          </p:cNvPr>
          <p:cNvSpPr txBox="1"/>
          <p:nvPr/>
        </p:nvSpPr>
        <p:spPr>
          <a:xfrm>
            <a:off x="1562400" y="3827108"/>
            <a:ext cx="759177"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05</a:t>
            </a:r>
          </a:p>
        </p:txBody>
      </p:sp>
      <p:sp>
        <p:nvSpPr>
          <p:cNvPr id="64" name="TextBox 63">
            <a:extLst>
              <a:ext uri="{FF2B5EF4-FFF2-40B4-BE49-F238E27FC236}">
                <a16:creationId xmlns:a16="http://schemas.microsoft.com/office/drawing/2014/main" id="{36143244-AC73-1A1D-9418-F6EBB910180B}"/>
              </a:ext>
            </a:extLst>
          </p:cNvPr>
          <p:cNvSpPr txBox="1"/>
          <p:nvPr/>
        </p:nvSpPr>
        <p:spPr>
          <a:xfrm>
            <a:off x="2253497" y="116541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Reason / Issues causing Heart Diseases</a:t>
            </a:r>
          </a:p>
        </p:txBody>
      </p:sp>
      <p:sp>
        <p:nvSpPr>
          <p:cNvPr id="65" name="TextBox 64">
            <a:extLst>
              <a:ext uri="{FF2B5EF4-FFF2-40B4-BE49-F238E27FC236}">
                <a16:creationId xmlns:a16="http://schemas.microsoft.com/office/drawing/2014/main" id="{73FD2AF6-2693-2ACD-B8AC-EB2CD9848647}"/>
              </a:ext>
            </a:extLst>
          </p:cNvPr>
          <p:cNvSpPr txBox="1"/>
          <p:nvPr/>
        </p:nvSpPr>
        <p:spPr>
          <a:xfrm>
            <a:off x="2253600" y="1329229"/>
            <a:ext cx="2805640" cy="40011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Models and early detection bring essential benefits</a:t>
            </a:r>
          </a:p>
        </p:txBody>
      </p:sp>
      <p:sp>
        <p:nvSpPr>
          <p:cNvPr id="66" name="TextBox 65">
            <a:hlinkClick r:id="rId4" action="ppaction://hlinksldjump"/>
            <a:extLst>
              <a:ext uri="{FF2B5EF4-FFF2-40B4-BE49-F238E27FC236}">
                <a16:creationId xmlns:a16="http://schemas.microsoft.com/office/drawing/2014/main" id="{20134173-49AA-9CD2-3CF5-F3EE43492B08}"/>
              </a:ext>
            </a:extLst>
          </p:cNvPr>
          <p:cNvSpPr txBox="1"/>
          <p:nvPr/>
        </p:nvSpPr>
        <p:spPr>
          <a:xfrm>
            <a:off x="7622203" y="916482"/>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Literature Review</a:t>
            </a:r>
          </a:p>
        </p:txBody>
      </p:sp>
      <p:sp>
        <p:nvSpPr>
          <p:cNvPr id="67" name="TextBox 66">
            <a:extLst>
              <a:ext uri="{FF2B5EF4-FFF2-40B4-BE49-F238E27FC236}">
                <a16:creationId xmlns:a16="http://schemas.microsoft.com/office/drawing/2014/main" id="{1832E961-16FB-F4C2-A121-8C9D00FD6C2F}"/>
              </a:ext>
            </a:extLst>
          </p:cNvPr>
          <p:cNvSpPr txBox="1"/>
          <p:nvPr/>
        </p:nvSpPr>
        <p:spPr>
          <a:xfrm>
            <a:off x="7613361" y="1173600"/>
            <a:ext cx="3444942"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Existence papers and Classifications</a:t>
            </a:r>
          </a:p>
        </p:txBody>
      </p:sp>
      <p:sp>
        <p:nvSpPr>
          <p:cNvPr id="68" name="TextBox 67">
            <a:extLst>
              <a:ext uri="{FF2B5EF4-FFF2-40B4-BE49-F238E27FC236}">
                <a16:creationId xmlns:a16="http://schemas.microsoft.com/office/drawing/2014/main" id="{5E197CEF-F86E-8662-6F4A-D3CEF630A144}"/>
              </a:ext>
            </a:extLst>
          </p:cNvPr>
          <p:cNvSpPr txBox="1"/>
          <p:nvPr/>
        </p:nvSpPr>
        <p:spPr>
          <a:xfrm>
            <a:off x="7625476" y="1342800"/>
            <a:ext cx="3073280" cy="40011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Discussion of Approaches / Algorithm to              Identify Strengths and Weakness</a:t>
            </a:r>
          </a:p>
        </p:txBody>
      </p:sp>
      <p:sp>
        <p:nvSpPr>
          <p:cNvPr id="69" name="TextBox 68">
            <a:extLst>
              <a:ext uri="{FF2B5EF4-FFF2-40B4-BE49-F238E27FC236}">
                <a16:creationId xmlns:a16="http://schemas.microsoft.com/office/drawing/2014/main" id="{A26FBF72-B79E-EFE9-D166-1DAF85DED9AA}"/>
              </a:ext>
            </a:extLst>
          </p:cNvPr>
          <p:cNvSpPr txBox="1"/>
          <p:nvPr/>
        </p:nvSpPr>
        <p:spPr>
          <a:xfrm>
            <a:off x="2276566" y="2170541"/>
            <a:ext cx="2931146"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Data Gathering /Data Refinement</a:t>
            </a:r>
          </a:p>
        </p:txBody>
      </p:sp>
      <p:sp>
        <p:nvSpPr>
          <p:cNvPr id="70" name="TextBox 69">
            <a:extLst>
              <a:ext uri="{FF2B5EF4-FFF2-40B4-BE49-F238E27FC236}">
                <a16:creationId xmlns:a16="http://schemas.microsoft.com/office/drawing/2014/main" id="{A4A10427-4C74-0C82-C2D3-80B00045EBA9}"/>
              </a:ext>
            </a:extLst>
          </p:cNvPr>
          <p:cNvSpPr txBox="1"/>
          <p:nvPr/>
        </p:nvSpPr>
        <p:spPr>
          <a:xfrm>
            <a:off x="2253600" y="2628000"/>
            <a:ext cx="2805640" cy="25200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Comprehensive Dataset Overview</a:t>
            </a:r>
          </a:p>
        </p:txBody>
      </p:sp>
      <p:sp>
        <p:nvSpPr>
          <p:cNvPr id="71" name="TextBox 70">
            <a:extLst>
              <a:ext uri="{FF2B5EF4-FFF2-40B4-BE49-F238E27FC236}">
                <a16:creationId xmlns:a16="http://schemas.microsoft.com/office/drawing/2014/main" id="{F46ECA0D-F384-06D5-24FE-71EBF73FEA59}"/>
              </a:ext>
            </a:extLst>
          </p:cNvPr>
          <p:cNvSpPr txBox="1"/>
          <p:nvPr/>
        </p:nvSpPr>
        <p:spPr>
          <a:xfrm>
            <a:off x="2253234" y="2772000"/>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Refinement and Data Preparation Steps</a:t>
            </a:r>
          </a:p>
        </p:txBody>
      </p:sp>
      <p:sp>
        <p:nvSpPr>
          <p:cNvPr id="16" name="TextBox 15">
            <a:extLst>
              <a:ext uri="{FF2B5EF4-FFF2-40B4-BE49-F238E27FC236}">
                <a16:creationId xmlns:a16="http://schemas.microsoft.com/office/drawing/2014/main" id="{475499A0-5A57-3460-DF53-14FF5D0DC455}"/>
              </a:ext>
            </a:extLst>
          </p:cNvPr>
          <p:cNvSpPr txBox="1"/>
          <p:nvPr/>
        </p:nvSpPr>
        <p:spPr>
          <a:xfrm>
            <a:off x="7621200" y="2224781"/>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Feature Extraction</a:t>
            </a:r>
          </a:p>
        </p:txBody>
      </p:sp>
      <p:sp>
        <p:nvSpPr>
          <p:cNvPr id="18" name="TextBox 17">
            <a:extLst>
              <a:ext uri="{FF2B5EF4-FFF2-40B4-BE49-F238E27FC236}">
                <a16:creationId xmlns:a16="http://schemas.microsoft.com/office/drawing/2014/main" id="{82B7BEA5-26FC-C70E-4BF9-22238B15F16B}"/>
              </a:ext>
            </a:extLst>
          </p:cNvPr>
          <p:cNvSpPr txBox="1"/>
          <p:nvPr/>
        </p:nvSpPr>
        <p:spPr>
          <a:xfrm>
            <a:off x="7639200" y="2492180"/>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Divide Features into X and Y</a:t>
            </a:r>
          </a:p>
        </p:txBody>
      </p:sp>
      <p:sp>
        <p:nvSpPr>
          <p:cNvPr id="19" name="TextBox 18">
            <a:extLst>
              <a:ext uri="{FF2B5EF4-FFF2-40B4-BE49-F238E27FC236}">
                <a16:creationId xmlns:a16="http://schemas.microsoft.com/office/drawing/2014/main" id="{08F6612B-D4EE-DC79-DDF8-CC7A26155D3E}"/>
              </a:ext>
            </a:extLst>
          </p:cNvPr>
          <p:cNvSpPr txBox="1"/>
          <p:nvPr/>
        </p:nvSpPr>
        <p:spPr>
          <a:xfrm>
            <a:off x="7640007" y="2693689"/>
            <a:ext cx="3444942"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Machine Learning / Deep learning </a:t>
            </a:r>
          </a:p>
        </p:txBody>
      </p:sp>
      <p:sp>
        <p:nvSpPr>
          <p:cNvPr id="20" name="TextBox 19">
            <a:extLst>
              <a:ext uri="{FF2B5EF4-FFF2-40B4-BE49-F238E27FC236}">
                <a16:creationId xmlns:a16="http://schemas.microsoft.com/office/drawing/2014/main" id="{D558A768-E402-7B0D-AD00-437BB024DD82}"/>
              </a:ext>
            </a:extLst>
          </p:cNvPr>
          <p:cNvSpPr txBox="1"/>
          <p:nvPr/>
        </p:nvSpPr>
        <p:spPr>
          <a:xfrm>
            <a:off x="2253420" y="3659425"/>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Methodology</a:t>
            </a:r>
          </a:p>
        </p:txBody>
      </p:sp>
      <p:sp>
        <p:nvSpPr>
          <p:cNvPr id="21" name="TextBox 20">
            <a:extLst>
              <a:ext uri="{FF2B5EF4-FFF2-40B4-BE49-F238E27FC236}">
                <a16:creationId xmlns:a16="http://schemas.microsoft.com/office/drawing/2014/main" id="{1819DD1B-B531-16D6-9803-2F407AA446C5}"/>
              </a:ext>
            </a:extLst>
          </p:cNvPr>
          <p:cNvSpPr txBox="1"/>
          <p:nvPr/>
        </p:nvSpPr>
        <p:spPr>
          <a:xfrm>
            <a:off x="2225201" y="3942524"/>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Algorithms or Models Used</a:t>
            </a:r>
          </a:p>
        </p:txBody>
      </p:sp>
      <p:sp>
        <p:nvSpPr>
          <p:cNvPr id="47" name="TextBox 46">
            <a:extLst>
              <a:ext uri="{FF2B5EF4-FFF2-40B4-BE49-F238E27FC236}">
                <a16:creationId xmlns:a16="http://schemas.microsoft.com/office/drawing/2014/main" id="{06B2735A-7C43-26FF-EF34-BC85B79EF25C}"/>
              </a:ext>
            </a:extLst>
          </p:cNvPr>
          <p:cNvSpPr txBox="1"/>
          <p:nvPr/>
        </p:nvSpPr>
        <p:spPr>
          <a:xfrm>
            <a:off x="2227324" y="4131431"/>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Compare each Evaluate Algorithm</a:t>
            </a:r>
          </a:p>
        </p:txBody>
      </p:sp>
      <p:sp>
        <p:nvSpPr>
          <p:cNvPr id="55" name="TextBox 54">
            <a:extLst>
              <a:ext uri="{FF2B5EF4-FFF2-40B4-BE49-F238E27FC236}">
                <a16:creationId xmlns:a16="http://schemas.microsoft.com/office/drawing/2014/main" id="{FC9C530C-D137-4F3C-7ADB-4D93BE6F4C32}"/>
              </a:ext>
            </a:extLst>
          </p:cNvPr>
          <p:cNvSpPr txBox="1"/>
          <p:nvPr/>
        </p:nvSpPr>
        <p:spPr>
          <a:xfrm>
            <a:off x="7621200" y="3678766"/>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Experimental results</a:t>
            </a:r>
          </a:p>
        </p:txBody>
      </p:sp>
      <p:sp>
        <p:nvSpPr>
          <p:cNvPr id="56" name="TextBox 55">
            <a:extLst>
              <a:ext uri="{FF2B5EF4-FFF2-40B4-BE49-F238E27FC236}">
                <a16:creationId xmlns:a16="http://schemas.microsoft.com/office/drawing/2014/main" id="{A5189314-119F-779F-8A8D-4F393BF61E66}"/>
              </a:ext>
            </a:extLst>
          </p:cNvPr>
          <p:cNvSpPr txBox="1"/>
          <p:nvPr/>
        </p:nvSpPr>
        <p:spPr>
          <a:xfrm>
            <a:off x="7639200" y="3948999"/>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Visuals of Compared models</a:t>
            </a:r>
          </a:p>
        </p:txBody>
      </p:sp>
      <p:sp>
        <p:nvSpPr>
          <p:cNvPr id="57" name="TextBox 56">
            <a:extLst>
              <a:ext uri="{FF2B5EF4-FFF2-40B4-BE49-F238E27FC236}">
                <a16:creationId xmlns:a16="http://schemas.microsoft.com/office/drawing/2014/main" id="{E3A42533-D3AF-D859-F95F-2EC2AD8EE2BE}"/>
              </a:ext>
            </a:extLst>
          </p:cNvPr>
          <p:cNvSpPr txBox="1"/>
          <p:nvPr/>
        </p:nvSpPr>
        <p:spPr>
          <a:xfrm>
            <a:off x="7639200" y="4163650"/>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Accuracy, confusion matrix  of models</a:t>
            </a:r>
          </a:p>
        </p:txBody>
      </p:sp>
      <p:sp>
        <p:nvSpPr>
          <p:cNvPr id="58" name="TextBox 57">
            <a:extLst>
              <a:ext uri="{FF2B5EF4-FFF2-40B4-BE49-F238E27FC236}">
                <a16:creationId xmlns:a16="http://schemas.microsoft.com/office/drawing/2014/main" id="{7209C154-957A-B2E2-78B6-90D809B28BF6}"/>
              </a:ext>
            </a:extLst>
          </p:cNvPr>
          <p:cNvSpPr txBox="1"/>
          <p:nvPr/>
        </p:nvSpPr>
        <p:spPr>
          <a:xfrm>
            <a:off x="2253600" y="4949276"/>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Conclusion</a:t>
            </a:r>
          </a:p>
        </p:txBody>
      </p:sp>
      <p:sp>
        <p:nvSpPr>
          <p:cNvPr id="72" name="TextBox 71">
            <a:extLst>
              <a:ext uri="{FF2B5EF4-FFF2-40B4-BE49-F238E27FC236}">
                <a16:creationId xmlns:a16="http://schemas.microsoft.com/office/drawing/2014/main" id="{DEDC13F2-2C8D-7A3B-F434-BC0E10DCC52A}"/>
              </a:ext>
            </a:extLst>
          </p:cNvPr>
          <p:cNvSpPr txBox="1"/>
          <p:nvPr/>
        </p:nvSpPr>
        <p:spPr>
          <a:xfrm>
            <a:off x="2224800" y="5200174"/>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Importance of the used approach</a:t>
            </a:r>
          </a:p>
        </p:txBody>
      </p:sp>
      <p:sp>
        <p:nvSpPr>
          <p:cNvPr id="73" name="TextBox 72">
            <a:extLst>
              <a:ext uri="{FF2B5EF4-FFF2-40B4-BE49-F238E27FC236}">
                <a16:creationId xmlns:a16="http://schemas.microsoft.com/office/drawing/2014/main" id="{1C6FDE65-D9F3-D8D5-6133-66C90F7741B2}"/>
              </a:ext>
            </a:extLst>
          </p:cNvPr>
          <p:cNvSpPr txBox="1"/>
          <p:nvPr/>
        </p:nvSpPr>
        <p:spPr>
          <a:xfrm>
            <a:off x="2224800" y="5375108"/>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Suggestion for future</a:t>
            </a:r>
          </a:p>
        </p:txBody>
      </p:sp>
      <p:sp>
        <p:nvSpPr>
          <p:cNvPr id="74" name="TextBox 73">
            <a:extLst>
              <a:ext uri="{FF2B5EF4-FFF2-40B4-BE49-F238E27FC236}">
                <a16:creationId xmlns:a16="http://schemas.microsoft.com/office/drawing/2014/main" id="{9DC124A9-F013-3437-4EBA-F09CAA5D4FC5}"/>
              </a:ext>
            </a:extLst>
          </p:cNvPr>
          <p:cNvSpPr txBox="1"/>
          <p:nvPr/>
        </p:nvSpPr>
        <p:spPr>
          <a:xfrm>
            <a:off x="7591745" y="4888366"/>
            <a:ext cx="2894549" cy="553998"/>
          </a:xfrm>
          <a:prstGeom prst="rect">
            <a:avLst/>
          </a:prstGeom>
          <a:noFill/>
        </p:spPr>
        <p:txBody>
          <a:bodyPr wrap="square" rtlCol="0">
            <a:spAutoFit/>
          </a:bodyPr>
          <a:lstStyle/>
          <a:p>
            <a:r>
              <a:rPr lang="en-US" sz="1500" b="1">
                <a:solidFill>
                  <a:srgbClr val="002060"/>
                </a:solidFill>
                <a:latin typeface="Copperplate Gothic Bold" panose="020E0705020206020404" pitchFamily="34" charset="0"/>
              </a:rPr>
              <a:t>Appendices and references</a:t>
            </a:r>
            <a:endParaRPr lang="en-US" sz="1500" b="1" dirty="0">
              <a:solidFill>
                <a:srgbClr val="002060"/>
              </a:solidFill>
              <a:latin typeface="Copperplate Gothic Bold" panose="020E0705020206020404" pitchFamily="34" charset="0"/>
            </a:endParaRPr>
          </a:p>
        </p:txBody>
      </p:sp>
      <p:sp>
        <p:nvSpPr>
          <p:cNvPr id="75" name="TextBox 74">
            <a:extLst>
              <a:ext uri="{FF2B5EF4-FFF2-40B4-BE49-F238E27FC236}">
                <a16:creationId xmlns:a16="http://schemas.microsoft.com/office/drawing/2014/main" id="{C32DBE82-C4BF-9A5A-3A5A-040B509C0075}"/>
              </a:ext>
            </a:extLst>
          </p:cNvPr>
          <p:cNvSpPr txBox="1"/>
          <p:nvPr/>
        </p:nvSpPr>
        <p:spPr>
          <a:xfrm>
            <a:off x="7591739" y="5384721"/>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Links and codes used in the project</a:t>
            </a:r>
          </a:p>
        </p:txBody>
      </p:sp>
    </p:spTree>
    <p:extLst>
      <p:ext uri="{BB962C8B-B14F-4D97-AF65-F5344CB8AC3E}">
        <p14:creationId xmlns:p14="http://schemas.microsoft.com/office/powerpoint/2010/main" val="337184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4" grpId="0" animBg="1"/>
      <p:bldP spid="25" grpId="0" animBg="1"/>
      <p:bldP spid="2" grpId="0" animBg="1"/>
      <p:bldP spid="4" grpId="0" animBg="1"/>
      <p:bldP spid="13"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04B82E7-BB72-4625-5F30-CEA60131C77B}"/>
              </a:ext>
            </a:extLst>
          </p:cNvPr>
          <p:cNvPicPr>
            <a:picLocks noChangeAspect="1"/>
          </p:cNvPicPr>
          <p:nvPr/>
        </p:nvPicPr>
        <p:blipFill>
          <a:blip r:embed="rId2"/>
          <a:stretch>
            <a:fillRect/>
          </a:stretch>
        </p:blipFill>
        <p:spPr>
          <a:xfrm>
            <a:off x="11149" y="5233477"/>
            <a:ext cx="6454505" cy="1900994"/>
          </a:xfrm>
          <a:prstGeom prst="rect">
            <a:avLst/>
          </a:prstGeom>
        </p:spPr>
      </p:pic>
      <p:sp>
        <p:nvSpPr>
          <p:cNvPr id="19" name="Freeform 2">
            <a:extLst>
              <a:ext uri="{FF2B5EF4-FFF2-40B4-BE49-F238E27FC236}">
                <a16:creationId xmlns:a16="http://schemas.microsoft.com/office/drawing/2014/main" id="{80A96AA5-CFA9-4C8C-14B8-1460AA417EE4}"/>
              </a:ext>
            </a:extLst>
          </p:cNvPr>
          <p:cNvSpPr/>
          <p:nvPr/>
        </p:nvSpPr>
        <p:spPr>
          <a:xfrm rot="1704061" flipH="1" flipV="1">
            <a:off x="9797869" y="3840014"/>
            <a:ext cx="4754960" cy="7174782"/>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3">
              <a:alphaModFix amt="43999"/>
              <a:extLst>
                <a:ext uri="{96DAC541-7B7A-43D3-8B79-37D633B846F1}">
                  <asvg:svgBlip xmlns:asvg="http://schemas.microsoft.com/office/drawing/2016/SVG/main" r:embed="rId4"/>
                </a:ext>
              </a:extLst>
            </a:blip>
            <a:stretch>
              <a:fillRect/>
            </a:stretch>
          </a:blipFill>
        </p:spPr>
        <p:txBody>
          <a:bodyPr/>
          <a:lstStyle/>
          <a:p>
            <a:r>
              <a:rPr lang="en-US" dirty="0"/>
              <a:t>`</a:t>
            </a:r>
            <a:endParaRPr lang="en-IN" dirty="0"/>
          </a:p>
        </p:txBody>
      </p:sp>
      <p:sp>
        <p:nvSpPr>
          <p:cNvPr id="20" name="Freeform 3">
            <a:extLst>
              <a:ext uri="{FF2B5EF4-FFF2-40B4-BE49-F238E27FC236}">
                <a16:creationId xmlns:a16="http://schemas.microsoft.com/office/drawing/2014/main" id="{1707F606-D26F-E59D-0D7E-196747DB0959}"/>
              </a:ext>
            </a:extLst>
          </p:cNvPr>
          <p:cNvSpPr/>
          <p:nvPr/>
        </p:nvSpPr>
        <p:spPr>
          <a:xfrm rot="1704061" flipH="1" flipV="1">
            <a:off x="7837592" y="-275232"/>
            <a:ext cx="7831244" cy="11816602"/>
          </a:xfrm>
          <a:custGeom>
            <a:avLst/>
            <a:gdLst/>
            <a:ahLst/>
            <a:cxnLst/>
            <a:rect l="l" t="t" r="r" b="b"/>
            <a:pathLst>
              <a:path w="8220239" h="12420690">
                <a:moveTo>
                  <a:pt x="8220239" y="12420690"/>
                </a:moveTo>
                <a:lnTo>
                  <a:pt x="0" y="12420690"/>
                </a:lnTo>
                <a:lnTo>
                  <a:pt x="0" y="0"/>
                </a:lnTo>
                <a:lnTo>
                  <a:pt x="8220239" y="0"/>
                </a:lnTo>
                <a:lnTo>
                  <a:pt x="8220239" y="12420690"/>
                </a:lnTo>
                <a:close/>
              </a:path>
            </a:pathLst>
          </a:custGeom>
          <a:blipFill>
            <a:blip r:embed="rId3">
              <a:alphaModFix amt="43999"/>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17" name="Freeform 5">
            <a:extLst>
              <a:ext uri="{FF2B5EF4-FFF2-40B4-BE49-F238E27FC236}">
                <a16:creationId xmlns:a16="http://schemas.microsoft.com/office/drawing/2014/main" id="{7C14A2B1-CFA4-E46E-4A99-4C48B3291A1F}"/>
              </a:ext>
            </a:extLst>
          </p:cNvPr>
          <p:cNvSpPr/>
          <p:nvPr/>
        </p:nvSpPr>
        <p:spPr>
          <a:xfrm flipH="1">
            <a:off x="7464152" y="2218794"/>
            <a:ext cx="4592253" cy="4662046"/>
          </a:xfrm>
          <a:custGeom>
            <a:avLst/>
            <a:gdLst/>
            <a:ahLst/>
            <a:cxnLst/>
            <a:rect l="l" t="t" r="r" b="b"/>
            <a:pathLst>
              <a:path w="7145265" h="8091988">
                <a:moveTo>
                  <a:pt x="7145265" y="0"/>
                </a:moveTo>
                <a:lnTo>
                  <a:pt x="0" y="0"/>
                </a:lnTo>
                <a:lnTo>
                  <a:pt x="0" y="8091988"/>
                </a:lnTo>
                <a:lnTo>
                  <a:pt x="7145265" y="8091988"/>
                </a:lnTo>
                <a:lnTo>
                  <a:pt x="7145265"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TextBox 17">
            <a:extLst>
              <a:ext uri="{FF2B5EF4-FFF2-40B4-BE49-F238E27FC236}">
                <a16:creationId xmlns:a16="http://schemas.microsoft.com/office/drawing/2014/main" id="{A9E7FE86-E601-C9D2-40F2-F3E4D488A6D4}"/>
              </a:ext>
            </a:extLst>
          </p:cNvPr>
          <p:cNvSpPr txBox="1"/>
          <p:nvPr/>
        </p:nvSpPr>
        <p:spPr>
          <a:xfrm>
            <a:off x="11149" y="25230"/>
            <a:ext cx="6993742" cy="1015663"/>
          </a:xfrm>
          <a:prstGeom prst="rect">
            <a:avLst/>
          </a:prstGeom>
          <a:noFill/>
        </p:spPr>
        <p:txBody>
          <a:bodyPr wrap="square">
            <a:spAutoFit/>
          </a:bodyPr>
          <a:lstStyle/>
          <a:p>
            <a:pPr algn="ctr"/>
            <a:r>
              <a:rPr lang="en-US" sz="60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IN</a:t>
            </a:r>
            <a:r>
              <a:rPr lang="en-US" sz="6000" b="1" dirty="0">
                <a:ln w="19050">
                  <a:solidFill>
                    <a:schemeClr val="accent1">
                      <a:lumMod val="60000"/>
                      <a:lumOff val="40000"/>
                    </a:schemeClr>
                  </a:solidFill>
                </a:ln>
                <a:solidFill>
                  <a:schemeClr val="accent1">
                    <a:lumMod val="40000"/>
                    <a:lumOff val="60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T</a:t>
            </a:r>
            <a:r>
              <a:rPr lang="en-US" sz="60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RO</a:t>
            </a:r>
            <a:r>
              <a:rPr lang="en-US" sz="6000" b="1" dirty="0">
                <a:ln w="19050">
                  <a:solidFill>
                    <a:schemeClr val="accent1">
                      <a:lumMod val="60000"/>
                      <a:lumOff val="40000"/>
                    </a:schemeClr>
                  </a:solidFill>
                </a:ln>
                <a:solidFill>
                  <a:schemeClr val="accent1">
                    <a:lumMod val="40000"/>
                    <a:lumOff val="60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D</a:t>
            </a:r>
            <a:r>
              <a:rPr lang="en-US" sz="60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UC</a:t>
            </a:r>
            <a:r>
              <a:rPr lang="en-US" sz="6000" b="1" dirty="0">
                <a:ln w="19050">
                  <a:solidFill>
                    <a:schemeClr val="accent1">
                      <a:lumMod val="60000"/>
                      <a:lumOff val="40000"/>
                    </a:schemeClr>
                  </a:solidFill>
                </a:ln>
                <a:solidFill>
                  <a:schemeClr val="accent1">
                    <a:lumMod val="40000"/>
                    <a:lumOff val="60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T</a:t>
            </a:r>
            <a:r>
              <a:rPr lang="en-US" sz="60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ION</a:t>
            </a:r>
            <a:endParaRPr lang="en-IN" sz="60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endParaRPr>
          </a:p>
        </p:txBody>
      </p:sp>
      <p:sp>
        <p:nvSpPr>
          <p:cNvPr id="25" name="TextBox 14">
            <a:extLst>
              <a:ext uri="{FF2B5EF4-FFF2-40B4-BE49-F238E27FC236}">
                <a16:creationId xmlns:a16="http://schemas.microsoft.com/office/drawing/2014/main" id="{3EBD7AD3-0230-A490-1852-EBD835B3E0C4}"/>
              </a:ext>
            </a:extLst>
          </p:cNvPr>
          <p:cNvSpPr txBox="1"/>
          <p:nvPr/>
        </p:nvSpPr>
        <p:spPr>
          <a:xfrm>
            <a:off x="797607" y="4199224"/>
            <a:ext cx="1909176" cy="1683153"/>
          </a:xfrm>
          <a:prstGeom prst="rect">
            <a:avLst/>
          </a:prstGeom>
        </p:spPr>
        <p:txBody>
          <a:bodyPr wrap="none" lIns="0" tIns="0" rIns="0" bIns="0" rtlCol="0" anchor="ctr" anchorCtr="0">
            <a:spAutoFit/>
          </a:bodyPr>
          <a:lstStyle/>
          <a:p>
            <a:pPr marL="0" lvl="0" indent="0" algn="ctr">
              <a:lnSpc>
                <a:spcPts val="15505"/>
              </a:lnSpc>
              <a:spcBef>
                <a:spcPct val="0"/>
              </a:spcBef>
            </a:pPr>
            <a:r>
              <a:rPr lang="en-US" sz="5000" dirty="0">
                <a:solidFill>
                  <a:srgbClr val="FFFFFF"/>
                </a:solidFill>
                <a:effectLst>
                  <a:outerShdw blurRad="38100" dist="38100" dir="2700000" algn="tl">
                    <a:srgbClr val="000000">
                      <a:alpha val="43137"/>
                    </a:srgbClr>
                  </a:outerShdw>
                </a:effectLst>
                <a:latin typeface="Cocomat Pro Heavy" panose="00000A00000000000000" pitchFamily="2" charset="0"/>
              </a:rPr>
              <a:t>17.9m</a:t>
            </a:r>
          </a:p>
        </p:txBody>
      </p:sp>
      <p:sp>
        <p:nvSpPr>
          <p:cNvPr id="3" name="Freeform 4">
            <a:extLst>
              <a:ext uri="{FF2B5EF4-FFF2-40B4-BE49-F238E27FC236}">
                <a16:creationId xmlns:a16="http://schemas.microsoft.com/office/drawing/2014/main" id="{F758C92E-69B1-4FC1-3A3A-30242D45056A}"/>
              </a:ext>
            </a:extLst>
          </p:cNvPr>
          <p:cNvSpPr/>
          <p:nvPr/>
        </p:nvSpPr>
        <p:spPr>
          <a:xfrm>
            <a:off x="317670" y="5928681"/>
            <a:ext cx="2869050" cy="530581"/>
          </a:xfrm>
          <a:custGeom>
            <a:avLst/>
            <a:gdLst/>
            <a:ahLst/>
            <a:cxnLst/>
            <a:rect l="l" t="t" r="r" b="b"/>
            <a:pathLst>
              <a:path w="856174" h="110203">
                <a:moveTo>
                  <a:pt x="25897" y="0"/>
                </a:moveTo>
                <a:lnTo>
                  <a:pt x="830277" y="0"/>
                </a:lnTo>
                <a:cubicBezTo>
                  <a:pt x="844579" y="0"/>
                  <a:pt x="856174" y="11595"/>
                  <a:pt x="856174" y="25897"/>
                </a:cubicBezTo>
                <a:lnTo>
                  <a:pt x="856174" y="84306"/>
                </a:lnTo>
                <a:cubicBezTo>
                  <a:pt x="856174" y="91174"/>
                  <a:pt x="853446" y="97761"/>
                  <a:pt x="848589" y="102618"/>
                </a:cubicBezTo>
                <a:cubicBezTo>
                  <a:pt x="843732" y="107475"/>
                  <a:pt x="837145" y="110203"/>
                  <a:pt x="830277" y="110203"/>
                </a:cubicBezTo>
                <a:lnTo>
                  <a:pt x="25897" y="110203"/>
                </a:lnTo>
                <a:cubicBezTo>
                  <a:pt x="11595" y="110203"/>
                  <a:pt x="0" y="98609"/>
                  <a:pt x="0" y="84306"/>
                </a:cubicBezTo>
                <a:lnTo>
                  <a:pt x="0" y="25897"/>
                </a:lnTo>
                <a:cubicBezTo>
                  <a:pt x="0" y="19029"/>
                  <a:pt x="2728" y="12442"/>
                  <a:pt x="7585" y="7585"/>
                </a:cubicBezTo>
                <a:cubicBezTo>
                  <a:pt x="12442" y="2728"/>
                  <a:pt x="19029" y="0"/>
                  <a:pt x="25897" y="0"/>
                </a:cubicBezTo>
                <a:close/>
              </a:path>
            </a:pathLst>
          </a:cu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5" name="TextBox 9">
            <a:extLst>
              <a:ext uri="{FF2B5EF4-FFF2-40B4-BE49-F238E27FC236}">
                <a16:creationId xmlns:a16="http://schemas.microsoft.com/office/drawing/2014/main" id="{4711D24B-149F-FCC5-7689-1752F41C2172}"/>
              </a:ext>
            </a:extLst>
          </p:cNvPr>
          <p:cNvSpPr txBox="1"/>
          <p:nvPr/>
        </p:nvSpPr>
        <p:spPr>
          <a:xfrm>
            <a:off x="223203" y="6021288"/>
            <a:ext cx="3065513" cy="694936"/>
          </a:xfrm>
          <a:prstGeom prst="rect">
            <a:avLst/>
          </a:prstGeom>
        </p:spPr>
        <p:txBody>
          <a:bodyPr lIns="50800" tIns="50800" rIns="50800" bIns="50800" rtlCol="0" anchor="ctr"/>
          <a:lstStyle/>
          <a:p>
            <a:pPr algn="ctr"/>
            <a:r>
              <a:rPr lang="en-US" sz="1500" b="1" spc="283" dirty="0">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Fatalities Caused By CVD (each year)</a:t>
            </a:r>
          </a:p>
          <a:p>
            <a:pPr algn="ctr">
              <a:lnSpc>
                <a:spcPts val="3992"/>
              </a:lnSpc>
            </a:pPr>
            <a:endParaRPr lang="en-US" sz="1500" spc="283" dirty="0">
              <a:solidFill>
                <a:schemeClr val="accent1">
                  <a:lumMod val="75000"/>
                </a:schemeClr>
              </a:solidFill>
              <a:effectLst>
                <a:outerShdw blurRad="38100" dist="38100" dir="2700000" algn="tl">
                  <a:srgbClr val="000000">
                    <a:alpha val="43137"/>
                  </a:srgbClr>
                </a:outerShdw>
              </a:effectLst>
              <a:latin typeface="Montserrat"/>
            </a:endParaRPr>
          </a:p>
        </p:txBody>
      </p:sp>
      <p:sp>
        <p:nvSpPr>
          <p:cNvPr id="6" name="TextBox 14">
            <a:extLst>
              <a:ext uri="{FF2B5EF4-FFF2-40B4-BE49-F238E27FC236}">
                <a16:creationId xmlns:a16="http://schemas.microsoft.com/office/drawing/2014/main" id="{35D78D01-9582-0B70-8D0E-4B926D9DDDAA}"/>
              </a:ext>
            </a:extLst>
          </p:cNvPr>
          <p:cNvSpPr txBox="1"/>
          <p:nvPr/>
        </p:nvSpPr>
        <p:spPr>
          <a:xfrm>
            <a:off x="4083202" y="4173348"/>
            <a:ext cx="1415451" cy="1683153"/>
          </a:xfrm>
          <a:prstGeom prst="rect">
            <a:avLst/>
          </a:prstGeom>
        </p:spPr>
        <p:txBody>
          <a:bodyPr wrap="none" lIns="0" tIns="0" rIns="0" bIns="0" rtlCol="0" anchor="ctr" anchorCtr="0">
            <a:spAutoFit/>
          </a:bodyPr>
          <a:lstStyle/>
          <a:p>
            <a:pPr marL="0" lvl="0" indent="0" algn="ctr">
              <a:lnSpc>
                <a:spcPts val="15505"/>
              </a:lnSpc>
              <a:spcBef>
                <a:spcPct val="0"/>
              </a:spcBef>
            </a:pPr>
            <a:r>
              <a:rPr lang="en-US" sz="5000" dirty="0">
                <a:solidFill>
                  <a:srgbClr val="FFFFFF"/>
                </a:solidFill>
                <a:effectLst>
                  <a:outerShdw blurRad="38100" dist="38100" dir="2700000" algn="tl">
                    <a:srgbClr val="000000">
                      <a:alpha val="43137"/>
                    </a:srgbClr>
                  </a:outerShdw>
                </a:effectLst>
                <a:latin typeface="Cocomat Pro Heavy" panose="00000A00000000000000" pitchFamily="2" charset="0"/>
              </a:rPr>
              <a:t>33%</a:t>
            </a:r>
          </a:p>
        </p:txBody>
      </p:sp>
      <p:sp>
        <p:nvSpPr>
          <p:cNvPr id="7" name="Freeform 4">
            <a:extLst>
              <a:ext uri="{FF2B5EF4-FFF2-40B4-BE49-F238E27FC236}">
                <a16:creationId xmlns:a16="http://schemas.microsoft.com/office/drawing/2014/main" id="{A9874914-28A4-6E54-F2C3-E12CB237C7A3}"/>
              </a:ext>
            </a:extLst>
          </p:cNvPr>
          <p:cNvSpPr/>
          <p:nvPr/>
        </p:nvSpPr>
        <p:spPr>
          <a:xfrm>
            <a:off x="3358853" y="5928681"/>
            <a:ext cx="2869050" cy="530581"/>
          </a:xfrm>
          <a:custGeom>
            <a:avLst/>
            <a:gdLst/>
            <a:ahLst/>
            <a:cxnLst/>
            <a:rect l="l" t="t" r="r" b="b"/>
            <a:pathLst>
              <a:path w="856174" h="110203">
                <a:moveTo>
                  <a:pt x="25897" y="0"/>
                </a:moveTo>
                <a:lnTo>
                  <a:pt x="830277" y="0"/>
                </a:lnTo>
                <a:cubicBezTo>
                  <a:pt x="844579" y="0"/>
                  <a:pt x="856174" y="11595"/>
                  <a:pt x="856174" y="25897"/>
                </a:cubicBezTo>
                <a:lnTo>
                  <a:pt x="856174" y="84306"/>
                </a:lnTo>
                <a:cubicBezTo>
                  <a:pt x="856174" y="91174"/>
                  <a:pt x="853446" y="97761"/>
                  <a:pt x="848589" y="102618"/>
                </a:cubicBezTo>
                <a:cubicBezTo>
                  <a:pt x="843732" y="107475"/>
                  <a:pt x="837145" y="110203"/>
                  <a:pt x="830277" y="110203"/>
                </a:cubicBezTo>
                <a:lnTo>
                  <a:pt x="25897" y="110203"/>
                </a:lnTo>
                <a:cubicBezTo>
                  <a:pt x="11595" y="110203"/>
                  <a:pt x="0" y="98609"/>
                  <a:pt x="0" y="84306"/>
                </a:cubicBezTo>
                <a:lnTo>
                  <a:pt x="0" y="25897"/>
                </a:lnTo>
                <a:cubicBezTo>
                  <a:pt x="0" y="19029"/>
                  <a:pt x="2728" y="12442"/>
                  <a:pt x="7585" y="7585"/>
                </a:cubicBezTo>
                <a:cubicBezTo>
                  <a:pt x="12442" y="2728"/>
                  <a:pt x="19029" y="0"/>
                  <a:pt x="25897" y="0"/>
                </a:cubicBezTo>
                <a:close/>
              </a:path>
            </a:pathLst>
          </a:cu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8" name="TextBox 9">
            <a:extLst>
              <a:ext uri="{FF2B5EF4-FFF2-40B4-BE49-F238E27FC236}">
                <a16:creationId xmlns:a16="http://schemas.microsoft.com/office/drawing/2014/main" id="{5A625821-7C62-4CAD-3FA1-D7C2B220C866}"/>
              </a:ext>
            </a:extLst>
          </p:cNvPr>
          <p:cNvSpPr txBox="1"/>
          <p:nvPr/>
        </p:nvSpPr>
        <p:spPr>
          <a:xfrm>
            <a:off x="3256857" y="5836506"/>
            <a:ext cx="3065513" cy="694936"/>
          </a:xfrm>
          <a:prstGeom prst="rect">
            <a:avLst/>
          </a:prstGeom>
        </p:spPr>
        <p:txBody>
          <a:bodyPr lIns="50800" tIns="50800" rIns="50800" bIns="50800" rtlCol="0" anchor="ctr"/>
          <a:lstStyle/>
          <a:p>
            <a:pPr algn="ctr"/>
            <a:r>
              <a:rPr lang="en-US" sz="1500" b="1" spc="283" dirty="0">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Of All Global death</a:t>
            </a:r>
            <a:endParaRPr lang="en-US" sz="1500" spc="283" dirty="0">
              <a:solidFill>
                <a:schemeClr val="accent1">
                  <a:lumMod val="75000"/>
                </a:schemeClr>
              </a:solidFill>
              <a:effectLst>
                <a:outerShdw blurRad="38100" dist="38100" dir="2700000" algn="tl">
                  <a:srgbClr val="000000">
                    <a:alpha val="43137"/>
                  </a:srgbClr>
                </a:outerShdw>
              </a:effectLst>
              <a:latin typeface="Montserrat"/>
            </a:endParaRPr>
          </a:p>
        </p:txBody>
      </p:sp>
      <p:sp>
        <p:nvSpPr>
          <p:cNvPr id="13" name="Rectangle: Rounded Corners 12">
            <a:extLst>
              <a:ext uri="{FF2B5EF4-FFF2-40B4-BE49-F238E27FC236}">
                <a16:creationId xmlns:a16="http://schemas.microsoft.com/office/drawing/2014/main" id="{4D9A5B46-918A-D016-A449-45182000A409}"/>
              </a:ext>
            </a:extLst>
          </p:cNvPr>
          <p:cNvSpPr/>
          <p:nvPr/>
        </p:nvSpPr>
        <p:spPr>
          <a:xfrm>
            <a:off x="-600744" y="1224931"/>
            <a:ext cx="7241371" cy="1683153"/>
          </a:xfrm>
          <a:prstGeom prst="roundRect">
            <a:avLst>
              <a:gd name="adj" fmla="val 38203"/>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F583382-4B93-C5EB-98A1-F8DFE0E37E28}"/>
              </a:ext>
            </a:extLst>
          </p:cNvPr>
          <p:cNvSpPr txBox="1"/>
          <p:nvPr/>
        </p:nvSpPr>
        <p:spPr>
          <a:xfrm>
            <a:off x="133432" y="1259445"/>
            <a:ext cx="6188938" cy="646331"/>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E70AA"/>
                </a:solidFill>
                <a:effectLst>
                  <a:outerShdw blurRad="38100" dist="38100" dir="2700000" algn="tl">
                    <a:srgbClr val="000000">
                      <a:alpha val="43137"/>
                    </a:srgbClr>
                  </a:outerShdw>
                </a:effectLst>
                <a:latin typeface="Century Gothic" panose="020B0502020202020204" pitchFamily="34" charset="0"/>
              </a:rPr>
              <a:t>Cardiovascular diseases </a:t>
            </a:r>
            <a:r>
              <a:rPr lang="en-US" i="0" dirty="0">
                <a:solidFill>
                  <a:srgbClr val="4E70AA"/>
                </a:solidFill>
                <a:effectLst>
                  <a:outerShdw blurRad="38100" dist="38100" dir="2700000" algn="tl">
                    <a:srgbClr val="000000">
                      <a:alpha val="43137"/>
                    </a:srgbClr>
                  </a:outerShdw>
                </a:effectLst>
                <a:latin typeface="Century Gothic" panose="020B0502020202020204" pitchFamily="34" charset="0"/>
              </a:rPr>
              <a:t>(CVDs) refers to a group of disorders affecting the heart and blood vessels</a:t>
            </a:r>
            <a:endParaRPr lang="en-IN" dirty="0">
              <a:solidFill>
                <a:srgbClr val="4E70AA"/>
              </a:solidFill>
              <a:effectLst>
                <a:outerShdw blurRad="38100" dist="38100" dir="2700000" algn="tl">
                  <a:srgbClr val="000000">
                    <a:alpha val="43137"/>
                  </a:srgbClr>
                </a:outerShdw>
              </a:effectLst>
              <a:latin typeface="Century Gothic" panose="020B0502020202020204" pitchFamily="34" charset="0"/>
            </a:endParaRPr>
          </a:p>
        </p:txBody>
      </p:sp>
      <p:sp>
        <p:nvSpPr>
          <p:cNvPr id="16" name="TextBox 15">
            <a:extLst>
              <a:ext uri="{FF2B5EF4-FFF2-40B4-BE49-F238E27FC236}">
                <a16:creationId xmlns:a16="http://schemas.microsoft.com/office/drawing/2014/main" id="{D7B26074-479E-52B6-73D0-D303C6F36517}"/>
              </a:ext>
            </a:extLst>
          </p:cNvPr>
          <p:cNvSpPr txBox="1"/>
          <p:nvPr/>
        </p:nvSpPr>
        <p:spPr>
          <a:xfrm>
            <a:off x="133063" y="1925910"/>
            <a:ext cx="6441118" cy="923330"/>
          </a:xfrm>
          <a:prstGeom prst="rect">
            <a:avLst/>
          </a:prstGeom>
          <a:noFill/>
        </p:spPr>
        <p:txBody>
          <a:bodyPr wrap="square">
            <a:spAutoFit/>
          </a:bodyPr>
          <a:lstStyle/>
          <a:p>
            <a:pPr marL="285750" indent="-285750">
              <a:buFont typeface="Wingdings" panose="05000000000000000000" pitchFamily="2" charset="2"/>
              <a:buChar char="q"/>
            </a:pPr>
            <a:r>
              <a:rPr lang="en-US" i="0" dirty="0">
                <a:solidFill>
                  <a:srgbClr val="4E70AA"/>
                </a:solidFill>
                <a:effectLst>
                  <a:outerShdw blurRad="38100" dist="38100" dir="2700000" algn="tl">
                    <a:srgbClr val="000000">
                      <a:alpha val="43137"/>
                    </a:srgbClr>
                  </a:outerShdw>
                </a:effectLst>
                <a:latin typeface="Century Gothic" panose="020B0502020202020204" pitchFamily="34" charset="0"/>
              </a:rPr>
              <a:t>Common types of CVD include coronary artery disease, stroke, peripheral artery disease, heart failure, and hypertensive heart disease</a:t>
            </a:r>
            <a:endParaRPr lang="en-IN" dirty="0">
              <a:solidFill>
                <a:srgbClr val="4E70AA"/>
              </a:solidFill>
              <a:effectLst>
                <a:outerShdw blurRad="38100" dist="38100" dir="2700000" algn="tl">
                  <a:srgbClr val="000000">
                    <a:alpha val="43137"/>
                  </a:srgbClr>
                </a:outerShdw>
              </a:effectLst>
              <a:latin typeface="Century Gothic" panose="020B0502020202020204" pitchFamily="34" charset="0"/>
            </a:endParaRPr>
          </a:p>
        </p:txBody>
      </p:sp>
      <p:sp>
        <p:nvSpPr>
          <p:cNvPr id="21" name="Rectangle: Rounded Corners 20">
            <a:extLst>
              <a:ext uri="{FF2B5EF4-FFF2-40B4-BE49-F238E27FC236}">
                <a16:creationId xmlns:a16="http://schemas.microsoft.com/office/drawing/2014/main" id="{23A8E309-3D5A-9429-6520-0C2F374E0ABB}"/>
              </a:ext>
            </a:extLst>
          </p:cNvPr>
          <p:cNvSpPr/>
          <p:nvPr/>
        </p:nvSpPr>
        <p:spPr>
          <a:xfrm>
            <a:off x="-600745" y="3126636"/>
            <a:ext cx="7241371" cy="1683153"/>
          </a:xfrm>
          <a:prstGeom prst="roundRect">
            <a:avLst>
              <a:gd name="adj" fmla="val 38203"/>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28958A6F-A6D5-A29D-9D4D-CD722B1B6D5D}"/>
              </a:ext>
            </a:extLst>
          </p:cNvPr>
          <p:cNvSpPr txBox="1"/>
          <p:nvPr/>
        </p:nvSpPr>
        <p:spPr>
          <a:xfrm>
            <a:off x="138294" y="3147012"/>
            <a:ext cx="6441118" cy="923330"/>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E70AA"/>
                </a:solidFill>
                <a:effectLst>
                  <a:outerShdw blurRad="38100" dist="38100" dir="2700000" algn="tl">
                    <a:srgbClr val="000000">
                      <a:alpha val="43137"/>
                    </a:srgbClr>
                  </a:outerShdw>
                </a:effectLst>
                <a:latin typeface="Century Gothic" panose="020B0502020202020204" pitchFamily="34" charset="0"/>
              </a:rPr>
              <a:t>Early predictions </a:t>
            </a:r>
            <a:r>
              <a:rPr lang="en-US" i="0" dirty="0">
                <a:solidFill>
                  <a:srgbClr val="4E70AA"/>
                </a:solidFill>
                <a:effectLst>
                  <a:outerShdw blurRad="38100" dist="38100" dir="2700000" algn="tl">
                    <a:srgbClr val="000000">
                      <a:alpha val="43137"/>
                    </a:srgbClr>
                  </a:outerShdw>
                </a:effectLst>
                <a:latin typeface="Century Gothic" panose="020B0502020202020204" pitchFamily="34" charset="0"/>
              </a:rPr>
              <a:t>and </a:t>
            </a:r>
            <a:r>
              <a:rPr lang="en-US" b="1" dirty="0">
                <a:solidFill>
                  <a:srgbClr val="4E70AA"/>
                </a:solidFill>
                <a:effectLst>
                  <a:outerShdw blurRad="38100" dist="38100" dir="2700000" algn="tl">
                    <a:srgbClr val="000000">
                      <a:alpha val="43137"/>
                    </a:srgbClr>
                  </a:outerShdw>
                </a:effectLst>
                <a:latin typeface="Century Gothic" panose="020B0502020202020204" pitchFamily="34" charset="0"/>
              </a:rPr>
              <a:t>D</a:t>
            </a:r>
            <a:r>
              <a:rPr lang="en-US" b="1" i="0" dirty="0">
                <a:solidFill>
                  <a:srgbClr val="4E70AA"/>
                </a:solidFill>
                <a:effectLst>
                  <a:outerShdw blurRad="38100" dist="38100" dir="2700000" algn="tl">
                    <a:srgbClr val="000000">
                      <a:alpha val="43137"/>
                    </a:srgbClr>
                  </a:outerShdw>
                </a:effectLst>
                <a:latin typeface="Century Gothic" panose="020B0502020202020204" pitchFamily="34" charset="0"/>
              </a:rPr>
              <a:t>ata science models </a:t>
            </a:r>
            <a:r>
              <a:rPr lang="en-US" i="0" dirty="0">
                <a:solidFill>
                  <a:srgbClr val="4E70AA"/>
                </a:solidFill>
                <a:effectLst>
                  <a:outerShdw blurRad="38100" dist="38100" dir="2700000" algn="tl">
                    <a:srgbClr val="000000">
                      <a:alpha val="43137"/>
                    </a:srgbClr>
                  </a:outerShdw>
                </a:effectLst>
                <a:latin typeface="Century Gothic" panose="020B0502020202020204" pitchFamily="34" charset="0"/>
              </a:rPr>
              <a:t>in medicine help doctors foresee health issues before they become serious.</a:t>
            </a:r>
            <a:endParaRPr lang="en-IN" dirty="0">
              <a:solidFill>
                <a:srgbClr val="4E70AA"/>
              </a:solidFill>
              <a:effectLst>
                <a:outerShdw blurRad="38100" dist="38100" dir="2700000" algn="tl">
                  <a:srgbClr val="000000">
                    <a:alpha val="43137"/>
                  </a:srgbClr>
                </a:outerShdw>
              </a:effectLst>
              <a:latin typeface="Century Gothic" panose="020B0502020202020204" pitchFamily="34" charset="0"/>
            </a:endParaRPr>
          </a:p>
        </p:txBody>
      </p:sp>
      <p:sp>
        <p:nvSpPr>
          <p:cNvPr id="24" name="TextBox 23">
            <a:extLst>
              <a:ext uri="{FF2B5EF4-FFF2-40B4-BE49-F238E27FC236}">
                <a16:creationId xmlns:a16="http://schemas.microsoft.com/office/drawing/2014/main" id="{16B1221D-5A5A-3C7F-AC46-EB1136CEA1AA}"/>
              </a:ext>
            </a:extLst>
          </p:cNvPr>
          <p:cNvSpPr txBox="1"/>
          <p:nvPr/>
        </p:nvSpPr>
        <p:spPr>
          <a:xfrm>
            <a:off x="168901" y="4066870"/>
            <a:ext cx="6441118" cy="646331"/>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4E70AA"/>
                </a:solidFill>
                <a:effectLst>
                  <a:outerShdw blurRad="38100" dist="38100" dir="2700000" algn="tl">
                    <a:srgbClr val="000000">
                      <a:alpha val="43137"/>
                    </a:srgbClr>
                  </a:outerShdw>
                </a:effectLst>
                <a:latin typeface="Century Gothic" panose="020B0502020202020204" pitchFamily="34" charset="0"/>
              </a:rPr>
              <a:t>I</a:t>
            </a:r>
            <a:r>
              <a:rPr lang="en-US" i="0" dirty="0">
                <a:solidFill>
                  <a:srgbClr val="4E70AA"/>
                </a:solidFill>
                <a:effectLst>
                  <a:outerShdw blurRad="38100" dist="38100" dir="2700000" algn="tl">
                    <a:srgbClr val="000000">
                      <a:alpha val="43137"/>
                    </a:srgbClr>
                  </a:outerShdw>
                </a:effectLst>
                <a:latin typeface="Century Gothic" panose="020B0502020202020204" pitchFamily="34" charset="0"/>
              </a:rPr>
              <a:t>dentification of potential problems, allows timely interventions and improving patient outcomes.</a:t>
            </a:r>
            <a:endParaRPr lang="en-IN" dirty="0">
              <a:solidFill>
                <a:srgbClr val="4E70AA"/>
              </a:solidFill>
              <a:effectLst>
                <a:outerShdw blurRad="38100" dist="38100" dir="2700000" algn="tl">
                  <a:srgbClr val="000000">
                    <a:alpha val="43137"/>
                  </a:srgbClr>
                </a:outerShdw>
              </a:effectLst>
              <a:latin typeface="Century Gothic" panose="020B0502020202020204" pitchFamily="34" charset="0"/>
            </a:endParaRPr>
          </a:p>
        </p:txBody>
      </p:sp>
      <p:grpSp>
        <p:nvGrpSpPr>
          <p:cNvPr id="28" name="Group 27">
            <a:extLst>
              <a:ext uri="{FF2B5EF4-FFF2-40B4-BE49-F238E27FC236}">
                <a16:creationId xmlns:a16="http://schemas.microsoft.com/office/drawing/2014/main" id="{7C053E6F-2F18-E8B5-8BBF-BF17B7EE49C1}"/>
              </a:ext>
            </a:extLst>
          </p:cNvPr>
          <p:cNvGrpSpPr>
            <a:grpSpLocks noChangeAspect="1"/>
          </p:cNvGrpSpPr>
          <p:nvPr/>
        </p:nvGrpSpPr>
        <p:grpSpPr>
          <a:xfrm>
            <a:off x="8913338" y="232576"/>
            <a:ext cx="1693880" cy="1616634"/>
            <a:chOff x="479376" y="3486381"/>
            <a:chExt cx="3209355" cy="3062998"/>
          </a:xfrm>
        </p:grpSpPr>
        <p:sp>
          <p:nvSpPr>
            <p:cNvPr id="29" name="Oval 28">
              <a:extLst>
                <a:ext uri="{FF2B5EF4-FFF2-40B4-BE49-F238E27FC236}">
                  <a16:creationId xmlns:a16="http://schemas.microsoft.com/office/drawing/2014/main" id="{1057C667-22DA-76DF-6F3D-F0E725A7BD63}"/>
                </a:ext>
              </a:extLst>
            </p:cNvPr>
            <p:cNvSpPr>
              <a:spLocks noChangeAspect="1"/>
            </p:cNvSpPr>
            <p:nvPr/>
          </p:nvSpPr>
          <p:spPr>
            <a:xfrm>
              <a:off x="1096419" y="4022000"/>
              <a:ext cx="1975269" cy="1975270"/>
            </a:xfrm>
            <a:prstGeom prst="ellipse">
              <a:avLst/>
            </a:prstGeom>
            <a:blipFill>
              <a:blip r:embed="rId7">
                <a:alphaModFix amt="65000"/>
                <a:extLst>
                  <a:ext uri="{BEBA8EAE-BF5A-486C-A8C5-ECC9F3942E4B}">
                    <a14:imgProps xmlns:a14="http://schemas.microsoft.com/office/drawing/2010/main">
                      <a14:imgLayer r:embed="rId8">
                        <a14:imgEffect>
                          <a14:brightnessContrast contrast="2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0" name="Group 29">
              <a:extLst>
                <a:ext uri="{FF2B5EF4-FFF2-40B4-BE49-F238E27FC236}">
                  <a16:creationId xmlns:a16="http://schemas.microsoft.com/office/drawing/2014/main" id="{A53B676B-A5BD-CFF7-2570-02855EDB14F2}"/>
                </a:ext>
              </a:extLst>
            </p:cNvPr>
            <p:cNvGrpSpPr/>
            <p:nvPr/>
          </p:nvGrpSpPr>
          <p:grpSpPr>
            <a:xfrm>
              <a:off x="479376" y="3486381"/>
              <a:ext cx="3209355" cy="3062998"/>
              <a:chOff x="3887918" y="1306977"/>
              <a:chExt cx="4441293" cy="4238756"/>
            </a:xfrm>
          </p:grpSpPr>
          <p:sp>
            <p:nvSpPr>
              <p:cNvPr id="31" name="Oval 30">
                <a:extLst>
                  <a:ext uri="{FF2B5EF4-FFF2-40B4-BE49-F238E27FC236}">
                    <a16:creationId xmlns:a16="http://schemas.microsoft.com/office/drawing/2014/main" id="{6BF51CA8-2CB6-9786-10A7-6C1390F5198A}"/>
                  </a:ext>
                </a:extLst>
              </p:cNvPr>
              <p:cNvSpPr/>
              <p:nvPr/>
            </p:nvSpPr>
            <p:spPr>
              <a:xfrm>
                <a:off x="3982920" y="1306977"/>
                <a:ext cx="4238756" cy="4238756"/>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CA023948-6F9F-E280-AB11-6A56AE59E355}"/>
                  </a:ext>
                </a:extLst>
              </p:cNvPr>
              <p:cNvSpPr/>
              <p:nvPr/>
            </p:nvSpPr>
            <p:spPr>
              <a:xfrm>
                <a:off x="7516335" y="1838014"/>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075D7CB4-1F13-57F0-427A-73022B61DD44}"/>
                  </a:ext>
                </a:extLst>
              </p:cNvPr>
              <p:cNvSpPr/>
              <p:nvPr/>
            </p:nvSpPr>
            <p:spPr>
              <a:xfrm>
                <a:off x="4534180" y="4843424"/>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FB48EE5C-86F5-A5DD-955D-10D36B8F6FFA}"/>
                  </a:ext>
                </a:extLst>
              </p:cNvPr>
              <p:cNvSpPr/>
              <p:nvPr/>
            </p:nvSpPr>
            <p:spPr>
              <a:xfrm>
                <a:off x="8139206" y="3333997"/>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76898012-165E-F21B-EAAB-F8DF41241B98}"/>
                  </a:ext>
                </a:extLst>
              </p:cNvPr>
              <p:cNvSpPr/>
              <p:nvPr/>
            </p:nvSpPr>
            <p:spPr>
              <a:xfrm>
                <a:off x="3887918" y="3333997"/>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318AB64-A10E-0E4C-9C2F-B449BE30C6FA}"/>
                  </a:ext>
                </a:extLst>
              </p:cNvPr>
              <p:cNvSpPr/>
              <p:nvPr/>
            </p:nvSpPr>
            <p:spPr>
              <a:xfrm>
                <a:off x="4535962" y="1823590"/>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BE0074D-C242-A481-9937-784243BC7AA5}"/>
                  </a:ext>
                </a:extLst>
              </p:cNvPr>
              <p:cNvSpPr/>
              <p:nvPr/>
            </p:nvSpPr>
            <p:spPr>
              <a:xfrm>
                <a:off x="7517076" y="4849851"/>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41" name="Straight Connector 40">
            <a:extLst>
              <a:ext uri="{FF2B5EF4-FFF2-40B4-BE49-F238E27FC236}">
                <a16:creationId xmlns:a16="http://schemas.microsoft.com/office/drawing/2014/main" id="{F5B430AD-D94B-1165-AF36-C24C805653D6}"/>
              </a:ext>
            </a:extLst>
          </p:cNvPr>
          <p:cNvCxnSpPr>
            <a:cxnSpLocks/>
          </p:cNvCxnSpPr>
          <p:nvPr/>
        </p:nvCxnSpPr>
        <p:spPr>
          <a:xfrm flipH="1">
            <a:off x="9074128" y="1613127"/>
            <a:ext cx="119419" cy="1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BC79BF-C28E-99DF-73DF-02234834430F}"/>
              </a:ext>
            </a:extLst>
          </p:cNvPr>
          <p:cNvCxnSpPr>
            <a:cxnSpLocks/>
          </p:cNvCxnSpPr>
          <p:nvPr/>
        </p:nvCxnSpPr>
        <p:spPr>
          <a:xfrm flipH="1">
            <a:off x="8628472" y="1728939"/>
            <a:ext cx="445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DA66C5-F54C-97F3-1F21-0423BA3E9B61}"/>
              </a:ext>
            </a:extLst>
          </p:cNvPr>
          <p:cNvCxnSpPr>
            <a:cxnSpLocks/>
            <a:stCxn id="31" idx="2"/>
          </p:cNvCxnSpPr>
          <p:nvPr/>
        </p:nvCxnSpPr>
        <p:spPr>
          <a:xfrm flipH="1" flipV="1">
            <a:off x="8804478" y="1018085"/>
            <a:ext cx="145093" cy="2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AEAA84-BE29-AC35-FF0F-83B4CD88383E}"/>
              </a:ext>
            </a:extLst>
          </p:cNvPr>
          <p:cNvCxnSpPr>
            <a:cxnSpLocks/>
          </p:cNvCxnSpPr>
          <p:nvPr/>
        </p:nvCxnSpPr>
        <p:spPr>
          <a:xfrm flipH="1">
            <a:off x="8358822" y="1018085"/>
            <a:ext cx="445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BCE6698-70EE-8B51-9BCD-3B7A8F2774CD}"/>
              </a:ext>
            </a:extLst>
          </p:cNvPr>
          <p:cNvCxnSpPr>
            <a:cxnSpLocks/>
          </p:cNvCxnSpPr>
          <p:nvPr/>
        </p:nvCxnSpPr>
        <p:spPr>
          <a:xfrm flipH="1" flipV="1">
            <a:off x="9079995" y="348623"/>
            <a:ext cx="119419" cy="1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4CD4564-8A6E-BC46-92F9-010570D8F786}"/>
              </a:ext>
            </a:extLst>
          </p:cNvPr>
          <p:cNvCxnSpPr>
            <a:cxnSpLocks/>
          </p:cNvCxnSpPr>
          <p:nvPr/>
        </p:nvCxnSpPr>
        <p:spPr>
          <a:xfrm flipH="1">
            <a:off x="8632800" y="348623"/>
            <a:ext cx="445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25D62B2-4227-7D94-123F-EFC3AB0D34E9}"/>
              </a:ext>
            </a:extLst>
          </p:cNvPr>
          <p:cNvCxnSpPr>
            <a:cxnSpLocks/>
          </p:cNvCxnSpPr>
          <p:nvPr/>
        </p:nvCxnSpPr>
        <p:spPr>
          <a:xfrm>
            <a:off x="10335062" y="1620490"/>
            <a:ext cx="119419" cy="1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8BE90F3-C7BD-5449-10ED-69376E61BC8E}"/>
              </a:ext>
            </a:extLst>
          </p:cNvPr>
          <p:cNvCxnSpPr>
            <a:cxnSpLocks/>
          </p:cNvCxnSpPr>
          <p:nvPr/>
        </p:nvCxnSpPr>
        <p:spPr>
          <a:xfrm flipH="1">
            <a:off x="10454481" y="1733399"/>
            <a:ext cx="445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65E5AE-F01F-B0C0-6755-35046944B19C}"/>
              </a:ext>
            </a:extLst>
          </p:cNvPr>
          <p:cNvCxnSpPr>
            <a:cxnSpLocks/>
          </p:cNvCxnSpPr>
          <p:nvPr/>
        </p:nvCxnSpPr>
        <p:spPr>
          <a:xfrm flipH="1">
            <a:off x="10586998" y="1015090"/>
            <a:ext cx="145093" cy="2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9E576C-DD98-E6DC-5E79-358CFB8F7147}"/>
              </a:ext>
            </a:extLst>
          </p:cNvPr>
          <p:cNvCxnSpPr>
            <a:cxnSpLocks/>
          </p:cNvCxnSpPr>
          <p:nvPr/>
        </p:nvCxnSpPr>
        <p:spPr>
          <a:xfrm flipH="1">
            <a:off x="10732091" y="1015090"/>
            <a:ext cx="445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0BD68B9-0582-5B83-396E-6EE41CD6A19E}"/>
              </a:ext>
            </a:extLst>
          </p:cNvPr>
          <p:cNvCxnSpPr>
            <a:cxnSpLocks/>
          </p:cNvCxnSpPr>
          <p:nvPr/>
        </p:nvCxnSpPr>
        <p:spPr>
          <a:xfrm flipV="1">
            <a:off x="10323324" y="371959"/>
            <a:ext cx="119419" cy="1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753980-D769-B8B6-DC29-07E97C8EE631}"/>
              </a:ext>
            </a:extLst>
          </p:cNvPr>
          <p:cNvCxnSpPr>
            <a:cxnSpLocks/>
          </p:cNvCxnSpPr>
          <p:nvPr/>
        </p:nvCxnSpPr>
        <p:spPr>
          <a:xfrm flipH="1">
            <a:off x="10442743" y="371959"/>
            <a:ext cx="44565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75983A1-B607-EBA5-400A-640272B1AE3E}"/>
              </a:ext>
            </a:extLst>
          </p:cNvPr>
          <p:cNvSpPr txBox="1"/>
          <p:nvPr/>
        </p:nvSpPr>
        <p:spPr>
          <a:xfrm>
            <a:off x="9119370" y="429609"/>
            <a:ext cx="1279397" cy="1221428"/>
          </a:xfrm>
          <a:prstGeom prst="rect">
            <a:avLst/>
          </a:prstGeom>
          <a:noFill/>
        </p:spPr>
        <p:txBody>
          <a:bodyPr wrap="square" rtlCol="0">
            <a:prstTxWarp prst="textCircle">
              <a:avLst/>
            </a:prstTxWarp>
            <a:spAutoFit/>
          </a:bodyPr>
          <a:lstStyle/>
          <a:p>
            <a:pPr algn="ctr"/>
            <a:r>
              <a:rPr lang="en-US" sz="2400" dirty="0">
                <a:solidFill>
                  <a:schemeClr val="accent1">
                    <a:lumMod val="50000"/>
                  </a:schemeClr>
                </a:solidFill>
                <a:effectLst>
                  <a:outerShdw blurRad="38100" dist="38100" dir="2700000" algn="tl">
                    <a:srgbClr val="000000">
                      <a:alpha val="43137"/>
                    </a:srgbClr>
                  </a:outerShdw>
                </a:effectLst>
                <a:latin typeface="Cascadia Code" panose="020B0609020000020004" pitchFamily="49" charset="0"/>
                <a:ea typeface="Cascadia Code" panose="020B0609020000020004" pitchFamily="49" charset="0"/>
                <a:cs typeface="Cascadia Code" panose="020B0609020000020004" pitchFamily="49" charset="0"/>
              </a:rPr>
              <a:t>Factors Of Cardiovascular Diseases. </a:t>
            </a:r>
            <a:endParaRPr lang="en-IN" sz="2400" dirty="0">
              <a:solidFill>
                <a:schemeClr val="accent1">
                  <a:lumMod val="50000"/>
                </a:schemeClr>
              </a:solidFill>
              <a:effectLst>
                <a:outerShdw blurRad="38100" dist="38100" dir="2700000" algn="tl">
                  <a:srgbClr val="000000">
                    <a:alpha val="43137"/>
                  </a:srgbClr>
                </a:outerShdw>
              </a:effectLst>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8" name="TextBox 57">
            <a:extLst>
              <a:ext uri="{FF2B5EF4-FFF2-40B4-BE49-F238E27FC236}">
                <a16:creationId xmlns:a16="http://schemas.microsoft.com/office/drawing/2014/main" id="{57D4E0DE-C185-BDBA-B397-EC705A197827}"/>
              </a:ext>
            </a:extLst>
          </p:cNvPr>
          <p:cNvSpPr txBox="1"/>
          <p:nvPr/>
        </p:nvSpPr>
        <p:spPr>
          <a:xfrm>
            <a:off x="10787937" y="71084"/>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Hypertension</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9" name="TextBox 58">
            <a:extLst>
              <a:ext uri="{FF2B5EF4-FFF2-40B4-BE49-F238E27FC236}">
                <a16:creationId xmlns:a16="http://schemas.microsoft.com/office/drawing/2014/main" id="{5281C3A4-C6D2-D33C-DD97-D116BEC54278}"/>
              </a:ext>
            </a:extLst>
          </p:cNvPr>
          <p:cNvSpPr txBox="1"/>
          <p:nvPr/>
        </p:nvSpPr>
        <p:spPr>
          <a:xfrm>
            <a:off x="7491386" y="82916"/>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Smoking</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60" name="TextBox 59">
            <a:extLst>
              <a:ext uri="{FF2B5EF4-FFF2-40B4-BE49-F238E27FC236}">
                <a16:creationId xmlns:a16="http://schemas.microsoft.com/office/drawing/2014/main" id="{ABE5D2EA-BD0B-C6AA-3876-5F2E5C25FC28}"/>
              </a:ext>
            </a:extLst>
          </p:cNvPr>
          <p:cNvSpPr txBox="1"/>
          <p:nvPr/>
        </p:nvSpPr>
        <p:spPr>
          <a:xfrm>
            <a:off x="7276191" y="823770"/>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Obesity</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61" name="TextBox 60">
            <a:extLst>
              <a:ext uri="{FF2B5EF4-FFF2-40B4-BE49-F238E27FC236}">
                <a16:creationId xmlns:a16="http://schemas.microsoft.com/office/drawing/2014/main" id="{F4702E7E-EA8C-9566-E99A-69C45D6C7778}"/>
              </a:ext>
            </a:extLst>
          </p:cNvPr>
          <p:cNvSpPr txBox="1"/>
          <p:nvPr/>
        </p:nvSpPr>
        <p:spPr>
          <a:xfrm>
            <a:off x="10923541" y="736225"/>
            <a:ext cx="1423973" cy="523220"/>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Sedentary lifestyle</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62" name="TextBox 61">
            <a:extLst>
              <a:ext uri="{FF2B5EF4-FFF2-40B4-BE49-F238E27FC236}">
                <a16:creationId xmlns:a16="http://schemas.microsoft.com/office/drawing/2014/main" id="{3647EB25-942A-6F97-E31C-555B2C544B90}"/>
              </a:ext>
            </a:extLst>
          </p:cNvPr>
          <p:cNvSpPr txBox="1"/>
          <p:nvPr/>
        </p:nvSpPr>
        <p:spPr>
          <a:xfrm>
            <a:off x="10516472" y="1753728"/>
            <a:ext cx="174636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Hyperlipidaemia</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63" name="TextBox 62">
            <a:extLst>
              <a:ext uri="{FF2B5EF4-FFF2-40B4-BE49-F238E27FC236}">
                <a16:creationId xmlns:a16="http://schemas.microsoft.com/office/drawing/2014/main" id="{7DD7293E-11CE-095C-C183-91D2BFB8B729}"/>
              </a:ext>
            </a:extLst>
          </p:cNvPr>
          <p:cNvSpPr txBox="1"/>
          <p:nvPr/>
        </p:nvSpPr>
        <p:spPr>
          <a:xfrm>
            <a:off x="7327765" y="1753728"/>
            <a:ext cx="1746363" cy="307777"/>
          </a:xfrm>
          <a:prstGeom prst="rect">
            <a:avLst/>
          </a:prstGeom>
          <a:noFill/>
        </p:spPr>
        <p:txBody>
          <a:bodyPr wrap="square" rtlCol="0">
            <a:spAutoFit/>
          </a:bodyPr>
          <a:lstStyle/>
          <a:p>
            <a:pPr algn="ctr"/>
            <a:r>
              <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A</a:t>
            </a: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lcohol</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Tree>
    <p:extLst>
      <p:ext uri="{BB962C8B-B14F-4D97-AF65-F5344CB8AC3E}">
        <p14:creationId xmlns:p14="http://schemas.microsoft.com/office/powerpoint/2010/main" val="415108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sp>
        <p:nvSpPr>
          <p:cNvPr id="29" name="Freeform 3">
            <a:extLst>
              <a:ext uri="{FF2B5EF4-FFF2-40B4-BE49-F238E27FC236}">
                <a16:creationId xmlns:a16="http://schemas.microsoft.com/office/drawing/2014/main" id="{3D53ED5B-C629-6694-E8F6-3978EDAFABFA}"/>
              </a:ext>
            </a:extLst>
          </p:cNvPr>
          <p:cNvSpPr>
            <a:spLocks noChangeAspect="1"/>
          </p:cNvSpPr>
          <p:nvPr/>
        </p:nvSpPr>
        <p:spPr>
          <a:xfrm>
            <a:off x="7795694" y="384485"/>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2" name="Freeform 3">
            <a:extLst>
              <a:ext uri="{FF2B5EF4-FFF2-40B4-BE49-F238E27FC236}">
                <a16:creationId xmlns:a16="http://schemas.microsoft.com/office/drawing/2014/main" id="{C0FD0E62-3425-3F5C-CE1F-1F3A87329718}"/>
              </a:ext>
            </a:extLst>
          </p:cNvPr>
          <p:cNvSpPr>
            <a:spLocks noChangeAspect="1"/>
          </p:cNvSpPr>
          <p:nvPr/>
        </p:nvSpPr>
        <p:spPr>
          <a:xfrm>
            <a:off x="3099400"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5" name="Arrow: Left 4">
            <a:extLst>
              <a:ext uri="{FF2B5EF4-FFF2-40B4-BE49-F238E27FC236}">
                <a16:creationId xmlns:a16="http://schemas.microsoft.com/office/drawing/2014/main" id="{5A193CE4-E96C-5A28-2C3A-F2D88EFB8E54}"/>
              </a:ext>
            </a:extLst>
          </p:cNvPr>
          <p:cNvSpPr/>
          <p:nvPr/>
        </p:nvSpPr>
        <p:spPr>
          <a:xfrm flipH="1">
            <a:off x="3724262" y="767882"/>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Left 3">
            <a:extLst>
              <a:ext uri="{FF2B5EF4-FFF2-40B4-BE49-F238E27FC236}">
                <a16:creationId xmlns:a16="http://schemas.microsoft.com/office/drawing/2014/main" id="{2A946DD9-8E02-871E-3328-240FB7328BFF}"/>
              </a:ext>
            </a:extLst>
          </p:cNvPr>
          <p:cNvSpPr/>
          <p:nvPr/>
        </p:nvSpPr>
        <p:spPr>
          <a:xfrm>
            <a:off x="0" y="4430805"/>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BE481B7-D96E-7D0B-B870-92F5C3CF71F1}"/>
              </a:ext>
            </a:extLst>
          </p:cNvPr>
          <p:cNvSpPr/>
          <p:nvPr/>
        </p:nvSpPr>
        <p:spPr>
          <a:xfrm rot="5400000">
            <a:off x="1778154" y="-596685"/>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0E469509-1A47-40F6-AB20-1A3C047C8AC6}"/>
              </a:ext>
            </a:extLst>
          </p:cNvPr>
          <p:cNvSpPr/>
          <p:nvPr/>
        </p:nvSpPr>
        <p:spPr>
          <a:xfrm>
            <a:off x="-784965" y="332656"/>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3AE2D809-AAB5-554C-D33E-122522ABDDA5}"/>
              </a:ext>
            </a:extLst>
          </p:cNvPr>
          <p:cNvSpPr/>
          <p:nvPr/>
        </p:nvSpPr>
        <p:spPr>
          <a:xfrm rot="5400000">
            <a:off x="9188963" y="3039386"/>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18492C1B-FBAA-1F93-EC03-D8860A4FD731}"/>
              </a:ext>
            </a:extLst>
          </p:cNvPr>
          <p:cNvSpPr/>
          <p:nvPr/>
        </p:nvSpPr>
        <p:spPr>
          <a:xfrm flipH="1">
            <a:off x="11736000" y="3968727"/>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Top Corners Rounded 22">
            <a:extLst>
              <a:ext uri="{FF2B5EF4-FFF2-40B4-BE49-F238E27FC236}">
                <a16:creationId xmlns:a16="http://schemas.microsoft.com/office/drawing/2014/main" id="{DCD5614C-EDB0-3501-DC44-748C54EE5412}"/>
              </a:ext>
            </a:extLst>
          </p:cNvPr>
          <p:cNvSpPr/>
          <p:nvPr/>
        </p:nvSpPr>
        <p:spPr>
          <a:xfrm rot="16200000" flipH="1">
            <a:off x="-148014" y="1445065"/>
            <a:ext cx="1143251"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D3873B1-C407-495D-B016-22F2C3B86396}"/>
              </a:ext>
            </a:extLst>
          </p:cNvPr>
          <p:cNvSpPr txBox="1"/>
          <p:nvPr/>
        </p:nvSpPr>
        <p:spPr>
          <a:xfrm>
            <a:off x="7781802" y="4767334"/>
            <a:ext cx="4038458" cy="984885"/>
          </a:xfrm>
          <a:prstGeom prst="rect">
            <a:avLst/>
          </a:prstGeom>
          <a:noFill/>
        </p:spPr>
        <p:txBody>
          <a:bodyPr wrap="square" rtlCol="0">
            <a:spAutoFit/>
          </a:bodyPr>
          <a:lstStyle>
            <a:defPPr>
              <a:defRPr lang="en-US"/>
            </a:defPPr>
            <a:lvl1pPr algn="ctr">
              <a:defRPr sz="29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dirty="0"/>
              <a:t>Value Of  The Study</a:t>
            </a:r>
            <a:endParaRPr lang="en-IN" dirty="0"/>
          </a:p>
        </p:txBody>
      </p:sp>
      <p:sp>
        <p:nvSpPr>
          <p:cNvPr id="2" name="TextBox 1">
            <a:extLst>
              <a:ext uri="{FF2B5EF4-FFF2-40B4-BE49-F238E27FC236}">
                <a16:creationId xmlns:a16="http://schemas.microsoft.com/office/drawing/2014/main" id="{45273C5F-F6DA-AC0B-056C-5A423FF078D8}"/>
              </a:ext>
            </a:extLst>
          </p:cNvPr>
          <p:cNvSpPr txBox="1"/>
          <p:nvPr/>
        </p:nvSpPr>
        <p:spPr>
          <a:xfrm>
            <a:off x="423612" y="1105746"/>
            <a:ext cx="4115162" cy="984885"/>
          </a:xfrm>
          <a:prstGeom prst="rect">
            <a:avLst/>
          </a:prstGeom>
          <a:noFill/>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US" sz="2900" dirty="0">
                <a:effectLst>
                  <a:outerShdw blurRad="38100" dist="38100" dir="2700000" algn="tl">
                    <a:srgbClr val="000000">
                      <a:alpha val="43137"/>
                    </a:srgbClr>
                  </a:outerShdw>
                </a:effectLst>
              </a:rPr>
              <a:t>Objective OF The Study</a:t>
            </a:r>
            <a:endParaRPr lang="en-IN" sz="2900" dirty="0">
              <a:effectLst>
                <a:outerShdw blurRad="38100" dist="38100" dir="2700000" algn="tl">
                  <a:srgbClr val="000000">
                    <a:alpha val="43137"/>
                  </a:srgbClr>
                </a:outerShdw>
              </a:effectLst>
            </a:endParaRPr>
          </a:p>
        </p:txBody>
      </p:sp>
      <p:sp>
        <p:nvSpPr>
          <p:cNvPr id="24" name="Rectangle: Top Corners Rounded 23">
            <a:extLst>
              <a:ext uri="{FF2B5EF4-FFF2-40B4-BE49-F238E27FC236}">
                <a16:creationId xmlns:a16="http://schemas.microsoft.com/office/drawing/2014/main" id="{A066E684-6465-120A-7F87-D10AC74D4ED1}"/>
              </a:ext>
            </a:extLst>
          </p:cNvPr>
          <p:cNvSpPr/>
          <p:nvPr/>
        </p:nvSpPr>
        <p:spPr>
          <a:xfrm rot="5400000">
            <a:off x="11210374" y="5096591"/>
            <a:ext cx="1174160"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3">
            <a:extLst>
              <a:ext uri="{FF2B5EF4-FFF2-40B4-BE49-F238E27FC236}">
                <a16:creationId xmlns:a16="http://schemas.microsoft.com/office/drawing/2014/main" id="{3FDE34DA-9B2A-AF0E-41DD-7B1063597EB0}"/>
              </a:ext>
            </a:extLst>
          </p:cNvPr>
          <p:cNvSpPr>
            <a:spLocks noChangeAspect="1"/>
          </p:cNvSpPr>
          <p:nvPr/>
        </p:nvSpPr>
        <p:spPr>
          <a:xfrm>
            <a:off x="5593484" y="355898"/>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0" name="Freeform 3">
            <a:extLst>
              <a:ext uri="{FF2B5EF4-FFF2-40B4-BE49-F238E27FC236}">
                <a16:creationId xmlns:a16="http://schemas.microsoft.com/office/drawing/2014/main" id="{E1060F32-3855-17C0-7A3D-1BAC70BEE7EA}"/>
              </a:ext>
            </a:extLst>
          </p:cNvPr>
          <p:cNvSpPr>
            <a:spLocks noChangeAspect="1"/>
          </p:cNvSpPr>
          <p:nvPr/>
        </p:nvSpPr>
        <p:spPr>
          <a:xfrm>
            <a:off x="9995995" y="381852"/>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1" name="Freeform 3">
            <a:extLst>
              <a:ext uri="{FF2B5EF4-FFF2-40B4-BE49-F238E27FC236}">
                <a16:creationId xmlns:a16="http://schemas.microsoft.com/office/drawing/2014/main" id="{F51927C3-16F2-AD85-3BE3-35758BA3C1FF}"/>
              </a:ext>
            </a:extLst>
          </p:cNvPr>
          <p:cNvSpPr>
            <a:spLocks noChangeAspect="1"/>
          </p:cNvSpPr>
          <p:nvPr/>
        </p:nvSpPr>
        <p:spPr>
          <a:xfrm>
            <a:off x="834307"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3" name="Freeform 3">
            <a:extLst>
              <a:ext uri="{FF2B5EF4-FFF2-40B4-BE49-F238E27FC236}">
                <a16:creationId xmlns:a16="http://schemas.microsoft.com/office/drawing/2014/main" id="{D01DDB05-2274-01B1-EC1B-F90C318A735A}"/>
              </a:ext>
            </a:extLst>
          </p:cNvPr>
          <p:cNvSpPr>
            <a:spLocks noChangeAspect="1"/>
          </p:cNvSpPr>
          <p:nvPr/>
        </p:nvSpPr>
        <p:spPr>
          <a:xfrm>
            <a:off x="5364493"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pic>
        <p:nvPicPr>
          <p:cNvPr id="34" name="Picture 33">
            <a:extLst>
              <a:ext uri="{FF2B5EF4-FFF2-40B4-BE49-F238E27FC236}">
                <a16:creationId xmlns:a16="http://schemas.microsoft.com/office/drawing/2014/main" id="{B18582E9-4398-8EF0-5E4E-11719A7976FD}"/>
              </a:ext>
            </a:extLst>
          </p:cNvPr>
          <p:cNvPicPr>
            <a:picLocks noChangeAspect="1"/>
          </p:cNvPicPr>
          <p:nvPr/>
        </p:nvPicPr>
        <p:blipFill>
          <a:blip r:embed="rId2">
            <a:grayscl/>
            <a:alphaModFix amt="70000"/>
            <a:extLst>
              <a:ext uri="{28A0092B-C50C-407E-A947-70E740481C1C}">
                <a14:useLocalDpi xmlns:a14="http://schemas.microsoft.com/office/drawing/2010/main" val="0"/>
              </a:ext>
            </a:extLst>
          </a:blip>
          <a:stretch>
            <a:fillRect/>
          </a:stretch>
        </p:blipFill>
        <p:spPr>
          <a:xfrm>
            <a:off x="1186233" y="4337350"/>
            <a:ext cx="735521" cy="735521"/>
          </a:xfrm>
          <a:prstGeom prst="rect">
            <a:avLst/>
          </a:prstGeom>
        </p:spPr>
      </p:pic>
      <p:sp>
        <p:nvSpPr>
          <p:cNvPr id="35" name="TextBox 34">
            <a:extLst>
              <a:ext uri="{FF2B5EF4-FFF2-40B4-BE49-F238E27FC236}">
                <a16:creationId xmlns:a16="http://schemas.microsoft.com/office/drawing/2014/main" id="{298855AE-732B-CA29-42EA-6C98EF3B1BBC}"/>
              </a:ext>
            </a:extLst>
          </p:cNvPr>
          <p:cNvSpPr txBox="1"/>
          <p:nvPr/>
        </p:nvSpPr>
        <p:spPr>
          <a:xfrm>
            <a:off x="796238" y="5656491"/>
            <a:ext cx="1638303" cy="553998"/>
          </a:xfrm>
          <a:prstGeom prst="rect">
            <a:avLst/>
          </a:prstGeom>
          <a:noFill/>
        </p:spPr>
        <p:txBody>
          <a:bodyPr wrap="square" rtlCol="0">
            <a:spAutoFit/>
          </a:bodyPr>
          <a:lstStyle>
            <a:defPPr>
              <a:defRPr lang="en-US"/>
            </a:defPPr>
            <a:lvl1pPr>
              <a:defRPr sz="1000">
                <a:solidFill>
                  <a:schemeClr val="accent1">
                    <a:lumMod val="50000"/>
                  </a:schemeClr>
                </a:solidFill>
                <a:latin typeface="Century Gothic" panose="020B0502020202020204" pitchFamily="34" charset="0"/>
              </a:defRPr>
            </a:lvl1pPr>
          </a:lstStyle>
          <a:p>
            <a:pPr algn="ctr"/>
            <a:r>
              <a:rPr lang="en-US" sz="1500" dirty="0"/>
              <a:t>Early detection and Prevention</a:t>
            </a:r>
            <a:endParaRPr lang="en-IN" sz="1500" dirty="0"/>
          </a:p>
        </p:txBody>
      </p:sp>
      <p:pic>
        <p:nvPicPr>
          <p:cNvPr id="36" name="Picture 35">
            <a:extLst>
              <a:ext uri="{FF2B5EF4-FFF2-40B4-BE49-F238E27FC236}">
                <a16:creationId xmlns:a16="http://schemas.microsoft.com/office/drawing/2014/main" id="{8DF44F75-E4CD-79CC-E231-378A936062E5}"/>
              </a:ext>
            </a:extLst>
          </p:cNvPr>
          <p:cNvPicPr>
            <a:picLocks noChangeAspect="1"/>
          </p:cNvPicPr>
          <p:nvPr/>
        </p:nvPicPr>
        <p:blipFill>
          <a:blip r:embed="rId3">
            <a:grayscl/>
            <a:alphaModFix amt="70000"/>
            <a:extLst>
              <a:ext uri="{28A0092B-C50C-407E-A947-70E740481C1C}">
                <a14:useLocalDpi xmlns:a14="http://schemas.microsoft.com/office/drawing/2010/main" val="0"/>
              </a:ext>
            </a:extLst>
          </a:blip>
          <a:stretch>
            <a:fillRect/>
          </a:stretch>
        </p:blipFill>
        <p:spPr>
          <a:xfrm>
            <a:off x="10243445" y="629302"/>
            <a:ext cx="944473" cy="944473"/>
          </a:xfrm>
          <a:prstGeom prst="rect">
            <a:avLst/>
          </a:prstGeom>
        </p:spPr>
      </p:pic>
      <p:sp>
        <p:nvSpPr>
          <p:cNvPr id="37" name="TextBox 36">
            <a:extLst>
              <a:ext uri="{FF2B5EF4-FFF2-40B4-BE49-F238E27FC236}">
                <a16:creationId xmlns:a16="http://schemas.microsoft.com/office/drawing/2014/main" id="{E3DCB44D-F563-DCBE-4B0A-633E764B6367}"/>
              </a:ext>
            </a:extLst>
          </p:cNvPr>
          <p:cNvSpPr txBox="1"/>
          <p:nvPr/>
        </p:nvSpPr>
        <p:spPr>
          <a:xfrm>
            <a:off x="9995995" y="200732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Real -  time Monitoring</a:t>
            </a:r>
            <a:endParaRPr lang="en-IN" dirty="0"/>
          </a:p>
        </p:txBody>
      </p:sp>
      <p:sp>
        <p:nvSpPr>
          <p:cNvPr id="38" name="TextBox 37">
            <a:extLst>
              <a:ext uri="{FF2B5EF4-FFF2-40B4-BE49-F238E27FC236}">
                <a16:creationId xmlns:a16="http://schemas.microsoft.com/office/drawing/2014/main" id="{E026B08E-A117-D6D8-0C44-0275FA77B311}"/>
              </a:ext>
            </a:extLst>
          </p:cNvPr>
          <p:cNvSpPr txBox="1"/>
          <p:nvPr/>
        </p:nvSpPr>
        <p:spPr>
          <a:xfrm>
            <a:off x="2878280" y="5656491"/>
            <a:ext cx="1882160"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Improved Patient Outcomes</a:t>
            </a:r>
          </a:p>
        </p:txBody>
      </p:sp>
      <p:pic>
        <p:nvPicPr>
          <p:cNvPr id="40" name="Picture 39">
            <a:extLst>
              <a:ext uri="{FF2B5EF4-FFF2-40B4-BE49-F238E27FC236}">
                <a16:creationId xmlns:a16="http://schemas.microsoft.com/office/drawing/2014/main" id="{5D924096-AFE0-CDAA-75C1-1943A790705D}"/>
              </a:ext>
            </a:extLst>
          </p:cNvPr>
          <p:cNvPicPr>
            <a:picLocks noChangeAspect="1"/>
          </p:cNvPicPr>
          <p:nvPr/>
        </p:nvPicPr>
        <p:blipFill>
          <a:blip r:embed="rId4">
            <a:grayscl/>
            <a:alphaModFix/>
            <a:extLst>
              <a:ext uri="{28A0092B-C50C-407E-A947-70E740481C1C}">
                <a14:useLocalDpi xmlns:a14="http://schemas.microsoft.com/office/drawing/2010/main" val="0"/>
              </a:ext>
            </a:extLst>
          </a:blip>
          <a:stretch>
            <a:fillRect/>
          </a:stretch>
        </p:blipFill>
        <p:spPr>
          <a:xfrm>
            <a:off x="3332674" y="4240400"/>
            <a:ext cx="929419" cy="929419"/>
          </a:xfrm>
          <a:prstGeom prst="rect">
            <a:avLst/>
          </a:prstGeom>
        </p:spPr>
      </p:pic>
      <p:pic>
        <p:nvPicPr>
          <p:cNvPr id="42" name="Picture 41">
            <a:extLst>
              <a:ext uri="{FF2B5EF4-FFF2-40B4-BE49-F238E27FC236}">
                <a16:creationId xmlns:a16="http://schemas.microsoft.com/office/drawing/2014/main" id="{FB5DDCF9-4AA5-55BE-610C-723C80902E89}"/>
              </a:ext>
            </a:extLst>
          </p:cNvPr>
          <p:cNvPicPr>
            <a:picLocks noChangeAspect="1"/>
          </p:cNvPicPr>
          <p:nvPr/>
        </p:nvPicPr>
        <p:blipFill>
          <a:blip r:embed="rId5">
            <a:alphaModFix/>
            <a:grayscl/>
            <a:extLst>
              <a:ext uri="{BEBA8EAE-BF5A-486C-A8C5-ECC9F3942E4B}">
                <a14:imgProps xmlns:a14="http://schemas.microsoft.com/office/drawing/2010/main">
                  <a14:imgLayer r:embed="rId6">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570401" y="4187027"/>
            <a:ext cx="1036163" cy="1036163"/>
          </a:xfrm>
          <a:prstGeom prst="rect">
            <a:avLst/>
          </a:prstGeom>
        </p:spPr>
      </p:pic>
      <p:sp>
        <p:nvSpPr>
          <p:cNvPr id="44" name="TextBox 43">
            <a:extLst>
              <a:ext uri="{FF2B5EF4-FFF2-40B4-BE49-F238E27FC236}">
                <a16:creationId xmlns:a16="http://schemas.microsoft.com/office/drawing/2014/main" id="{85E038E9-78B2-2083-21EB-E1390CF81050}"/>
              </a:ext>
            </a:extLst>
          </p:cNvPr>
          <p:cNvSpPr txBox="1"/>
          <p:nvPr/>
        </p:nvSpPr>
        <p:spPr>
          <a:xfrm>
            <a:off x="5276849" y="5654527"/>
            <a:ext cx="1638302"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Public Health Advancement</a:t>
            </a:r>
          </a:p>
        </p:txBody>
      </p:sp>
      <p:cxnSp>
        <p:nvCxnSpPr>
          <p:cNvPr id="7" name="Straight Connector 6">
            <a:extLst>
              <a:ext uri="{FF2B5EF4-FFF2-40B4-BE49-F238E27FC236}">
                <a16:creationId xmlns:a16="http://schemas.microsoft.com/office/drawing/2014/main" id="{376B892F-1E1F-FC7D-6696-503E6448FAE6}"/>
              </a:ext>
            </a:extLst>
          </p:cNvPr>
          <p:cNvCxnSpPr>
            <a:cxnSpLocks/>
          </p:cNvCxnSpPr>
          <p:nvPr/>
        </p:nvCxnSpPr>
        <p:spPr>
          <a:xfrm>
            <a:off x="164626" y="3357563"/>
            <a:ext cx="11862001" cy="0"/>
          </a:xfrm>
          <a:prstGeom prst="line">
            <a:avLst/>
          </a:prstGeom>
          <a:ln>
            <a:prstDash val="lgDashDotDot"/>
            <a:headEnd type="diamond"/>
            <a:tailEnd type="diamond"/>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25007E1-1994-B0D6-6936-BC8C0D429D70}"/>
              </a:ext>
            </a:extLst>
          </p:cNvPr>
          <p:cNvPicPr>
            <a:picLocks noChangeAspect="1"/>
          </p:cNvPicPr>
          <p:nvPr/>
        </p:nvPicPr>
        <p:blipFill>
          <a:blip r:embed="rId7">
            <a:alphaModFix/>
            <a:grayscl/>
            <a:extLst>
              <a:ext uri="{28A0092B-C50C-407E-A947-70E740481C1C}">
                <a14:useLocalDpi xmlns:a14="http://schemas.microsoft.com/office/drawing/2010/main" val="0"/>
              </a:ext>
            </a:extLst>
          </a:blip>
          <a:stretch>
            <a:fillRect/>
          </a:stretch>
        </p:blipFill>
        <p:spPr>
          <a:xfrm>
            <a:off x="8035805" y="586350"/>
            <a:ext cx="977217" cy="977217"/>
          </a:xfrm>
          <a:prstGeom prst="rect">
            <a:avLst/>
          </a:prstGeom>
        </p:spPr>
      </p:pic>
      <p:sp>
        <p:nvSpPr>
          <p:cNvPr id="9" name="TextBox 8">
            <a:extLst>
              <a:ext uri="{FF2B5EF4-FFF2-40B4-BE49-F238E27FC236}">
                <a16:creationId xmlns:a16="http://schemas.microsoft.com/office/drawing/2014/main" id="{DD799597-9567-354E-6A1B-9262C576E8A6}"/>
              </a:ext>
            </a:extLst>
          </p:cNvPr>
          <p:cNvSpPr txBox="1"/>
          <p:nvPr/>
        </p:nvSpPr>
        <p:spPr>
          <a:xfrm>
            <a:off x="7864588" y="200732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Comparing Algorithms</a:t>
            </a:r>
            <a:endParaRPr lang="en-IN" dirty="0"/>
          </a:p>
        </p:txBody>
      </p:sp>
      <p:sp>
        <p:nvSpPr>
          <p:cNvPr id="10" name="TextBox 9">
            <a:extLst>
              <a:ext uri="{FF2B5EF4-FFF2-40B4-BE49-F238E27FC236}">
                <a16:creationId xmlns:a16="http://schemas.microsoft.com/office/drawing/2014/main" id="{D7B638E1-142C-C363-4894-FB327337C3D1}"/>
              </a:ext>
            </a:extLst>
          </p:cNvPr>
          <p:cNvSpPr txBox="1"/>
          <p:nvPr/>
        </p:nvSpPr>
        <p:spPr>
          <a:xfrm>
            <a:off x="5617626" y="2020506"/>
            <a:ext cx="1439374"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Risk Stratification</a:t>
            </a:r>
            <a:endParaRPr lang="en-IN" dirty="0"/>
          </a:p>
        </p:txBody>
      </p:sp>
      <p:pic>
        <p:nvPicPr>
          <p:cNvPr id="15" name="Picture 14">
            <a:extLst>
              <a:ext uri="{FF2B5EF4-FFF2-40B4-BE49-F238E27FC236}">
                <a16:creationId xmlns:a16="http://schemas.microsoft.com/office/drawing/2014/main" id="{308A70B0-40FA-9240-A444-D83E324F7937}"/>
              </a:ext>
            </a:extLst>
          </p:cNvPr>
          <p:cNvPicPr>
            <a:picLocks noChangeAspect="1"/>
          </p:cNvPicPr>
          <p:nvPr/>
        </p:nvPicPr>
        <p:blipFill>
          <a:blip r:embed="rId8">
            <a:alphaModFix/>
            <a:grayscl/>
            <a:extLst>
              <a:ext uri="{28A0092B-C50C-407E-A947-70E740481C1C}">
                <a14:useLocalDpi xmlns:a14="http://schemas.microsoft.com/office/drawing/2010/main" val="0"/>
              </a:ext>
            </a:extLst>
          </a:blip>
          <a:stretch>
            <a:fillRect/>
          </a:stretch>
        </p:blipFill>
        <p:spPr>
          <a:xfrm>
            <a:off x="5877295" y="604251"/>
            <a:ext cx="926572" cy="926572"/>
          </a:xfrm>
          <a:prstGeom prst="rect">
            <a:avLst/>
          </a:prstGeom>
        </p:spPr>
      </p:pic>
    </p:spTree>
    <p:extLst>
      <p:ext uri="{BB962C8B-B14F-4D97-AF65-F5344CB8AC3E}">
        <p14:creationId xmlns:p14="http://schemas.microsoft.com/office/powerpoint/2010/main" val="106542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593328B-B77A-2A72-CAD2-718538A934A7}"/>
              </a:ext>
            </a:extLst>
          </p:cNvPr>
          <p:cNvCxnSpPr>
            <a:cxnSpLocks/>
          </p:cNvCxnSpPr>
          <p:nvPr/>
        </p:nvCxnSpPr>
        <p:spPr>
          <a:xfrm flipH="1">
            <a:off x="2199294" y="2816427"/>
            <a:ext cx="1" cy="1191737"/>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996EA85B-BEFD-7E64-CC62-2CB13C6729DC}"/>
              </a:ext>
            </a:extLst>
          </p:cNvPr>
          <p:cNvSpPr>
            <a:spLocks/>
          </p:cNvSpPr>
          <p:nvPr/>
        </p:nvSpPr>
        <p:spPr>
          <a:xfrm>
            <a:off x="-528736" y="-1753979"/>
            <a:ext cx="4176464" cy="4029253"/>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a:extLst>
              <a:ext uri="{FF2B5EF4-FFF2-40B4-BE49-F238E27FC236}">
                <a16:creationId xmlns:a16="http://schemas.microsoft.com/office/drawing/2014/main" id="{930062FA-94E9-6895-9339-22616CC659E7}"/>
              </a:ext>
            </a:extLst>
          </p:cNvPr>
          <p:cNvCxnSpPr>
            <a:cxnSpLocks/>
          </p:cNvCxnSpPr>
          <p:nvPr/>
        </p:nvCxnSpPr>
        <p:spPr>
          <a:xfrm flipH="1">
            <a:off x="2178837" y="4649870"/>
            <a:ext cx="1" cy="119173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2F354FC-EEB5-A39D-BBA4-87FAD357BE5F}"/>
              </a:ext>
            </a:extLst>
          </p:cNvPr>
          <p:cNvSpPr txBox="1"/>
          <p:nvPr/>
        </p:nvSpPr>
        <p:spPr>
          <a:xfrm>
            <a:off x="335360" y="260648"/>
            <a:ext cx="5364771" cy="1446550"/>
          </a:xfrm>
          <a:prstGeom prst="rect">
            <a:avLst/>
          </a:prstGeom>
          <a:noFill/>
        </p:spPr>
        <p:txBody>
          <a:bodyPr wrap="square">
            <a:spAutoFit/>
          </a:bodyPr>
          <a:lstStyle/>
          <a:p>
            <a:pPr algn="ctr"/>
            <a:r>
              <a:rPr lang="en-US" sz="4400" b="1" dirty="0">
                <a:ln w="19050">
                  <a:solidFill>
                    <a:schemeClr val="accent1">
                      <a:lumMod val="60000"/>
                      <a:lumOff val="40000"/>
                    </a:schemeClr>
                  </a:solidFill>
                </a:ln>
                <a:solidFill>
                  <a:schemeClr val="accent1">
                    <a:lumMod val="60000"/>
                    <a:lumOff val="40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LITERAT</a:t>
            </a:r>
            <a:r>
              <a:rPr lang="en-US" sz="44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URE </a:t>
            </a:r>
            <a:r>
              <a:rPr lang="en-US" sz="4400" b="1" dirty="0">
                <a:ln w="19050">
                  <a:solidFill>
                    <a:schemeClr val="accent1">
                      <a:lumMod val="60000"/>
                      <a:lumOff val="40000"/>
                    </a:schemeClr>
                  </a:solidFill>
                </a:ln>
                <a:solidFill>
                  <a:schemeClr val="accent1">
                    <a:lumMod val="60000"/>
                    <a:lumOff val="40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REVI</a:t>
            </a:r>
            <a:r>
              <a:rPr lang="en-US" sz="44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rPr>
              <a:t>EW</a:t>
            </a:r>
            <a:endParaRPr lang="en-IN" sz="4400" b="1" dirty="0">
              <a:ln w="19050">
                <a:solidFill>
                  <a:schemeClr val="accent1">
                    <a:lumMod val="60000"/>
                    <a:lumOff val="40000"/>
                  </a:schemeClr>
                </a:solidFill>
              </a:ln>
              <a:solidFill>
                <a:schemeClr val="bg1">
                  <a:lumMod val="95000"/>
                </a:schemeClr>
              </a:solidFill>
              <a:effectLst>
                <a:outerShdw blurRad="38100" dist="38100" dir="2700000" algn="tl">
                  <a:srgbClr val="000000">
                    <a:alpha val="43137"/>
                  </a:srgbClr>
                </a:outerShdw>
              </a:effectLst>
              <a:latin typeface="Copperplate Gothic Bold" panose="020E0705020206020404" pitchFamily="34" charset="0"/>
              <a:ea typeface="Cambria Math" panose="02040503050406030204" pitchFamily="18" charset="0"/>
            </a:endParaRPr>
          </a:p>
        </p:txBody>
      </p:sp>
      <p:pic>
        <p:nvPicPr>
          <p:cNvPr id="9" name="Picture 8">
            <a:extLst>
              <a:ext uri="{FF2B5EF4-FFF2-40B4-BE49-F238E27FC236}">
                <a16:creationId xmlns:a16="http://schemas.microsoft.com/office/drawing/2014/main" id="{575E60DC-BAC3-8130-81E9-76EFE93DE966}"/>
              </a:ext>
            </a:extLst>
          </p:cNvPr>
          <p:cNvPicPr>
            <a:picLocks noChangeAspect="1"/>
          </p:cNvPicPr>
          <p:nvPr/>
        </p:nvPicPr>
        <p:blipFill>
          <a:blip r:embed="rId2"/>
          <a:stretch>
            <a:fillRect/>
          </a:stretch>
        </p:blipFill>
        <p:spPr>
          <a:xfrm flipH="1">
            <a:off x="9145769" y="2636912"/>
            <a:ext cx="3039041" cy="4221088"/>
          </a:xfrm>
          <a:prstGeom prst="rect">
            <a:avLst/>
          </a:prstGeom>
          <a:effectLst>
            <a:outerShdw blurRad="317500" dist="38100" dir="2700000" sx="101000" sy="101000" algn="tl" rotWithShape="0">
              <a:prstClr val="black">
                <a:alpha val="49000"/>
              </a:prstClr>
            </a:outerShdw>
          </a:effectLst>
        </p:spPr>
      </p:pic>
      <p:sp>
        <p:nvSpPr>
          <p:cNvPr id="8" name="TextBox 7">
            <a:extLst>
              <a:ext uri="{FF2B5EF4-FFF2-40B4-BE49-F238E27FC236}">
                <a16:creationId xmlns:a16="http://schemas.microsoft.com/office/drawing/2014/main" id="{E4EF816A-B822-CE0C-48C2-CC91DB0FB87E}"/>
              </a:ext>
            </a:extLst>
          </p:cNvPr>
          <p:cNvSpPr txBox="1"/>
          <p:nvPr/>
        </p:nvSpPr>
        <p:spPr>
          <a:xfrm>
            <a:off x="234622" y="3448749"/>
            <a:ext cx="3888431" cy="553998"/>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b="0" dirty="0">
                <a:effectLst/>
                <a:latin typeface="Constantia" panose="02030602050306030303" pitchFamily="18" charset="0"/>
              </a:rPr>
              <a:t>Effective Heart Disease Prediction Using Machine Learning Techniques</a:t>
            </a:r>
          </a:p>
        </p:txBody>
      </p:sp>
      <p:sp>
        <p:nvSpPr>
          <p:cNvPr id="24" name="Rectangle: Rounded Corners 23">
            <a:extLst>
              <a:ext uri="{FF2B5EF4-FFF2-40B4-BE49-F238E27FC236}">
                <a16:creationId xmlns:a16="http://schemas.microsoft.com/office/drawing/2014/main" id="{F08988A1-94F4-5049-C6EE-4FA0333E6EA0}"/>
              </a:ext>
            </a:extLst>
          </p:cNvPr>
          <p:cNvSpPr/>
          <p:nvPr/>
        </p:nvSpPr>
        <p:spPr>
          <a:xfrm>
            <a:off x="739729" y="2758268"/>
            <a:ext cx="2907999" cy="502850"/>
          </a:xfrm>
          <a:prstGeom prst="roundRect">
            <a:avLst/>
          </a:prstGeom>
          <a:gradFill flip="none" rotWithShape="1">
            <a:gsLst>
              <a:gs pos="0">
                <a:schemeClr val="accent1">
                  <a:lumMod val="60000"/>
                  <a:lumOff val="40000"/>
                </a:schemeClr>
              </a:gs>
              <a:gs pos="96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CF5F181-C22F-97BE-7C0F-49ADBF93EDBA}"/>
              </a:ext>
            </a:extLst>
          </p:cNvPr>
          <p:cNvSpPr txBox="1"/>
          <p:nvPr/>
        </p:nvSpPr>
        <p:spPr>
          <a:xfrm>
            <a:off x="9613384" y="1112245"/>
            <a:ext cx="2376264" cy="1384995"/>
          </a:xfrm>
          <a:prstGeom prst="rect">
            <a:avLst/>
          </a:prstGeom>
          <a:solidFill>
            <a:schemeClr val="bg1">
              <a:lumMod val="85000"/>
            </a:schemeClr>
          </a:solidFill>
          <a:ln w="28575">
            <a:solidFill>
              <a:schemeClr val="accent1">
                <a:lumMod val="60000"/>
                <a:lumOff val="40000"/>
              </a:schemeClr>
            </a:solidFill>
            <a:prstDash val="dash"/>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b="0" dirty="0">
                <a:effectLst/>
                <a:latin typeface="Constantia" panose="02030602050306030303" pitchFamily="18" charset="0"/>
              </a:rPr>
              <a:t>87.28%  </a:t>
            </a:r>
          </a:p>
          <a:p>
            <a:r>
              <a:rPr lang="en-US" sz="1200" dirty="0">
                <a:effectLst/>
                <a:latin typeface="Constantia" panose="02030602050306030303" pitchFamily="18" charset="0"/>
              </a:rPr>
              <a:t>Multilayer Perceptron</a:t>
            </a:r>
          </a:p>
          <a:p>
            <a:r>
              <a:rPr lang="en-US" b="0" dirty="0">
                <a:effectLst/>
                <a:latin typeface="Constantia" panose="02030602050306030303" pitchFamily="18" charset="0"/>
              </a:rPr>
              <a:t>86.5%  </a:t>
            </a:r>
            <a:r>
              <a:rPr lang="en-US" sz="1200" dirty="0">
                <a:effectLst/>
                <a:latin typeface="Constantia" panose="02030602050306030303" pitchFamily="18" charset="0"/>
              </a:rPr>
              <a:t>RandomForestClassifier</a:t>
            </a:r>
          </a:p>
          <a:p>
            <a:r>
              <a:rPr lang="en-US" b="0" dirty="0">
                <a:effectLst/>
                <a:latin typeface="Constantia" panose="02030602050306030303" pitchFamily="18" charset="0"/>
              </a:rPr>
              <a:t>87.02%</a:t>
            </a:r>
          </a:p>
          <a:p>
            <a:r>
              <a:rPr lang="en-US" sz="1200" dirty="0">
                <a:effectLst/>
                <a:latin typeface="Constantia" panose="02030602050306030303" pitchFamily="18" charset="0"/>
              </a:rPr>
              <a:t>XGBoost </a:t>
            </a:r>
          </a:p>
        </p:txBody>
      </p:sp>
      <p:sp>
        <p:nvSpPr>
          <p:cNvPr id="10" name="TextBox 9">
            <a:extLst>
              <a:ext uri="{FF2B5EF4-FFF2-40B4-BE49-F238E27FC236}">
                <a16:creationId xmlns:a16="http://schemas.microsoft.com/office/drawing/2014/main" id="{CEA86CCC-CF4C-C2E1-FD75-90707A3EABDC}"/>
              </a:ext>
            </a:extLst>
          </p:cNvPr>
          <p:cNvSpPr txBox="1"/>
          <p:nvPr/>
        </p:nvSpPr>
        <p:spPr>
          <a:xfrm>
            <a:off x="828665" y="2811010"/>
            <a:ext cx="2700347" cy="357545"/>
          </a:xfrm>
          <a:prstGeom prst="round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b="1">
                <a:solidFill>
                  <a:srgbClr val="002060"/>
                </a:solidFill>
                <a:effectLst>
                  <a:outerShdw blurRad="38100" dist="38100" dir="2700000" algn="tl">
                    <a:srgbClr val="000000">
                      <a:alpha val="43137"/>
                    </a:srgbClr>
                  </a:outerShdw>
                </a:effectLst>
                <a:latin typeface="Bodoni MT" panose="02070603080606020203" pitchFamily="18" charset="0"/>
              </a:defRPr>
            </a:lvl1pPr>
          </a:lstStyle>
          <a:p>
            <a:r>
              <a:rPr lang="en-US" dirty="0"/>
              <a:t>Article Name</a:t>
            </a:r>
          </a:p>
        </p:txBody>
      </p:sp>
      <p:sp>
        <p:nvSpPr>
          <p:cNvPr id="19" name="Freeform 8">
            <a:extLst>
              <a:ext uri="{FF2B5EF4-FFF2-40B4-BE49-F238E27FC236}">
                <a16:creationId xmlns:a16="http://schemas.microsoft.com/office/drawing/2014/main" id="{EA1AC499-D78F-6A75-DE70-BB3946EC9065}"/>
              </a:ext>
            </a:extLst>
          </p:cNvPr>
          <p:cNvSpPr/>
          <p:nvPr/>
        </p:nvSpPr>
        <p:spPr>
          <a:xfrm rot="20446294">
            <a:off x="3295687" y="2620002"/>
            <a:ext cx="159216" cy="477026"/>
          </a:xfrm>
          <a:custGeom>
            <a:avLst/>
            <a:gdLst>
              <a:gd name="connsiteX0" fmla="*/ 168074 w 241965"/>
              <a:gd name="connsiteY0" fmla="*/ 11176 h 698456"/>
              <a:gd name="connsiteX1" fmla="*/ 241965 w 241965"/>
              <a:gd name="connsiteY1" fmla="*/ 142219 h 698456"/>
              <a:gd name="connsiteX2" fmla="*/ 241965 w 241965"/>
              <a:gd name="connsiteY2" fmla="*/ 556237 h 698456"/>
              <a:gd name="connsiteX3" fmla="*/ 120982 w 241965"/>
              <a:gd name="connsiteY3" fmla="*/ 698456 h 698456"/>
              <a:gd name="connsiteX4" fmla="*/ 0 w 241965"/>
              <a:gd name="connsiteY4" fmla="*/ 556236 h 698456"/>
              <a:gd name="connsiteX5" fmla="*/ 0 w 241965"/>
              <a:gd name="connsiteY5" fmla="*/ 356986 h 698456"/>
              <a:gd name="connsiteX6" fmla="*/ 28229 w 241965"/>
              <a:gd name="connsiteY6" fmla="*/ 334612 h 698456"/>
              <a:gd name="connsiteX7" fmla="*/ 28229 w 241965"/>
              <a:gd name="connsiteY7" fmla="*/ 549915 h 698456"/>
              <a:gd name="connsiteX8" fmla="*/ 120982 w 241965"/>
              <a:gd name="connsiteY8" fmla="*/ 658950 h 698456"/>
              <a:gd name="connsiteX9" fmla="*/ 120982 w 241965"/>
              <a:gd name="connsiteY9" fmla="*/ 658951 h 698456"/>
              <a:gd name="connsiteX10" fmla="*/ 213736 w 241965"/>
              <a:gd name="connsiteY10" fmla="*/ 549916 h 698456"/>
              <a:gd name="connsiteX11" fmla="*/ 213736 w 241965"/>
              <a:gd name="connsiteY11" fmla="*/ 148541 h 698456"/>
              <a:gd name="connsiteX12" fmla="*/ 120983 w 241965"/>
              <a:gd name="connsiteY12" fmla="*/ 39506 h 698456"/>
              <a:gd name="connsiteX13" fmla="*/ 28229 w 241965"/>
              <a:gd name="connsiteY13" fmla="*/ 148541 h 698456"/>
              <a:gd name="connsiteX14" fmla="*/ 28229 w 241965"/>
              <a:gd name="connsiteY14" fmla="*/ 169666 h 698456"/>
              <a:gd name="connsiteX15" fmla="*/ 0 w 241965"/>
              <a:gd name="connsiteY15" fmla="*/ 159820 h 698456"/>
              <a:gd name="connsiteX16" fmla="*/ 0 w 241965"/>
              <a:gd name="connsiteY16" fmla="*/ 142220 h 698456"/>
              <a:gd name="connsiteX17" fmla="*/ 120982 w 241965"/>
              <a:gd name="connsiteY17" fmla="*/ 0 h 698456"/>
              <a:gd name="connsiteX18" fmla="*/ 168074 w 241965"/>
              <a:gd name="connsiteY18" fmla="*/ 11176 h 69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65" h="698456">
                <a:moveTo>
                  <a:pt x="168074" y="11176"/>
                </a:moveTo>
                <a:cubicBezTo>
                  <a:pt x="211497" y="32766"/>
                  <a:pt x="241965" y="83310"/>
                  <a:pt x="241965" y="142219"/>
                </a:cubicBezTo>
                <a:lnTo>
                  <a:pt x="241965" y="556237"/>
                </a:lnTo>
                <a:cubicBezTo>
                  <a:pt x="241965" y="634782"/>
                  <a:pt x="187799" y="698456"/>
                  <a:pt x="120982" y="698456"/>
                </a:cubicBezTo>
                <a:cubicBezTo>
                  <a:pt x="54166" y="698456"/>
                  <a:pt x="0" y="634782"/>
                  <a:pt x="0" y="556236"/>
                </a:cubicBezTo>
                <a:lnTo>
                  <a:pt x="0" y="356986"/>
                </a:lnTo>
                <a:lnTo>
                  <a:pt x="28229" y="334612"/>
                </a:lnTo>
                <a:lnTo>
                  <a:pt x="28229" y="549915"/>
                </a:lnTo>
                <a:cubicBezTo>
                  <a:pt x="28229" y="610134"/>
                  <a:pt x="69756" y="658950"/>
                  <a:pt x="120982" y="658950"/>
                </a:cubicBezTo>
                <a:lnTo>
                  <a:pt x="120982" y="658951"/>
                </a:lnTo>
                <a:cubicBezTo>
                  <a:pt x="172208" y="658951"/>
                  <a:pt x="213736" y="610134"/>
                  <a:pt x="213736" y="549916"/>
                </a:cubicBezTo>
                <a:cubicBezTo>
                  <a:pt x="213735" y="416124"/>
                  <a:pt x="213736" y="282332"/>
                  <a:pt x="213736" y="148541"/>
                </a:cubicBezTo>
                <a:cubicBezTo>
                  <a:pt x="213736" y="88322"/>
                  <a:pt x="172209" y="39506"/>
                  <a:pt x="120983" y="39506"/>
                </a:cubicBezTo>
                <a:cubicBezTo>
                  <a:pt x="69756" y="39506"/>
                  <a:pt x="28229" y="88322"/>
                  <a:pt x="28229" y="148541"/>
                </a:cubicBezTo>
                <a:lnTo>
                  <a:pt x="28229" y="169666"/>
                </a:lnTo>
                <a:lnTo>
                  <a:pt x="0" y="159820"/>
                </a:lnTo>
                <a:lnTo>
                  <a:pt x="0" y="142220"/>
                </a:lnTo>
                <a:cubicBezTo>
                  <a:pt x="0" y="63674"/>
                  <a:pt x="54166" y="0"/>
                  <a:pt x="120982" y="0"/>
                </a:cubicBezTo>
                <a:cubicBezTo>
                  <a:pt x="137687" y="0"/>
                  <a:pt x="153600" y="3980"/>
                  <a:pt x="168074" y="1117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3" name="Freeform 8">
            <a:extLst>
              <a:ext uri="{FF2B5EF4-FFF2-40B4-BE49-F238E27FC236}">
                <a16:creationId xmlns:a16="http://schemas.microsoft.com/office/drawing/2014/main" id="{7CA819D0-4E8C-5AAA-3B53-4DA88ED8326F}"/>
              </a:ext>
            </a:extLst>
          </p:cNvPr>
          <p:cNvSpPr/>
          <p:nvPr/>
        </p:nvSpPr>
        <p:spPr>
          <a:xfrm rot="1153706" flipH="1">
            <a:off x="908858" y="2620002"/>
            <a:ext cx="159216" cy="477026"/>
          </a:xfrm>
          <a:custGeom>
            <a:avLst/>
            <a:gdLst>
              <a:gd name="connsiteX0" fmla="*/ 168074 w 241965"/>
              <a:gd name="connsiteY0" fmla="*/ 11176 h 698456"/>
              <a:gd name="connsiteX1" fmla="*/ 241965 w 241965"/>
              <a:gd name="connsiteY1" fmla="*/ 142219 h 698456"/>
              <a:gd name="connsiteX2" fmla="*/ 241965 w 241965"/>
              <a:gd name="connsiteY2" fmla="*/ 556237 h 698456"/>
              <a:gd name="connsiteX3" fmla="*/ 120982 w 241965"/>
              <a:gd name="connsiteY3" fmla="*/ 698456 h 698456"/>
              <a:gd name="connsiteX4" fmla="*/ 0 w 241965"/>
              <a:gd name="connsiteY4" fmla="*/ 556236 h 698456"/>
              <a:gd name="connsiteX5" fmla="*/ 0 w 241965"/>
              <a:gd name="connsiteY5" fmla="*/ 356986 h 698456"/>
              <a:gd name="connsiteX6" fmla="*/ 28229 w 241965"/>
              <a:gd name="connsiteY6" fmla="*/ 334612 h 698456"/>
              <a:gd name="connsiteX7" fmla="*/ 28229 w 241965"/>
              <a:gd name="connsiteY7" fmla="*/ 549915 h 698456"/>
              <a:gd name="connsiteX8" fmla="*/ 120982 w 241965"/>
              <a:gd name="connsiteY8" fmla="*/ 658950 h 698456"/>
              <a:gd name="connsiteX9" fmla="*/ 120982 w 241965"/>
              <a:gd name="connsiteY9" fmla="*/ 658951 h 698456"/>
              <a:gd name="connsiteX10" fmla="*/ 213736 w 241965"/>
              <a:gd name="connsiteY10" fmla="*/ 549916 h 698456"/>
              <a:gd name="connsiteX11" fmla="*/ 213736 w 241965"/>
              <a:gd name="connsiteY11" fmla="*/ 148541 h 698456"/>
              <a:gd name="connsiteX12" fmla="*/ 120983 w 241965"/>
              <a:gd name="connsiteY12" fmla="*/ 39506 h 698456"/>
              <a:gd name="connsiteX13" fmla="*/ 28229 w 241965"/>
              <a:gd name="connsiteY13" fmla="*/ 148541 h 698456"/>
              <a:gd name="connsiteX14" fmla="*/ 28229 w 241965"/>
              <a:gd name="connsiteY14" fmla="*/ 169666 h 698456"/>
              <a:gd name="connsiteX15" fmla="*/ 0 w 241965"/>
              <a:gd name="connsiteY15" fmla="*/ 159820 h 698456"/>
              <a:gd name="connsiteX16" fmla="*/ 0 w 241965"/>
              <a:gd name="connsiteY16" fmla="*/ 142220 h 698456"/>
              <a:gd name="connsiteX17" fmla="*/ 120982 w 241965"/>
              <a:gd name="connsiteY17" fmla="*/ 0 h 698456"/>
              <a:gd name="connsiteX18" fmla="*/ 168074 w 241965"/>
              <a:gd name="connsiteY18" fmla="*/ 11176 h 69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65" h="698456">
                <a:moveTo>
                  <a:pt x="168074" y="11176"/>
                </a:moveTo>
                <a:cubicBezTo>
                  <a:pt x="211497" y="32766"/>
                  <a:pt x="241965" y="83310"/>
                  <a:pt x="241965" y="142219"/>
                </a:cubicBezTo>
                <a:lnTo>
                  <a:pt x="241965" y="556237"/>
                </a:lnTo>
                <a:cubicBezTo>
                  <a:pt x="241965" y="634782"/>
                  <a:pt x="187799" y="698456"/>
                  <a:pt x="120982" y="698456"/>
                </a:cubicBezTo>
                <a:cubicBezTo>
                  <a:pt x="54166" y="698456"/>
                  <a:pt x="0" y="634782"/>
                  <a:pt x="0" y="556236"/>
                </a:cubicBezTo>
                <a:lnTo>
                  <a:pt x="0" y="356986"/>
                </a:lnTo>
                <a:lnTo>
                  <a:pt x="28229" y="334612"/>
                </a:lnTo>
                <a:lnTo>
                  <a:pt x="28229" y="549915"/>
                </a:lnTo>
                <a:cubicBezTo>
                  <a:pt x="28229" y="610134"/>
                  <a:pt x="69756" y="658950"/>
                  <a:pt x="120982" y="658950"/>
                </a:cubicBezTo>
                <a:lnTo>
                  <a:pt x="120982" y="658951"/>
                </a:lnTo>
                <a:cubicBezTo>
                  <a:pt x="172208" y="658951"/>
                  <a:pt x="213736" y="610134"/>
                  <a:pt x="213736" y="549916"/>
                </a:cubicBezTo>
                <a:cubicBezTo>
                  <a:pt x="213735" y="416124"/>
                  <a:pt x="213736" y="282332"/>
                  <a:pt x="213736" y="148541"/>
                </a:cubicBezTo>
                <a:cubicBezTo>
                  <a:pt x="213736" y="88322"/>
                  <a:pt x="172209" y="39506"/>
                  <a:pt x="120983" y="39506"/>
                </a:cubicBezTo>
                <a:cubicBezTo>
                  <a:pt x="69756" y="39506"/>
                  <a:pt x="28229" y="88322"/>
                  <a:pt x="28229" y="148541"/>
                </a:cubicBezTo>
                <a:lnTo>
                  <a:pt x="28229" y="169666"/>
                </a:lnTo>
                <a:lnTo>
                  <a:pt x="0" y="159820"/>
                </a:lnTo>
                <a:lnTo>
                  <a:pt x="0" y="142220"/>
                </a:lnTo>
                <a:cubicBezTo>
                  <a:pt x="0" y="63674"/>
                  <a:pt x="54166" y="0"/>
                  <a:pt x="120982" y="0"/>
                </a:cubicBezTo>
                <a:cubicBezTo>
                  <a:pt x="137687" y="0"/>
                  <a:pt x="153600" y="3980"/>
                  <a:pt x="168074" y="1117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 name="Rectangle: Diagonal Corners Rounded 1">
            <a:extLst>
              <a:ext uri="{FF2B5EF4-FFF2-40B4-BE49-F238E27FC236}">
                <a16:creationId xmlns:a16="http://schemas.microsoft.com/office/drawing/2014/main" id="{2B6C5FF0-E290-5D0C-DA04-5BC6535543F9}"/>
              </a:ext>
            </a:extLst>
          </p:cNvPr>
          <p:cNvSpPr/>
          <p:nvPr/>
        </p:nvSpPr>
        <p:spPr>
          <a:xfrm>
            <a:off x="4433930" y="1942688"/>
            <a:ext cx="4630409" cy="4804587"/>
          </a:xfrm>
          <a:prstGeom prst="round2Diag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C1D9EFFF-26EC-A653-BF9F-11F03E8154F1}"/>
              </a:ext>
            </a:extLst>
          </p:cNvPr>
          <p:cNvGrpSpPr/>
          <p:nvPr/>
        </p:nvGrpSpPr>
        <p:grpSpPr>
          <a:xfrm>
            <a:off x="718077" y="4458862"/>
            <a:ext cx="2907999" cy="641116"/>
            <a:chOff x="739729" y="2383936"/>
            <a:chExt cx="2907999" cy="641116"/>
          </a:xfrm>
        </p:grpSpPr>
        <p:sp>
          <p:nvSpPr>
            <p:cNvPr id="31" name="Rectangle: Rounded Corners 30">
              <a:extLst>
                <a:ext uri="{FF2B5EF4-FFF2-40B4-BE49-F238E27FC236}">
                  <a16:creationId xmlns:a16="http://schemas.microsoft.com/office/drawing/2014/main" id="{7885D5D5-8814-D891-8DFE-9197A074DC42}"/>
                </a:ext>
              </a:extLst>
            </p:cNvPr>
            <p:cNvSpPr/>
            <p:nvPr/>
          </p:nvSpPr>
          <p:spPr>
            <a:xfrm>
              <a:off x="739729" y="2522202"/>
              <a:ext cx="2907999" cy="502850"/>
            </a:xfrm>
            <a:prstGeom prst="roundRect">
              <a:avLst/>
            </a:prstGeom>
            <a:gradFill flip="none" rotWithShape="1">
              <a:gsLst>
                <a:gs pos="0">
                  <a:schemeClr val="accent1">
                    <a:lumMod val="60000"/>
                    <a:lumOff val="40000"/>
                  </a:schemeClr>
                </a:gs>
                <a:gs pos="96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D2BE459-324E-D958-13FE-B411F18BE604}"/>
                </a:ext>
              </a:extLst>
            </p:cNvPr>
            <p:cNvSpPr txBox="1"/>
            <p:nvPr/>
          </p:nvSpPr>
          <p:spPr>
            <a:xfrm>
              <a:off x="828665" y="2574944"/>
              <a:ext cx="2700347" cy="408623"/>
            </a:xfrm>
            <a:prstGeom prst="round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US" sz="1800" dirty="0">
                  <a:effectLst>
                    <a:outerShdw blurRad="38100" dist="38100" dir="2700000" algn="tl">
                      <a:srgbClr val="000000">
                        <a:alpha val="43137"/>
                      </a:srgbClr>
                    </a:outerShdw>
                  </a:effectLst>
                  <a:latin typeface="Bodoni MT" panose="02070603080606020203" pitchFamily="18" charset="0"/>
                </a:rPr>
                <a:t>Authors</a:t>
              </a:r>
            </a:p>
          </p:txBody>
        </p:sp>
        <p:sp>
          <p:nvSpPr>
            <p:cNvPr id="34" name="Freeform 8">
              <a:extLst>
                <a:ext uri="{FF2B5EF4-FFF2-40B4-BE49-F238E27FC236}">
                  <a16:creationId xmlns:a16="http://schemas.microsoft.com/office/drawing/2014/main" id="{1D04241E-1947-44A0-6765-EB397A712C11}"/>
                </a:ext>
              </a:extLst>
            </p:cNvPr>
            <p:cNvSpPr/>
            <p:nvPr/>
          </p:nvSpPr>
          <p:spPr>
            <a:xfrm rot="1153706" flipH="1">
              <a:off x="908858" y="2383936"/>
              <a:ext cx="159216" cy="477026"/>
            </a:xfrm>
            <a:custGeom>
              <a:avLst/>
              <a:gdLst>
                <a:gd name="connsiteX0" fmla="*/ 168074 w 241965"/>
                <a:gd name="connsiteY0" fmla="*/ 11176 h 698456"/>
                <a:gd name="connsiteX1" fmla="*/ 241965 w 241965"/>
                <a:gd name="connsiteY1" fmla="*/ 142219 h 698456"/>
                <a:gd name="connsiteX2" fmla="*/ 241965 w 241965"/>
                <a:gd name="connsiteY2" fmla="*/ 556237 h 698456"/>
                <a:gd name="connsiteX3" fmla="*/ 120982 w 241965"/>
                <a:gd name="connsiteY3" fmla="*/ 698456 h 698456"/>
                <a:gd name="connsiteX4" fmla="*/ 0 w 241965"/>
                <a:gd name="connsiteY4" fmla="*/ 556236 h 698456"/>
                <a:gd name="connsiteX5" fmla="*/ 0 w 241965"/>
                <a:gd name="connsiteY5" fmla="*/ 356986 h 698456"/>
                <a:gd name="connsiteX6" fmla="*/ 28229 w 241965"/>
                <a:gd name="connsiteY6" fmla="*/ 334612 h 698456"/>
                <a:gd name="connsiteX7" fmla="*/ 28229 w 241965"/>
                <a:gd name="connsiteY7" fmla="*/ 549915 h 698456"/>
                <a:gd name="connsiteX8" fmla="*/ 120982 w 241965"/>
                <a:gd name="connsiteY8" fmla="*/ 658950 h 698456"/>
                <a:gd name="connsiteX9" fmla="*/ 120982 w 241965"/>
                <a:gd name="connsiteY9" fmla="*/ 658951 h 698456"/>
                <a:gd name="connsiteX10" fmla="*/ 213736 w 241965"/>
                <a:gd name="connsiteY10" fmla="*/ 549916 h 698456"/>
                <a:gd name="connsiteX11" fmla="*/ 213736 w 241965"/>
                <a:gd name="connsiteY11" fmla="*/ 148541 h 698456"/>
                <a:gd name="connsiteX12" fmla="*/ 120983 w 241965"/>
                <a:gd name="connsiteY12" fmla="*/ 39506 h 698456"/>
                <a:gd name="connsiteX13" fmla="*/ 28229 w 241965"/>
                <a:gd name="connsiteY13" fmla="*/ 148541 h 698456"/>
                <a:gd name="connsiteX14" fmla="*/ 28229 w 241965"/>
                <a:gd name="connsiteY14" fmla="*/ 169666 h 698456"/>
                <a:gd name="connsiteX15" fmla="*/ 0 w 241965"/>
                <a:gd name="connsiteY15" fmla="*/ 159820 h 698456"/>
                <a:gd name="connsiteX16" fmla="*/ 0 w 241965"/>
                <a:gd name="connsiteY16" fmla="*/ 142220 h 698456"/>
                <a:gd name="connsiteX17" fmla="*/ 120982 w 241965"/>
                <a:gd name="connsiteY17" fmla="*/ 0 h 698456"/>
                <a:gd name="connsiteX18" fmla="*/ 168074 w 241965"/>
                <a:gd name="connsiteY18" fmla="*/ 11176 h 69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65" h="698456">
                  <a:moveTo>
                    <a:pt x="168074" y="11176"/>
                  </a:moveTo>
                  <a:cubicBezTo>
                    <a:pt x="211497" y="32766"/>
                    <a:pt x="241965" y="83310"/>
                    <a:pt x="241965" y="142219"/>
                  </a:cubicBezTo>
                  <a:lnTo>
                    <a:pt x="241965" y="556237"/>
                  </a:lnTo>
                  <a:cubicBezTo>
                    <a:pt x="241965" y="634782"/>
                    <a:pt x="187799" y="698456"/>
                    <a:pt x="120982" y="698456"/>
                  </a:cubicBezTo>
                  <a:cubicBezTo>
                    <a:pt x="54166" y="698456"/>
                    <a:pt x="0" y="634782"/>
                    <a:pt x="0" y="556236"/>
                  </a:cubicBezTo>
                  <a:lnTo>
                    <a:pt x="0" y="356986"/>
                  </a:lnTo>
                  <a:lnTo>
                    <a:pt x="28229" y="334612"/>
                  </a:lnTo>
                  <a:lnTo>
                    <a:pt x="28229" y="549915"/>
                  </a:lnTo>
                  <a:cubicBezTo>
                    <a:pt x="28229" y="610134"/>
                    <a:pt x="69756" y="658950"/>
                    <a:pt x="120982" y="658950"/>
                  </a:cubicBezTo>
                  <a:lnTo>
                    <a:pt x="120982" y="658951"/>
                  </a:lnTo>
                  <a:cubicBezTo>
                    <a:pt x="172208" y="658951"/>
                    <a:pt x="213736" y="610134"/>
                    <a:pt x="213736" y="549916"/>
                  </a:cubicBezTo>
                  <a:cubicBezTo>
                    <a:pt x="213735" y="416124"/>
                    <a:pt x="213736" y="282332"/>
                    <a:pt x="213736" y="148541"/>
                  </a:cubicBezTo>
                  <a:cubicBezTo>
                    <a:pt x="213736" y="88322"/>
                    <a:pt x="172209" y="39506"/>
                    <a:pt x="120983" y="39506"/>
                  </a:cubicBezTo>
                  <a:cubicBezTo>
                    <a:pt x="69756" y="39506"/>
                    <a:pt x="28229" y="88322"/>
                    <a:pt x="28229" y="148541"/>
                  </a:cubicBezTo>
                  <a:lnTo>
                    <a:pt x="28229" y="169666"/>
                  </a:lnTo>
                  <a:lnTo>
                    <a:pt x="0" y="159820"/>
                  </a:lnTo>
                  <a:lnTo>
                    <a:pt x="0" y="142220"/>
                  </a:lnTo>
                  <a:cubicBezTo>
                    <a:pt x="0" y="63674"/>
                    <a:pt x="54166" y="0"/>
                    <a:pt x="120982" y="0"/>
                  </a:cubicBezTo>
                  <a:cubicBezTo>
                    <a:pt x="137687" y="0"/>
                    <a:pt x="153600" y="3980"/>
                    <a:pt x="168074" y="1117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35" name="TextBox 34">
            <a:extLst>
              <a:ext uri="{FF2B5EF4-FFF2-40B4-BE49-F238E27FC236}">
                <a16:creationId xmlns:a16="http://schemas.microsoft.com/office/drawing/2014/main" id="{5D376EB8-3D57-F93C-FCC5-54DC535CD3DC}"/>
              </a:ext>
            </a:extLst>
          </p:cNvPr>
          <p:cNvSpPr txBox="1"/>
          <p:nvPr/>
        </p:nvSpPr>
        <p:spPr>
          <a:xfrm>
            <a:off x="208870" y="5350227"/>
            <a:ext cx="3888431" cy="553998"/>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b="0" dirty="0">
                <a:effectLst/>
                <a:latin typeface="Constantia" panose="02030602050306030303" pitchFamily="18" charset="0"/>
              </a:rPr>
              <a:t>Chintan M. Bhatt  |  Parth Patel  | </a:t>
            </a:r>
          </a:p>
          <a:p>
            <a:r>
              <a:rPr lang="en-US" b="0" dirty="0">
                <a:effectLst/>
                <a:latin typeface="Constantia" panose="02030602050306030303" pitchFamily="18" charset="0"/>
              </a:rPr>
              <a:t>Tarang Ghetia  |  Pier Luigi Mazzeo</a:t>
            </a:r>
          </a:p>
        </p:txBody>
      </p:sp>
      <p:grpSp>
        <p:nvGrpSpPr>
          <p:cNvPr id="39" name="Group 38">
            <a:extLst>
              <a:ext uri="{FF2B5EF4-FFF2-40B4-BE49-F238E27FC236}">
                <a16:creationId xmlns:a16="http://schemas.microsoft.com/office/drawing/2014/main" id="{BD734DCD-A5A5-250C-6AE6-D6E37D2C6D3F}"/>
              </a:ext>
            </a:extLst>
          </p:cNvPr>
          <p:cNvGrpSpPr/>
          <p:nvPr/>
        </p:nvGrpSpPr>
        <p:grpSpPr>
          <a:xfrm>
            <a:off x="434208" y="6270396"/>
            <a:ext cx="3519039" cy="502850"/>
            <a:chOff x="739729" y="2522202"/>
            <a:chExt cx="2907999" cy="502850"/>
          </a:xfrm>
        </p:grpSpPr>
        <p:sp>
          <p:nvSpPr>
            <p:cNvPr id="40" name="Rectangle: Rounded Corners 39">
              <a:extLst>
                <a:ext uri="{FF2B5EF4-FFF2-40B4-BE49-F238E27FC236}">
                  <a16:creationId xmlns:a16="http://schemas.microsoft.com/office/drawing/2014/main" id="{DF137A21-FE49-9C83-40AA-075211DF631C}"/>
                </a:ext>
              </a:extLst>
            </p:cNvPr>
            <p:cNvSpPr/>
            <p:nvPr/>
          </p:nvSpPr>
          <p:spPr>
            <a:xfrm>
              <a:off x="739729" y="2522202"/>
              <a:ext cx="2907999" cy="502850"/>
            </a:xfrm>
            <a:prstGeom prst="roundRect">
              <a:avLst/>
            </a:prstGeom>
            <a:gradFill flip="none" rotWithShape="1">
              <a:gsLst>
                <a:gs pos="0">
                  <a:schemeClr val="accent1">
                    <a:lumMod val="60000"/>
                    <a:lumOff val="40000"/>
                  </a:schemeClr>
                </a:gs>
                <a:gs pos="96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E61B503-CA96-DFF8-1117-2C017A7DDD0C}"/>
                </a:ext>
              </a:extLst>
            </p:cNvPr>
            <p:cNvSpPr txBox="1"/>
            <p:nvPr/>
          </p:nvSpPr>
          <p:spPr>
            <a:xfrm>
              <a:off x="828665" y="2574944"/>
              <a:ext cx="2700347" cy="357545"/>
            </a:xfrm>
            <a:prstGeom prst="round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IN" sz="1500" b="0" dirty="0">
                  <a:solidFill>
                    <a:srgbClr val="002060"/>
                  </a:solidFill>
                  <a:effectLst>
                    <a:outerShdw blurRad="38100" dist="38100" dir="2700000" algn="tl">
                      <a:srgbClr val="000000">
                        <a:alpha val="43137"/>
                      </a:srgbClr>
                    </a:outerShdw>
                  </a:effectLst>
                  <a:latin typeface="Bodoni MT" panose="02070603080606020203" pitchFamily="18" charset="0"/>
                </a:rPr>
                <a:t>Published</a:t>
              </a:r>
              <a:r>
                <a:rPr lang="en-IN" sz="1500" b="1" dirty="0">
                  <a:solidFill>
                    <a:srgbClr val="002060"/>
                  </a:solidFill>
                  <a:effectLst>
                    <a:outerShdw blurRad="38100" dist="38100" dir="2700000" algn="tl">
                      <a:srgbClr val="000000">
                        <a:alpha val="43137"/>
                      </a:srgbClr>
                    </a:outerShdw>
                  </a:effectLst>
                  <a:latin typeface="Bodoni MT" panose="02070603080606020203" pitchFamily="18" charset="0"/>
                </a:rPr>
                <a:t> : </a:t>
              </a:r>
              <a:r>
                <a:rPr lang="en-IN" b="0" dirty="0">
                  <a:latin typeface="Constantia" panose="02030602050306030303" pitchFamily="18" charset="0"/>
                </a:rPr>
                <a:t>6 February 2023  </a:t>
              </a:r>
              <a:endParaRPr lang="en-US" b="0" dirty="0">
                <a:latin typeface="Constantia" panose="02030602050306030303" pitchFamily="18" charset="0"/>
              </a:endParaRPr>
            </a:p>
          </p:txBody>
        </p:sp>
      </p:grpSp>
      <p:sp>
        <p:nvSpPr>
          <p:cNvPr id="45" name="Freeform 8">
            <a:extLst>
              <a:ext uri="{FF2B5EF4-FFF2-40B4-BE49-F238E27FC236}">
                <a16:creationId xmlns:a16="http://schemas.microsoft.com/office/drawing/2014/main" id="{CDDFEE0F-B5A9-F880-2005-0F8B2DC62144}"/>
              </a:ext>
            </a:extLst>
          </p:cNvPr>
          <p:cNvSpPr/>
          <p:nvPr/>
        </p:nvSpPr>
        <p:spPr>
          <a:xfrm rot="20446294">
            <a:off x="3568119" y="6134400"/>
            <a:ext cx="159216" cy="477026"/>
          </a:xfrm>
          <a:custGeom>
            <a:avLst/>
            <a:gdLst>
              <a:gd name="connsiteX0" fmla="*/ 168074 w 241965"/>
              <a:gd name="connsiteY0" fmla="*/ 11176 h 698456"/>
              <a:gd name="connsiteX1" fmla="*/ 241965 w 241965"/>
              <a:gd name="connsiteY1" fmla="*/ 142219 h 698456"/>
              <a:gd name="connsiteX2" fmla="*/ 241965 w 241965"/>
              <a:gd name="connsiteY2" fmla="*/ 556237 h 698456"/>
              <a:gd name="connsiteX3" fmla="*/ 120982 w 241965"/>
              <a:gd name="connsiteY3" fmla="*/ 698456 h 698456"/>
              <a:gd name="connsiteX4" fmla="*/ 0 w 241965"/>
              <a:gd name="connsiteY4" fmla="*/ 556236 h 698456"/>
              <a:gd name="connsiteX5" fmla="*/ 0 w 241965"/>
              <a:gd name="connsiteY5" fmla="*/ 356986 h 698456"/>
              <a:gd name="connsiteX6" fmla="*/ 28229 w 241965"/>
              <a:gd name="connsiteY6" fmla="*/ 334612 h 698456"/>
              <a:gd name="connsiteX7" fmla="*/ 28229 w 241965"/>
              <a:gd name="connsiteY7" fmla="*/ 549915 h 698456"/>
              <a:gd name="connsiteX8" fmla="*/ 120982 w 241965"/>
              <a:gd name="connsiteY8" fmla="*/ 658950 h 698456"/>
              <a:gd name="connsiteX9" fmla="*/ 120982 w 241965"/>
              <a:gd name="connsiteY9" fmla="*/ 658951 h 698456"/>
              <a:gd name="connsiteX10" fmla="*/ 213736 w 241965"/>
              <a:gd name="connsiteY10" fmla="*/ 549916 h 698456"/>
              <a:gd name="connsiteX11" fmla="*/ 213736 w 241965"/>
              <a:gd name="connsiteY11" fmla="*/ 148541 h 698456"/>
              <a:gd name="connsiteX12" fmla="*/ 120983 w 241965"/>
              <a:gd name="connsiteY12" fmla="*/ 39506 h 698456"/>
              <a:gd name="connsiteX13" fmla="*/ 28229 w 241965"/>
              <a:gd name="connsiteY13" fmla="*/ 148541 h 698456"/>
              <a:gd name="connsiteX14" fmla="*/ 28229 w 241965"/>
              <a:gd name="connsiteY14" fmla="*/ 169666 h 698456"/>
              <a:gd name="connsiteX15" fmla="*/ 0 w 241965"/>
              <a:gd name="connsiteY15" fmla="*/ 159820 h 698456"/>
              <a:gd name="connsiteX16" fmla="*/ 0 w 241965"/>
              <a:gd name="connsiteY16" fmla="*/ 142220 h 698456"/>
              <a:gd name="connsiteX17" fmla="*/ 120982 w 241965"/>
              <a:gd name="connsiteY17" fmla="*/ 0 h 698456"/>
              <a:gd name="connsiteX18" fmla="*/ 168074 w 241965"/>
              <a:gd name="connsiteY18" fmla="*/ 11176 h 69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65" h="698456">
                <a:moveTo>
                  <a:pt x="168074" y="11176"/>
                </a:moveTo>
                <a:cubicBezTo>
                  <a:pt x="211497" y="32766"/>
                  <a:pt x="241965" y="83310"/>
                  <a:pt x="241965" y="142219"/>
                </a:cubicBezTo>
                <a:lnTo>
                  <a:pt x="241965" y="556237"/>
                </a:lnTo>
                <a:cubicBezTo>
                  <a:pt x="241965" y="634782"/>
                  <a:pt x="187799" y="698456"/>
                  <a:pt x="120982" y="698456"/>
                </a:cubicBezTo>
                <a:cubicBezTo>
                  <a:pt x="54166" y="698456"/>
                  <a:pt x="0" y="634782"/>
                  <a:pt x="0" y="556236"/>
                </a:cubicBezTo>
                <a:lnTo>
                  <a:pt x="0" y="356986"/>
                </a:lnTo>
                <a:lnTo>
                  <a:pt x="28229" y="334612"/>
                </a:lnTo>
                <a:lnTo>
                  <a:pt x="28229" y="549915"/>
                </a:lnTo>
                <a:cubicBezTo>
                  <a:pt x="28229" y="610134"/>
                  <a:pt x="69756" y="658950"/>
                  <a:pt x="120982" y="658950"/>
                </a:cubicBezTo>
                <a:lnTo>
                  <a:pt x="120982" y="658951"/>
                </a:lnTo>
                <a:cubicBezTo>
                  <a:pt x="172208" y="658951"/>
                  <a:pt x="213736" y="610134"/>
                  <a:pt x="213736" y="549916"/>
                </a:cubicBezTo>
                <a:cubicBezTo>
                  <a:pt x="213735" y="416124"/>
                  <a:pt x="213736" y="282332"/>
                  <a:pt x="213736" y="148541"/>
                </a:cubicBezTo>
                <a:cubicBezTo>
                  <a:pt x="213736" y="88322"/>
                  <a:pt x="172209" y="39506"/>
                  <a:pt x="120983" y="39506"/>
                </a:cubicBezTo>
                <a:cubicBezTo>
                  <a:pt x="69756" y="39506"/>
                  <a:pt x="28229" y="88322"/>
                  <a:pt x="28229" y="148541"/>
                </a:cubicBezTo>
                <a:lnTo>
                  <a:pt x="28229" y="169666"/>
                </a:lnTo>
                <a:lnTo>
                  <a:pt x="0" y="159820"/>
                </a:lnTo>
                <a:lnTo>
                  <a:pt x="0" y="142220"/>
                </a:lnTo>
                <a:cubicBezTo>
                  <a:pt x="0" y="63674"/>
                  <a:pt x="54166" y="0"/>
                  <a:pt x="120982" y="0"/>
                </a:cubicBezTo>
                <a:cubicBezTo>
                  <a:pt x="137687" y="0"/>
                  <a:pt x="153600" y="3980"/>
                  <a:pt x="168074" y="1117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46" name="TextBox 45">
            <a:extLst>
              <a:ext uri="{FF2B5EF4-FFF2-40B4-BE49-F238E27FC236}">
                <a16:creationId xmlns:a16="http://schemas.microsoft.com/office/drawing/2014/main" id="{8219ACF1-92AB-202F-2D5A-444C0EB308C1}"/>
              </a:ext>
            </a:extLst>
          </p:cNvPr>
          <p:cNvSpPr txBox="1"/>
          <p:nvPr/>
        </p:nvSpPr>
        <p:spPr>
          <a:xfrm>
            <a:off x="10056440" y="291607"/>
            <a:ext cx="1508948" cy="323165"/>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ask="http://schemas.microsoft.com/office/drawing/2018/sketchyshape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b="0" dirty="0">
                <a:effectLst/>
                <a:latin typeface="Constantia" panose="02030602050306030303" pitchFamily="18" charset="0"/>
              </a:rPr>
              <a:t>Insights</a:t>
            </a:r>
          </a:p>
        </p:txBody>
      </p:sp>
      <p:pic>
        <p:nvPicPr>
          <p:cNvPr id="48" name="Picture 47">
            <a:extLst>
              <a:ext uri="{FF2B5EF4-FFF2-40B4-BE49-F238E27FC236}">
                <a16:creationId xmlns:a16="http://schemas.microsoft.com/office/drawing/2014/main" id="{07534DE4-7F05-B2BB-B596-A633013ED88B}"/>
              </a:ext>
            </a:extLst>
          </p:cNvPr>
          <p:cNvPicPr>
            <a:picLocks noChangeAspect="1"/>
          </p:cNvPicPr>
          <p:nvPr/>
        </p:nvPicPr>
        <p:blipFill>
          <a:blip r:embed="rId3">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9984432" y="117299"/>
            <a:ext cx="601257" cy="601257"/>
          </a:xfrm>
          <a:prstGeom prst="rect">
            <a:avLst/>
          </a:prstGeom>
        </p:spPr>
      </p:pic>
      <p:sp>
        <p:nvSpPr>
          <p:cNvPr id="49" name="TextBox 48">
            <a:extLst>
              <a:ext uri="{FF2B5EF4-FFF2-40B4-BE49-F238E27FC236}">
                <a16:creationId xmlns:a16="http://schemas.microsoft.com/office/drawing/2014/main" id="{CD402063-1459-84A8-3780-37339B4C18BA}"/>
              </a:ext>
            </a:extLst>
          </p:cNvPr>
          <p:cNvSpPr txBox="1"/>
          <p:nvPr/>
        </p:nvSpPr>
        <p:spPr>
          <a:xfrm>
            <a:off x="9613384" y="789080"/>
            <a:ext cx="2376264" cy="323165"/>
          </a:xfrm>
          <a:prstGeom prst="rect">
            <a:avLst/>
          </a:prstGeom>
          <a:solidFill>
            <a:schemeClr val="bg1">
              <a:lumMod val="85000"/>
            </a:schemeClr>
          </a:solidFill>
          <a:ln w="28575">
            <a:solidFill>
              <a:schemeClr val="accent1">
                <a:lumMod val="60000"/>
                <a:lumOff val="40000"/>
              </a:schemeClr>
            </a:solidFill>
            <a:prstDash val="dash"/>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b="0" dirty="0">
                <a:effectLst/>
                <a:latin typeface="Constantia" panose="02030602050306030303" pitchFamily="18" charset="0"/>
              </a:rPr>
              <a:t>Accuracy</a:t>
            </a:r>
          </a:p>
        </p:txBody>
      </p:sp>
      <p:sp>
        <p:nvSpPr>
          <p:cNvPr id="51" name="TextBox 50">
            <a:extLst>
              <a:ext uri="{FF2B5EF4-FFF2-40B4-BE49-F238E27FC236}">
                <a16:creationId xmlns:a16="http://schemas.microsoft.com/office/drawing/2014/main" id="{EB4C8518-2A79-7ECC-D2B4-DC3474AF767C}"/>
              </a:ext>
            </a:extLst>
          </p:cNvPr>
          <p:cNvSpPr txBox="1"/>
          <p:nvPr/>
        </p:nvSpPr>
        <p:spPr>
          <a:xfrm>
            <a:off x="5154703" y="2073685"/>
            <a:ext cx="3909634" cy="784830"/>
          </a:xfrm>
          <a:prstGeom prst="rect">
            <a:avLst/>
          </a:prstGeom>
          <a:noFill/>
        </p:spPr>
        <p:txBody>
          <a:bodyPr wrap="square">
            <a:spAutoFit/>
          </a:bodyPr>
          <a:lstStyle/>
          <a:p>
            <a:r>
              <a:rPr lang="en-US" sz="1500" dirty="0">
                <a:solidFill>
                  <a:srgbClr val="002060"/>
                </a:solidFill>
                <a:latin typeface="Constantia" panose="02030602050306030303" pitchFamily="18" charset="0"/>
              </a:rPr>
              <a:t>The primary goal of the study was to classify heart disease using different models and a real-world dataset.</a:t>
            </a:r>
          </a:p>
        </p:txBody>
      </p:sp>
      <p:sp>
        <p:nvSpPr>
          <p:cNvPr id="4" name="TextBox 3">
            <a:extLst>
              <a:ext uri="{FF2B5EF4-FFF2-40B4-BE49-F238E27FC236}">
                <a16:creationId xmlns:a16="http://schemas.microsoft.com/office/drawing/2014/main" id="{7EB07E22-C4F8-224D-C83A-D44D6374997B}"/>
              </a:ext>
            </a:extLst>
          </p:cNvPr>
          <p:cNvSpPr txBox="1"/>
          <p:nvPr/>
        </p:nvSpPr>
        <p:spPr>
          <a:xfrm>
            <a:off x="4743762" y="2251167"/>
            <a:ext cx="307434" cy="369332"/>
          </a:xfrm>
          <a:prstGeom prst="rect">
            <a:avLst/>
          </a:prstGeom>
          <a:noFill/>
        </p:spPr>
        <p:txBody>
          <a:bodyPr wrap="square">
            <a:spAutoFit/>
          </a:bodyPr>
          <a:lstStyle/>
          <a:p>
            <a:r>
              <a:rPr lang="en-US" sz="1800" dirty="0">
                <a:solidFill>
                  <a:srgbClr val="002060"/>
                </a:solidFill>
                <a:latin typeface="Constantia" panose="02030602050306030303" pitchFamily="18" charset="0"/>
                <a:sym typeface="Wingdings" panose="05000000000000000000" pitchFamily="2" charset="2"/>
              </a:rPr>
              <a:t></a:t>
            </a:r>
            <a:endParaRPr lang="en-IN" dirty="0"/>
          </a:p>
        </p:txBody>
      </p:sp>
      <p:sp>
        <p:nvSpPr>
          <p:cNvPr id="6" name="TextBox 5">
            <a:extLst>
              <a:ext uri="{FF2B5EF4-FFF2-40B4-BE49-F238E27FC236}">
                <a16:creationId xmlns:a16="http://schemas.microsoft.com/office/drawing/2014/main" id="{BC1520F3-3713-F3E3-1004-37958CB3A385}"/>
              </a:ext>
            </a:extLst>
          </p:cNvPr>
          <p:cNvSpPr txBox="1"/>
          <p:nvPr/>
        </p:nvSpPr>
        <p:spPr>
          <a:xfrm>
            <a:off x="5145335" y="2868703"/>
            <a:ext cx="3909634" cy="784830"/>
          </a:xfrm>
          <a:prstGeom prst="rect">
            <a:avLst/>
          </a:prstGeom>
          <a:noFill/>
        </p:spPr>
        <p:txBody>
          <a:bodyPr wrap="square">
            <a:spAutoFit/>
          </a:bodyPr>
          <a:lstStyle/>
          <a:p>
            <a:r>
              <a:rPr lang="en-US" sz="1500" dirty="0">
                <a:solidFill>
                  <a:srgbClr val="002060"/>
                </a:solidFill>
                <a:latin typeface="Constantia" panose="02030602050306030303" pitchFamily="18" charset="0"/>
              </a:rPr>
              <a:t>The study utilized the Kaggle cardiovascular disease dataset with 70,000 instances, implemented on Google Collab. </a:t>
            </a:r>
          </a:p>
        </p:txBody>
      </p:sp>
      <p:sp>
        <p:nvSpPr>
          <p:cNvPr id="12" name="TextBox 11">
            <a:extLst>
              <a:ext uri="{FF2B5EF4-FFF2-40B4-BE49-F238E27FC236}">
                <a16:creationId xmlns:a16="http://schemas.microsoft.com/office/drawing/2014/main" id="{70898BAD-741E-2735-7860-D2F0D87B3680}"/>
              </a:ext>
            </a:extLst>
          </p:cNvPr>
          <p:cNvSpPr txBox="1"/>
          <p:nvPr/>
        </p:nvSpPr>
        <p:spPr>
          <a:xfrm>
            <a:off x="4743762" y="3975649"/>
            <a:ext cx="307434" cy="369332"/>
          </a:xfrm>
          <a:prstGeom prst="rect">
            <a:avLst/>
          </a:prstGeom>
          <a:noFill/>
        </p:spPr>
        <p:txBody>
          <a:bodyPr wrap="square">
            <a:spAutoFit/>
          </a:bodyPr>
          <a:lstStyle/>
          <a:p>
            <a:r>
              <a:rPr lang="en-US" sz="1800" dirty="0">
                <a:solidFill>
                  <a:srgbClr val="002060"/>
                </a:solidFill>
                <a:latin typeface="Constantia" panose="02030602050306030303" pitchFamily="18" charset="0"/>
                <a:sym typeface="Wingdings" panose="05000000000000000000" pitchFamily="2" charset="2"/>
              </a:rPr>
              <a:t></a:t>
            </a:r>
            <a:endParaRPr lang="en-IN" dirty="0"/>
          </a:p>
        </p:txBody>
      </p:sp>
      <p:sp>
        <p:nvSpPr>
          <p:cNvPr id="13" name="TextBox 12">
            <a:extLst>
              <a:ext uri="{FF2B5EF4-FFF2-40B4-BE49-F238E27FC236}">
                <a16:creationId xmlns:a16="http://schemas.microsoft.com/office/drawing/2014/main" id="{8B50EA4A-83BD-A4E2-1DAB-D482469613A5}"/>
              </a:ext>
            </a:extLst>
          </p:cNvPr>
          <p:cNvSpPr txBox="1"/>
          <p:nvPr/>
        </p:nvSpPr>
        <p:spPr>
          <a:xfrm>
            <a:off x="4743762" y="3042963"/>
            <a:ext cx="307434" cy="369332"/>
          </a:xfrm>
          <a:prstGeom prst="rect">
            <a:avLst/>
          </a:prstGeom>
          <a:noFill/>
        </p:spPr>
        <p:txBody>
          <a:bodyPr wrap="square">
            <a:spAutoFit/>
          </a:bodyPr>
          <a:lstStyle/>
          <a:p>
            <a:r>
              <a:rPr lang="en-US" sz="1800" dirty="0">
                <a:solidFill>
                  <a:srgbClr val="002060"/>
                </a:solidFill>
                <a:latin typeface="Constantia" panose="02030602050306030303" pitchFamily="18" charset="0"/>
                <a:sym typeface="Wingdings" panose="05000000000000000000" pitchFamily="2" charset="2"/>
              </a:rPr>
              <a:t></a:t>
            </a:r>
            <a:endParaRPr lang="en-IN" dirty="0"/>
          </a:p>
        </p:txBody>
      </p:sp>
      <p:sp>
        <p:nvSpPr>
          <p:cNvPr id="15" name="TextBox 14">
            <a:extLst>
              <a:ext uri="{FF2B5EF4-FFF2-40B4-BE49-F238E27FC236}">
                <a16:creationId xmlns:a16="http://schemas.microsoft.com/office/drawing/2014/main" id="{A3C7E85F-B63B-DC52-BE71-AF1D17F05BF8}"/>
              </a:ext>
            </a:extLst>
          </p:cNvPr>
          <p:cNvSpPr txBox="1"/>
          <p:nvPr/>
        </p:nvSpPr>
        <p:spPr>
          <a:xfrm>
            <a:off x="5154703" y="3671596"/>
            <a:ext cx="3909634" cy="1015663"/>
          </a:xfrm>
          <a:prstGeom prst="rect">
            <a:avLst/>
          </a:prstGeom>
          <a:noFill/>
        </p:spPr>
        <p:txBody>
          <a:bodyPr wrap="square">
            <a:spAutoFit/>
          </a:bodyPr>
          <a:lstStyle/>
          <a:p>
            <a:r>
              <a:rPr lang="en-US" sz="1500" dirty="0">
                <a:solidFill>
                  <a:srgbClr val="002060"/>
                </a:solidFill>
                <a:latin typeface="Constantia" panose="02030602050306030303" pitchFamily="18" charset="0"/>
              </a:rPr>
              <a:t>The researchers applied the k-modes clustering algorithm to a dataset of patients with heart disease, preprocessing the data by adjusting age and blood pressure attributes.</a:t>
            </a:r>
          </a:p>
        </p:txBody>
      </p:sp>
      <p:sp>
        <p:nvSpPr>
          <p:cNvPr id="18" name="TextBox 17">
            <a:extLst>
              <a:ext uri="{FF2B5EF4-FFF2-40B4-BE49-F238E27FC236}">
                <a16:creationId xmlns:a16="http://schemas.microsoft.com/office/drawing/2014/main" id="{CE154579-3C38-818B-9C12-5DE901AD9EC5}"/>
              </a:ext>
            </a:extLst>
          </p:cNvPr>
          <p:cNvSpPr txBox="1"/>
          <p:nvPr/>
        </p:nvSpPr>
        <p:spPr>
          <a:xfrm>
            <a:off x="4743762" y="5827653"/>
            <a:ext cx="307434" cy="369332"/>
          </a:xfrm>
          <a:prstGeom prst="rect">
            <a:avLst/>
          </a:prstGeom>
          <a:noFill/>
        </p:spPr>
        <p:txBody>
          <a:bodyPr wrap="square">
            <a:spAutoFit/>
          </a:bodyPr>
          <a:lstStyle/>
          <a:p>
            <a:r>
              <a:rPr lang="en-US" sz="1800" dirty="0">
                <a:solidFill>
                  <a:srgbClr val="002060"/>
                </a:solidFill>
                <a:latin typeface="Constantia" panose="02030602050306030303" pitchFamily="18" charset="0"/>
                <a:sym typeface="Wingdings" panose="05000000000000000000" pitchFamily="2" charset="2"/>
              </a:rPr>
              <a:t></a:t>
            </a:r>
            <a:endParaRPr lang="en-IN" dirty="0"/>
          </a:p>
        </p:txBody>
      </p:sp>
      <p:sp>
        <p:nvSpPr>
          <p:cNvPr id="20" name="TextBox 19">
            <a:extLst>
              <a:ext uri="{FF2B5EF4-FFF2-40B4-BE49-F238E27FC236}">
                <a16:creationId xmlns:a16="http://schemas.microsoft.com/office/drawing/2014/main" id="{7AD2ECF8-A313-11F6-C5D3-A77BA176DF0E}"/>
              </a:ext>
            </a:extLst>
          </p:cNvPr>
          <p:cNvSpPr txBox="1"/>
          <p:nvPr/>
        </p:nvSpPr>
        <p:spPr>
          <a:xfrm>
            <a:off x="5171847" y="4687259"/>
            <a:ext cx="3909635" cy="784830"/>
          </a:xfrm>
          <a:prstGeom prst="rect">
            <a:avLst/>
          </a:prstGeom>
          <a:noFill/>
        </p:spPr>
        <p:txBody>
          <a:bodyPr wrap="square">
            <a:spAutoFit/>
          </a:bodyPr>
          <a:lstStyle/>
          <a:p>
            <a:r>
              <a:rPr lang="en-US" sz="1500" dirty="0">
                <a:solidFill>
                  <a:srgbClr val="002060"/>
                </a:solidFill>
                <a:latin typeface="Constantia" panose="02030602050306030303" pitchFamily="18" charset="0"/>
              </a:rPr>
              <a:t>Limitations of the study include potential lack of consideration of important demographic and clinical variables</a:t>
            </a:r>
          </a:p>
        </p:txBody>
      </p:sp>
      <p:sp>
        <p:nvSpPr>
          <p:cNvPr id="21" name="TextBox 20">
            <a:extLst>
              <a:ext uri="{FF2B5EF4-FFF2-40B4-BE49-F238E27FC236}">
                <a16:creationId xmlns:a16="http://schemas.microsoft.com/office/drawing/2014/main" id="{1FA58CC8-4907-B965-546D-0414D457C8AE}"/>
              </a:ext>
            </a:extLst>
          </p:cNvPr>
          <p:cNvSpPr txBox="1"/>
          <p:nvPr/>
        </p:nvSpPr>
        <p:spPr>
          <a:xfrm>
            <a:off x="4743762" y="4942469"/>
            <a:ext cx="307434" cy="369332"/>
          </a:xfrm>
          <a:prstGeom prst="rect">
            <a:avLst/>
          </a:prstGeom>
          <a:noFill/>
        </p:spPr>
        <p:txBody>
          <a:bodyPr wrap="square">
            <a:spAutoFit/>
          </a:bodyPr>
          <a:lstStyle/>
          <a:p>
            <a:r>
              <a:rPr lang="en-US" sz="1800" dirty="0">
                <a:solidFill>
                  <a:srgbClr val="002060"/>
                </a:solidFill>
                <a:latin typeface="Constantia" panose="02030602050306030303" pitchFamily="18" charset="0"/>
                <a:sym typeface="Wingdings" panose="05000000000000000000" pitchFamily="2" charset="2"/>
              </a:rPr>
              <a:t></a:t>
            </a:r>
            <a:endParaRPr lang="en-IN" dirty="0"/>
          </a:p>
        </p:txBody>
      </p:sp>
      <p:sp>
        <p:nvSpPr>
          <p:cNvPr id="22" name="TextBox 21">
            <a:extLst>
              <a:ext uri="{FF2B5EF4-FFF2-40B4-BE49-F238E27FC236}">
                <a16:creationId xmlns:a16="http://schemas.microsoft.com/office/drawing/2014/main" id="{C610A434-DC03-6C80-6C60-A3483DEAE975}"/>
              </a:ext>
            </a:extLst>
          </p:cNvPr>
          <p:cNvSpPr txBox="1"/>
          <p:nvPr/>
        </p:nvSpPr>
        <p:spPr>
          <a:xfrm>
            <a:off x="5154701" y="5504488"/>
            <a:ext cx="3926781" cy="1015663"/>
          </a:xfrm>
          <a:prstGeom prst="rect">
            <a:avLst/>
          </a:prstGeom>
          <a:noFill/>
        </p:spPr>
        <p:txBody>
          <a:bodyPr wrap="square">
            <a:spAutoFit/>
          </a:bodyPr>
          <a:lstStyle/>
          <a:p>
            <a:r>
              <a:rPr lang="en-US" sz="1500" dirty="0">
                <a:solidFill>
                  <a:srgbClr val="002060"/>
                </a:solidFill>
                <a:latin typeface="Constantia" panose="02030602050306030303" pitchFamily="18" charset="0"/>
              </a:rPr>
              <a:t>Future research should involve comparing k-modes clustering with other algorithms, assessing the impact of missing data and outliers on accuracy</a:t>
            </a:r>
          </a:p>
        </p:txBody>
      </p:sp>
    </p:spTree>
    <p:extLst>
      <p:ext uri="{BB962C8B-B14F-4D97-AF65-F5344CB8AC3E}">
        <p14:creationId xmlns:p14="http://schemas.microsoft.com/office/powerpoint/2010/main" val="219639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4B580D6-1557-4DF7-FC40-FD937C8B94AF}"/>
              </a:ext>
            </a:extLst>
          </p:cNvPr>
          <p:cNvPicPr>
            <a:picLocks noChangeAspect="1"/>
          </p:cNvPicPr>
          <p:nvPr/>
        </p:nvPicPr>
        <p:blipFill>
          <a:blip r:embed="rId2">
            <a:biLevel thresh="25000"/>
            <a:alphaModFix amt="21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20163" y="1234837"/>
            <a:ext cx="4388324" cy="4388324"/>
          </a:xfrm>
          <a:prstGeom prst="rect">
            <a:avLst/>
          </a:prstGeom>
        </p:spPr>
      </p:pic>
      <p:pic>
        <p:nvPicPr>
          <p:cNvPr id="120" name="Picture 119">
            <a:extLst>
              <a:ext uri="{FF2B5EF4-FFF2-40B4-BE49-F238E27FC236}">
                <a16:creationId xmlns:a16="http://schemas.microsoft.com/office/drawing/2014/main" id="{829A126A-D0F3-AECE-3BDA-638FF0E7AF73}"/>
              </a:ext>
            </a:extLst>
          </p:cNvPr>
          <p:cNvPicPr>
            <a:picLocks noChangeAspect="1"/>
          </p:cNvPicPr>
          <p:nvPr/>
        </p:nvPicPr>
        <p:blipFill>
          <a:blip r:embed="rId4">
            <a:duotone>
              <a:schemeClr val="accent1">
                <a:shade val="45000"/>
                <a:satMod val="135000"/>
              </a:schemeClr>
              <a:prstClr val="white"/>
            </a:duotone>
          </a:blip>
          <a:stretch>
            <a:fillRect/>
          </a:stretch>
        </p:blipFill>
        <p:spPr>
          <a:xfrm rot="20943577">
            <a:off x="6690343" y="3112700"/>
            <a:ext cx="701101" cy="701101"/>
          </a:xfrm>
          <a:prstGeom prst="rect">
            <a:avLst/>
          </a:prstGeom>
        </p:spPr>
      </p:pic>
      <p:pic>
        <p:nvPicPr>
          <p:cNvPr id="119" name="Picture 118">
            <a:extLst>
              <a:ext uri="{FF2B5EF4-FFF2-40B4-BE49-F238E27FC236}">
                <a16:creationId xmlns:a16="http://schemas.microsoft.com/office/drawing/2014/main" id="{64D939B0-64EE-26B6-07F7-12194C11DCC9}"/>
              </a:ext>
            </a:extLst>
          </p:cNvPr>
          <p:cNvPicPr>
            <a:picLocks noChangeAspect="1"/>
          </p:cNvPicPr>
          <p:nvPr/>
        </p:nvPicPr>
        <p:blipFill>
          <a:blip r:embed="rId4">
            <a:duotone>
              <a:schemeClr val="accent1">
                <a:shade val="45000"/>
                <a:satMod val="135000"/>
              </a:schemeClr>
              <a:prstClr val="white"/>
            </a:duotone>
          </a:blip>
          <a:stretch>
            <a:fillRect/>
          </a:stretch>
        </p:blipFill>
        <p:spPr>
          <a:xfrm rot="532551" flipH="1">
            <a:off x="6924479" y="431052"/>
            <a:ext cx="701101" cy="701101"/>
          </a:xfrm>
          <a:prstGeom prst="rect">
            <a:avLst/>
          </a:prstGeom>
        </p:spPr>
      </p:pic>
      <p:grpSp>
        <p:nvGrpSpPr>
          <p:cNvPr id="110" name="Group 109">
            <a:extLst>
              <a:ext uri="{FF2B5EF4-FFF2-40B4-BE49-F238E27FC236}">
                <a16:creationId xmlns:a16="http://schemas.microsoft.com/office/drawing/2014/main" id="{DE2501C2-7DC2-115F-E333-414420336859}"/>
              </a:ext>
            </a:extLst>
          </p:cNvPr>
          <p:cNvGrpSpPr/>
          <p:nvPr/>
        </p:nvGrpSpPr>
        <p:grpSpPr>
          <a:xfrm>
            <a:off x="6442848" y="1610792"/>
            <a:ext cx="1454797" cy="831944"/>
            <a:chOff x="6785257" y="5867269"/>
            <a:chExt cx="1454797" cy="831944"/>
          </a:xfrm>
        </p:grpSpPr>
        <p:sp>
          <p:nvSpPr>
            <p:cNvPr id="111" name="Rectangle 110">
              <a:extLst>
                <a:ext uri="{FF2B5EF4-FFF2-40B4-BE49-F238E27FC236}">
                  <a16:creationId xmlns:a16="http://schemas.microsoft.com/office/drawing/2014/main" id="{EF421841-B504-7945-E855-268C6ABD99AC}"/>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2" name="Group 111">
              <a:extLst>
                <a:ext uri="{FF2B5EF4-FFF2-40B4-BE49-F238E27FC236}">
                  <a16:creationId xmlns:a16="http://schemas.microsoft.com/office/drawing/2014/main" id="{08F0DDE2-F4A8-940E-8F8B-2F81269D0FB5}"/>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3" name="Right Triangle 112">
                <a:extLst>
                  <a:ext uri="{FF2B5EF4-FFF2-40B4-BE49-F238E27FC236}">
                    <a16:creationId xmlns:a16="http://schemas.microsoft.com/office/drawing/2014/main" id="{1DF528CB-08FD-29C1-FFCB-601ADE679B0F}"/>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Triangle 113">
                <a:extLst>
                  <a:ext uri="{FF2B5EF4-FFF2-40B4-BE49-F238E27FC236}">
                    <a16:creationId xmlns:a16="http://schemas.microsoft.com/office/drawing/2014/main" id="{966AC852-CEE1-BA4A-CB06-BE131062C451}"/>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ight Triangle 114">
                <a:extLst>
                  <a:ext uri="{FF2B5EF4-FFF2-40B4-BE49-F238E27FC236}">
                    <a16:creationId xmlns:a16="http://schemas.microsoft.com/office/drawing/2014/main" id="{4EB97E98-CF35-DDBA-4F3A-6D006E59B92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Triangle 115">
                <a:extLst>
                  <a:ext uri="{FF2B5EF4-FFF2-40B4-BE49-F238E27FC236}">
                    <a16:creationId xmlns:a16="http://schemas.microsoft.com/office/drawing/2014/main" id="{AB9A9937-03BC-5E98-F6BE-AE380175CADA}"/>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ight Triangle 116">
                <a:extLst>
                  <a:ext uri="{FF2B5EF4-FFF2-40B4-BE49-F238E27FC236}">
                    <a16:creationId xmlns:a16="http://schemas.microsoft.com/office/drawing/2014/main" id="{88FA9FA9-6925-6913-6E77-AF9D3529675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2" name="Group 101">
            <a:extLst>
              <a:ext uri="{FF2B5EF4-FFF2-40B4-BE49-F238E27FC236}">
                <a16:creationId xmlns:a16="http://schemas.microsoft.com/office/drawing/2014/main" id="{F2BA0C9D-69E5-DFDE-DEC2-104C9BA77092}"/>
              </a:ext>
            </a:extLst>
          </p:cNvPr>
          <p:cNvGrpSpPr/>
          <p:nvPr/>
        </p:nvGrpSpPr>
        <p:grpSpPr>
          <a:xfrm rot="4246982">
            <a:off x="6451874" y="677596"/>
            <a:ext cx="1454797" cy="831944"/>
            <a:chOff x="6785257" y="5867269"/>
            <a:chExt cx="1454797" cy="831944"/>
          </a:xfrm>
        </p:grpSpPr>
        <p:sp>
          <p:nvSpPr>
            <p:cNvPr id="103" name="Rectangle 102">
              <a:extLst>
                <a:ext uri="{FF2B5EF4-FFF2-40B4-BE49-F238E27FC236}">
                  <a16:creationId xmlns:a16="http://schemas.microsoft.com/office/drawing/2014/main" id="{D39F60BE-05E9-27E5-D12C-D6C4A501471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148DA7E6-C48A-2D98-2BB9-8E4B16C62462}"/>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05" name="Right Triangle 104">
                <a:extLst>
                  <a:ext uri="{FF2B5EF4-FFF2-40B4-BE49-F238E27FC236}">
                    <a16:creationId xmlns:a16="http://schemas.microsoft.com/office/drawing/2014/main" id="{867E3E20-65F5-5B82-FEAF-AE6BA987AAA7}"/>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ight Triangle 105">
                <a:extLst>
                  <a:ext uri="{FF2B5EF4-FFF2-40B4-BE49-F238E27FC236}">
                    <a16:creationId xmlns:a16="http://schemas.microsoft.com/office/drawing/2014/main" id="{A2B1D9BA-4040-8757-1801-F69258DCA259}"/>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ight Triangle 106">
                <a:extLst>
                  <a:ext uri="{FF2B5EF4-FFF2-40B4-BE49-F238E27FC236}">
                    <a16:creationId xmlns:a16="http://schemas.microsoft.com/office/drawing/2014/main" id="{D196FEE3-8526-6032-981B-AF3DA72EDE68}"/>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ight Triangle 107">
                <a:extLst>
                  <a:ext uri="{FF2B5EF4-FFF2-40B4-BE49-F238E27FC236}">
                    <a16:creationId xmlns:a16="http://schemas.microsoft.com/office/drawing/2014/main" id="{68A7A1FF-9E7E-43B9-0B4C-B3C46564C5F0}"/>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ight Triangle 108">
                <a:extLst>
                  <a:ext uri="{FF2B5EF4-FFF2-40B4-BE49-F238E27FC236}">
                    <a16:creationId xmlns:a16="http://schemas.microsoft.com/office/drawing/2014/main" id="{59A76703-C1A4-F8A4-E7FA-E71D2EF9F4E6}"/>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8C987CE3-E4C4-68FA-63BB-FC36E1B7FE94}"/>
              </a:ext>
            </a:extLst>
          </p:cNvPr>
          <p:cNvGrpSpPr/>
          <p:nvPr/>
        </p:nvGrpSpPr>
        <p:grpSpPr>
          <a:xfrm rot="3763409">
            <a:off x="6442791" y="2525174"/>
            <a:ext cx="1454797" cy="831944"/>
            <a:chOff x="6785257" y="5867269"/>
            <a:chExt cx="1454797" cy="831944"/>
          </a:xfrm>
        </p:grpSpPr>
        <p:sp>
          <p:nvSpPr>
            <p:cNvPr id="95" name="Rectangle 94">
              <a:extLst>
                <a:ext uri="{FF2B5EF4-FFF2-40B4-BE49-F238E27FC236}">
                  <a16:creationId xmlns:a16="http://schemas.microsoft.com/office/drawing/2014/main" id="{5D85C5B7-50D7-720B-3B5D-8037048AAAA4}"/>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D013589A-E0E7-D518-536A-71EC78B186FD}"/>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97" name="Right Triangle 96">
                <a:extLst>
                  <a:ext uri="{FF2B5EF4-FFF2-40B4-BE49-F238E27FC236}">
                    <a16:creationId xmlns:a16="http://schemas.microsoft.com/office/drawing/2014/main" id="{29DF5D66-5813-0F53-3031-378DDAF69D11}"/>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Triangle 97">
                <a:extLst>
                  <a:ext uri="{FF2B5EF4-FFF2-40B4-BE49-F238E27FC236}">
                    <a16:creationId xmlns:a16="http://schemas.microsoft.com/office/drawing/2014/main" id="{8B90925D-4005-9AED-0B3D-D40EC22C5C3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ight Triangle 98">
                <a:extLst>
                  <a:ext uri="{FF2B5EF4-FFF2-40B4-BE49-F238E27FC236}">
                    <a16:creationId xmlns:a16="http://schemas.microsoft.com/office/drawing/2014/main" id="{504C1952-4DBC-A1A2-89CD-B51F159969A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Triangle 99">
                <a:extLst>
                  <a:ext uri="{FF2B5EF4-FFF2-40B4-BE49-F238E27FC236}">
                    <a16:creationId xmlns:a16="http://schemas.microsoft.com/office/drawing/2014/main" id="{CAD23A5C-B556-0509-741B-450FB40D4EF9}"/>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ight Triangle 100">
                <a:extLst>
                  <a:ext uri="{FF2B5EF4-FFF2-40B4-BE49-F238E27FC236}">
                    <a16:creationId xmlns:a16="http://schemas.microsoft.com/office/drawing/2014/main" id="{66044A3C-4EB2-7557-AEB3-D221480BF70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id="{212575DF-2742-3DF8-F203-4CE1AED76193}"/>
              </a:ext>
            </a:extLst>
          </p:cNvPr>
          <p:cNvGrpSpPr/>
          <p:nvPr/>
        </p:nvGrpSpPr>
        <p:grpSpPr>
          <a:xfrm>
            <a:off x="6482552" y="3327525"/>
            <a:ext cx="1454797" cy="831944"/>
            <a:chOff x="6785257" y="5867269"/>
            <a:chExt cx="1454797" cy="831944"/>
          </a:xfrm>
        </p:grpSpPr>
        <p:sp>
          <p:nvSpPr>
            <p:cNvPr id="79" name="Rectangle 78">
              <a:extLst>
                <a:ext uri="{FF2B5EF4-FFF2-40B4-BE49-F238E27FC236}">
                  <a16:creationId xmlns:a16="http://schemas.microsoft.com/office/drawing/2014/main" id="{01C38AF6-313F-735C-8D1D-5643A994AFC5}"/>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a:extLst>
                <a:ext uri="{FF2B5EF4-FFF2-40B4-BE49-F238E27FC236}">
                  <a16:creationId xmlns:a16="http://schemas.microsoft.com/office/drawing/2014/main" id="{3D0CDD3D-0327-D822-2203-BF16CD32C8AD}"/>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81" name="Right Triangle 80">
                <a:extLst>
                  <a:ext uri="{FF2B5EF4-FFF2-40B4-BE49-F238E27FC236}">
                    <a16:creationId xmlns:a16="http://schemas.microsoft.com/office/drawing/2014/main" id="{EDF7002B-C95A-8C02-1033-B07C7439D418}"/>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a:extLst>
                  <a:ext uri="{FF2B5EF4-FFF2-40B4-BE49-F238E27FC236}">
                    <a16:creationId xmlns:a16="http://schemas.microsoft.com/office/drawing/2014/main" id="{B3C89E91-1FBB-A14E-5357-C60F86567877}"/>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Triangle 82">
                <a:extLst>
                  <a:ext uri="{FF2B5EF4-FFF2-40B4-BE49-F238E27FC236}">
                    <a16:creationId xmlns:a16="http://schemas.microsoft.com/office/drawing/2014/main" id="{CD3BC638-C091-508C-1045-084614CBD9DF}"/>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Triangle 83">
                <a:extLst>
                  <a:ext uri="{FF2B5EF4-FFF2-40B4-BE49-F238E27FC236}">
                    <a16:creationId xmlns:a16="http://schemas.microsoft.com/office/drawing/2014/main" id="{69E95B84-3E0F-2F02-7B30-2AC17CCBEAE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ight Triangle 84">
                <a:extLst>
                  <a:ext uri="{FF2B5EF4-FFF2-40B4-BE49-F238E27FC236}">
                    <a16:creationId xmlns:a16="http://schemas.microsoft.com/office/drawing/2014/main" id="{36185CA2-49C8-89F4-6C1E-241B90485D23}"/>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id="{9C495835-00F6-D88C-F4D4-73F96A926CF7}"/>
              </a:ext>
            </a:extLst>
          </p:cNvPr>
          <p:cNvGrpSpPr/>
          <p:nvPr/>
        </p:nvGrpSpPr>
        <p:grpSpPr>
          <a:xfrm rot="3965514">
            <a:off x="6401410" y="4331589"/>
            <a:ext cx="1454797" cy="831944"/>
            <a:chOff x="6785257" y="5867269"/>
            <a:chExt cx="1454797" cy="831944"/>
          </a:xfrm>
        </p:grpSpPr>
        <p:sp>
          <p:nvSpPr>
            <p:cNvPr id="87" name="Rectangle 86">
              <a:extLst>
                <a:ext uri="{FF2B5EF4-FFF2-40B4-BE49-F238E27FC236}">
                  <a16:creationId xmlns:a16="http://schemas.microsoft.com/office/drawing/2014/main" id="{AB050BDE-0C85-FCF6-03A3-0C738AD9666E}"/>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8" name="Group 87">
              <a:extLst>
                <a:ext uri="{FF2B5EF4-FFF2-40B4-BE49-F238E27FC236}">
                  <a16:creationId xmlns:a16="http://schemas.microsoft.com/office/drawing/2014/main" id="{830A3720-67A5-7BE3-8159-6F1BF534DC28}"/>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89" name="Right Triangle 88">
                <a:extLst>
                  <a:ext uri="{FF2B5EF4-FFF2-40B4-BE49-F238E27FC236}">
                    <a16:creationId xmlns:a16="http://schemas.microsoft.com/office/drawing/2014/main" id="{AAC26EF7-3455-3799-3E93-55243F6BFB8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Triangle 89">
                <a:extLst>
                  <a:ext uri="{FF2B5EF4-FFF2-40B4-BE49-F238E27FC236}">
                    <a16:creationId xmlns:a16="http://schemas.microsoft.com/office/drawing/2014/main" id="{FADFDFA4-3B02-51F2-4091-015F02C0B3C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ight Triangle 90">
                <a:extLst>
                  <a:ext uri="{FF2B5EF4-FFF2-40B4-BE49-F238E27FC236}">
                    <a16:creationId xmlns:a16="http://schemas.microsoft.com/office/drawing/2014/main" id="{F4BE51A3-6E45-0FCE-79B0-619482F0C85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Triangle 91">
                <a:extLst>
                  <a:ext uri="{FF2B5EF4-FFF2-40B4-BE49-F238E27FC236}">
                    <a16:creationId xmlns:a16="http://schemas.microsoft.com/office/drawing/2014/main" id="{59CBBA45-1405-944F-59B8-1B94A3F63E43}"/>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ight Triangle 92">
                <a:extLst>
                  <a:ext uri="{FF2B5EF4-FFF2-40B4-BE49-F238E27FC236}">
                    <a16:creationId xmlns:a16="http://schemas.microsoft.com/office/drawing/2014/main" id="{240BF64B-6206-46AE-0378-8201FEF8830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7" name="Group 76">
            <a:extLst>
              <a:ext uri="{FF2B5EF4-FFF2-40B4-BE49-F238E27FC236}">
                <a16:creationId xmlns:a16="http://schemas.microsoft.com/office/drawing/2014/main" id="{0D0ADA21-C20B-5833-84FB-85282085BEAB}"/>
              </a:ext>
            </a:extLst>
          </p:cNvPr>
          <p:cNvGrpSpPr/>
          <p:nvPr/>
        </p:nvGrpSpPr>
        <p:grpSpPr>
          <a:xfrm>
            <a:off x="6430239" y="5390225"/>
            <a:ext cx="1454797" cy="831944"/>
            <a:chOff x="6785257" y="5867269"/>
            <a:chExt cx="1454797" cy="831944"/>
          </a:xfrm>
        </p:grpSpPr>
        <p:sp>
          <p:nvSpPr>
            <p:cNvPr id="68" name="Rectangle 67">
              <a:extLst>
                <a:ext uri="{FF2B5EF4-FFF2-40B4-BE49-F238E27FC236}">
                  <a16:creationId xmlns:a16="http://schemas.microsoft.com/office/drawing/2014/main" id="{A32A43F5-E4A5-126A-9E2D-F9BFC4ACB48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a:extLst>
                <a:ext uri="{FF2B5EF4-FFF2-40B4-BE49-F238E27FC236}">
                  <a16:creationId xmlns:a16="http://schemas.microsoft.com/office/drawing/2014/main" id="{28D34372-11E2-7A6A-F1D7-07661379C0B6}"/>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69" name="Right Triangle 68">
                <a:extLst>
                  <a:ext uri="{FF2B5EF4-FFF2-40B4-BE49-F238E27FC236}">
                    <a16:creationId xmlns:a16="http://schemas.microsoft.com/office/drawing/2014/main" id="{9F73AA58-616E-FA0D-3F7C-2B9BBDB464E4}"/>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Triangle 69">
                <a:extLst>
                  <a:ext uri="{FF2B5EF4-FFF2-40B4-BE49-F238E27FC236}">
                    <a16:creationId xmlns:a16="http://schemas.microsoft.com/office/drawing/2014/main" id="{57E96319-AEBB-0931-FF92-D6CE87C51CEE}"/>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ight Triangle 70">
                <a:extLst>
                  <a:ext uri="{FF2B5EF4-FFF2-40B4-BE49-F238E27FC236}">
                    <a16:creationId xmlns:a16="http://schemas.microsoft.com/office/drawing/2014/main" id="{1F5FDB6A-323C-E256-E7E1-11A11BA25C6B}"/>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3878E16C-BC8A-AEDC-E41C-CC610D277BF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ight Triangle 72">
                <a:extLst>
                  <a:ext uri="{FF2B5EF4-FFF2-40B4-BE49-F238E27FC236}">
                    <a16:creationId xmlns:a16="http://schemas.microsoft.com/office/drawing/2014/main" id="{2C59596D-12EF-FCE8-4795-96B176F117BA}"/>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 name="Group 1">
            <a:extLst>
              <a:ext uri="{FF2B5EF4-FFF2-40B4-BE49-F238E27FC236}">
                <a16:creationId xmlns:a16="http://schemas.microsoft.com/office/drawing/2014/main" id="{49030D28-1217-F351-1B44-FCD221C67BE4}"/>
              </a:ext>
            </a:extLst>
          </p:cNvPr>
          <p:cNvGrpSpPr/>
          <p:nvPr/>
        </p:nvGrpSpPr>
        <p:grpSpPr>
          <a:xfrm>
            <a:off x="2783632" y="5229200"/>
            <a:ext cx="3847232" cy="1256880"/>
            <a:chOff x="4963887" y="5221960"/>
            <a:chExt cx="3847232" cy="1256880"/>
          </a:xfrm>
        </p:grpSpPr>
        <p:sp>
          <p:nvSpPr>
            <p:cNvPr id="3" name="Rectangle: Rounded Corners 2">
              <a:extLst>
                <a:ext uri="{FF2B5EF4-FFF2-40B4-BE49-F238E27FC236}">
                  <a16:creationId xmlns:a16="http://schemas.microsoft.com/office/drawing/2014/main" id="{1F570A09-AFAA-50E8-6790-68664128701C}"/>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C92F5A8-7F10-6EEE-3F75-1D7DA18057D2}"/>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AECD56F-D627-956F-C5B4-86512487C9EB}"/>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D356F4-D833-0BEA-5007-A8A403FA1B77}"/>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7" name="TextBox 6">
              <a:extLst>
                <a:ext uri="{FF2B5EF4-FFF2-40B4-BE49-F238E27FC236}">
                  <a16:creationId xmlns:a16="http://schemas.microsoft.com/office/drawing/2014/main" id="{61DECC01-7AD0-94AD-D996-CF98A8DFA2E5}"/>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8" name="TextBox 7">
              <a:extLst>
                <a:ext uri="{FF2B5EF4-FFF2-40B4-BE49-F238E27FC236}">
                  <a16:creationId xmlns:a16="http://schemas.microsoft.com/office/drawing/2014/main" id="{4325C880-710E-D4D5-1578-FAA62020C6A0}"/>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9" name="TextBox 8">
              <a:extLst>
                <a:ext uri="{FF2B5EF4-FFF2-40B4-BE49-F238E27FC236}">
                  <a16:creationId xmlns:a16="http://schemas.microsoft.com/office/drawing/2014/main" id="{C90AA634-D087-2330-0709-33981400E6A1}"/>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11" name="Group 10">
            <a:extLst>
              <a:ext uri="{FF2B5EF4-FFF2-40B4-BE49-F238E27FC236}">
                <a16:creationId xmlns:a16="http://schemas.microsoft.com/office/drawing/2014/main" id="{D1E25283-4C29-6CCB-B64A-299F12CF441B}"/>
              </a:ext>
            </a:extLst>
          </p:cNvPr>
          <p:cNvGrpSpPr/>
          <p:nvPr/>
        </p:nvGrpSpPr>
        <p:grpSpPr>
          <a:xfrm>
            <a:off x="2806088" y="3566976"/>
            <a:ext cx="3847232" cy="1256880"/>
            <a:chOff x="4963887" y="5221960"/>
            <a:chExt cx="3847232" cy="1256880"/>
          </a:xfrm>
        </p:grpSpPr>
        <p:sp>
          <p:nvSpPr>
            <p:cNvPr id="12" name="Rectangle: Rounded Corners 11">
              <a:extLst>
                <a:ext uri="{FF2B5EF4-FFF2-40B4-BE49-F238E27FC236}">
                  <a16:creationId xmlns:a16="http://schemas.microsoft.com/office/drawing/2014/main" id="{47D6A7E9-D7AB-6224-76D8-3DC0493FFD4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F3F1422-551A-F9F4-6C3A-38A85B994CBB}"/>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333B487-1512-133A-5FBA-2FEE22BEB2F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361B5D6-DF84-EC54-8EA8-DB2350046B2F}"/>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6" name="TextBox 15">
              <a:extLst>
                <a:ext uri="{FF2B5EF4-FFF2-40B4-BE49-F238E27FC236}">
                  <a16:creationId xmlns:a16="http://schemas.microsoft.com/office/drawing/2014/main" id="{07FA0A9C-87F0-8306-75AD-D533A9BD69E2}"/>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20" name="Group 19">
            <a:extLst>
              <a:ext uri="{FF2B5EF4-FFF2-40B4-BE49-F238E27FC236}">
                <a16:creationId xmlns:a16="http://schemas.microsoft.com/office/drawing/2014/main" id="{F5F475BC-1713-A8B8-141E-D7DE55D6AC21}"/>
              </a:ext>
            </a:extLst>
          </p:cNvPr>
          <p:cNvGrpSpPr/>
          <p:nvPr/>
        </p:nvGrpSpPr>
        <p:grpSpPr>
          <a:xfrm>
            <a:off x="2806088" y="1955452"/>
            <a:ext cx="3847232" cy="1256880"/>
            <a:chOff x="4963887" y="5221960"/>
            <a:chExt cx="3847232" cy="1256880"/>
          </a:xfrm>
        </p:grpSpPr>
        <p:sp>
          <p:nvSpPr>
            <p:cNvPr id="21" name="Rectangle: Rounded Corners 20">
              <a:extLst>
                <a:ext uri="{FF2B5EF4-FFF2-40B4-BE49-F238E27FC236}">
                  <a16:creationId xmlns:a16="http://schemas.microsoft.com/office/drawing/2014/main" id="{E8BEC271-3BE5-2C68-F238-D55DB1E4EE13}"/>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4B8366BE-CD9D-AC3A-5226-6FD9FA06D206}"/>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56B984D3-0A67-4C71-3DE2-12EA652E5D2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CD5B79F-18A6-E704-76AB-A6E57E2DD701}"/>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25" name="TextBox 24">
              <a:extLst>
                <a:ext uri="{FF2B5EF4-FFF2-40B4-BE49-F238E27FC236}">
                  <a16:creationId xmlns:a16="http://schemas.microsoft.com/office/drawing/2014/main" id="{B9B98C7D-5645-B92F-77CD-98F8F4AACB6A}"/>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29" name="Group 28">
            <a:extLst>
              <a:ext uri="{FF2B5EF4-FFF2-40B4-BE49-F238E27FC236}">
                <a16:creationId xmlns:a16="http://schemas.microsoft.com/office/drawing/2014/main" id="{4EBBFA2D-9C18-9BD8-08E8-A40275E244FF}"/>
              </a:ext>
            </a:extLst>
          </p:cNvPr>
          <p:cNvGrpSpPr/>
          <p:nvPr/>
        </p:nvGrpSpPr>
        <p:grpSpPr>
          <a:xfrm>
            <a:off x="2828544" y="293228"/>
            <a:ext cx="3847232" cy="1256880"/>
            <a:chOff x="4963887" y="5221960"/>
            <a:chExt cx="3847232" cy="1256880"/>
          </a:xfrm>
        </p:grpSpPr>
        <p:sp>
          <p:nvSpPr>
            <p:cNvPr id="30" name="Rectangle: Rounded Corners 29">
              <a:extLst>
                <a:ext uri="{FF2B5EF4-FFF2-40B4-BE49-F238E27FC236}">
                  <a16:creationId xmlns:a16="http://schemas.microsoft.com/office/drawing/2014/main" id="{9EAC148D-974E-337C-EB60-65260839DFBF}"/>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91EE440-36C8-F598-73BB-3A39A1BE675D}"/>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DAF02512-E419-A46A-39BA-19BDE2B4A362}"/>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B176454-1F2B-05E7-6039-BD96324C62E2}"/>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34" name="TextBox 33">
              <a:extLst>
                <a:ext uri="{FF2B5EF4-FFF2-40B4-BE49-F238E27FC236}">
                  <a16:creationId xmlns:a16="http://schemas.microsoft.com/office/drawing/2014/main" id="{25052A18-41DE-1CBC-162B-C57780965CE5}"/>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39" name="Rectangle: Rounded Corners 38">
            <a:extLst>
              <a:ext uri="{FF2B5EF4-FFF2-40B4-BE49-F238E27FC236}">
                <a16:creationId xmlns:a16="http://schemas.microsoft.com/office/drawing/2014/main" id="{317059BB-F82D-AB86-625D-A5C2C33171F3}"/>
              </a:ext>
            </a:extLst>
          </p:cNvPr>
          <p:cNvSpPr/>
          <p:nvPr/>
        </p:nvSpPr>
        <p:spPr>
          <a:xfrm>
            <a:off x="7586965" y="4462222"/>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1E78AD5-6058-D8C9-9DAD-6C8746F469D2}"/>
              </a:ext>
            </a:extLst>
          </p:cNvPr>
          <p:cNvSpPr/>
          <p:nvPr/>
        </p:nvSpPr>
        <p:spPr>
          <a:xfrm>
            <a:off x="7622801" y="4462222"/>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CC14AC0E-AF01-12CA-39DB-FCA389B334D6}"/>
              </a:ext>
            </a:extLst>
          </p:cNvPr>
          <p:cNvSpPr/>
          <p:nvPr/>
        </p:nvSpPr>
        <p:spPr>
          <a:xfrm>
            <a:off x="7783826" y="4623247"/>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C4EDF2D-0139-B3E1-C10F-6924A738ADBA}"/>
              </a:ext>
            </a:extLst>
          </p:cNvPr>
          <p:cNvSpPr txBox="1"/>
          <p:nvPr/>
        </p:nvSpPr>
        <p:spPr>
          <a:xfrm>
            <a:off x="7793568" y="4683931"/>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43" name="TextBox 42">
            <a:extLst>
              <a:ext uri="{FF2B5EF4-FFF2-40B4-BE49-F238E27FC236}">
                <a16:creationId xmlns:a16="http://schemas.microsoft.com/office/drawing/2014/main" id="{39A16DD8-94D6-1B2B-657F-56CDEF5C557D}"/>
              </a:ext>
            </a:extLst>
          </p:cNvPr>
          <p:cNvSpPr txBox="1"/>
          <p:nvPr/>
        </p:nvSpPr>
        <p:spPr>
          <a:xfrm>
            <a:off x="7844841" y="4911746"/>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45" name="TextBox 44">
            <a:extLst>
              <a:ext uri="{FF2B5EF4-FFF2-40B4-BE49-F238E27FC236}">
                <a16:creationId xmlns:a16="http://schemas.microsoft.com/office/drawing/2014/main" id="{29F00A16-D9DD-C2DE-7471-4996A263DDBB}"/>
              </a:ext>
            </a:extLst>
          </p:cNvPr>
          <p:cNvSpPr txBox="1"/>
          <p:nvPr/>
        </p:nvSpPr>
        <p:spPr>
          <a:xfrm>
            <a:off x="9302593" y="4439693"/>
            <a:ext cx="1752153"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18" name="TextBox 117">
            <a:extLst>
              <a:ext uri="{FF2B5EF4-FFF2-40B4-BE49-F238E27FC236}">
                <a16:creationId xmlns:a16="http://schemas.microsoft.com/office/drawing/2014/main" id="{1CF4B3AB-6225-4905-E9E6-35993AA31482}"/>
              </a:ext>
            </a:extLst>
          </p:cNvPr>
          <p:cNvSpPr txBox="1"/>
          <p:nvPr/>
        </p:nvSpPr>
        <p:spPr>
          <a:xfrm>
            <a:off x="2951651" y="368902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47" name="Group 46">
            <a:extLst>
              <a:ext uri="{FF2B5EF4-FFF2-40B4-BE49-F238E27FC236}">
                <a16:creationId xmlns:a16="http://schemas.microsoft.com/office/drawing/2014/main" id="{750B0492-9220-7529-D386-EA6DF60CB950}"/>
              </a:ext>
            </a:extLst>
          </p:cNvPr>
          <p:cNvGrpSpPr/>
          <p:nvPr/>
        </p:nvGrpSpPr>
        <p:grpSpPr>
          <a:xfrm>
            <a:off x="7622801" y="2667818"/>
            <a:ext cx="3847232" cy="1256880"/>
            <a:chOff x="6204712" y="4509220"/>
            <a:chExt cx="3847232" cy="1256880"/>
          </a:xfrm>
        </p:grpSpPr>
        <p:sp>
          <p:nvSpPr>
            <p:cNvPr id="48" name="Rectangle: Rounded Corners 47">
              <a:extLst>
                <a:ext uri="{FF2B5EF4-FFF2-40B4-BE49-F238E27FC236}">
                  <a16:creationId xmlns:a16="http://schemas.microsoft.com/office/drawing/2014/main" id="{A20A6709-8736-8EAC-A924-9B57EEAF8964}"/>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3A8BF822-2F89-3D0E-9025-5F86DB82A941}"/>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3C135AF2-8F10-A99E-AEB2-E16F85D7F4AA}"/>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1186BB7-BBD9-9B2B-87DE-63D7BA979A3E}"/>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52" name="TextBox 51">
              <a:extLst>
                <a:ext uri="{FF2B5EF4-FFF2-40B4-BE49-F238E27FC236}">
                  <a16:creationId xmlns:a16="http://schemas.microsoft.com/office/drawing/2014/main" id="{3508BC85-10C0-2784-11F9-A884C7AD920E}"/>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grpSp>
        <p:nvGrpSpPr>
          <p:cNvPr id="56" name="Group 55">
            <a:extLst>
              <a:ext uri="{FF2B5EF4-FFF2-40B4-BE49-F238E27FC236}">
                <a16:creationId xmlns:a16="http://schemas.microsoft.com/office/drawing/2014/main" id="{E0AF8F20-A90F-1FCE-3C11-C8D4C2EF0600}"/>
              </a:ext>
            </a:extLst>
          </p:cNvPr>
          <p:cNvGrpSpPr/>
          <p:nvPr/>
        </p:nvGrpSpPr>
        <p:grpSpPr>
          <a:xfrm>
            <a:off x="7622801" y="873414"/>
            <a:ext cx="3847232" cy="1256880"/>
            <a:chOff x="6204712" y="4509220"/>
            <a:chExt cx="3847232" cy="1256880"/>
          </a:xfrm>
        </p:grpSpPr>
        <p:sp>
          <p:nvSpPr>
            <p:cNvPr id="57" name="Rectangle: Rounded Corners 56">
              <a:extLst>
                <a:ext uri="{FF2B5EF4-FFF2-40B4-BE49-F238E27FC236}">
                  <a16:creationId xmlns:a16="http://schemas.microsoft.com/office/drawing/2014/main" id="{C1154A66-80F7-575B-4C0C-FA044665C523}"/>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F818C00E-8AE1-2901-65C0-D067AA0B2C57}"/>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AD0EAFCC-291C-9230-764D-FDB9F905471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C035A07-D544-9EA2-4021-41E8C505C307}"/>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61" name="TextBox 60">
              <a:extLst>
                <a:ext uri="{FF2B5EF4-FFF2-40B4-BE49-F238E27FC236}">
                  <a16:creationId xmlns:a16="http://schemas.microsoft.com/office/drawing/2014/main" id="{CAE7D5F3-4548-67F6-57B0-70FD07DAD219}"/>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66" name="TextBox 65">
            <a:extLst>
              <a:ext uri="{FF2B5EF4-FFF2-40B4-BE49-F238E27FC236}">
                <a16:creationId xmlns:a16="http://schemas.microsoft.com/office/drawing/2014/main" id="{A7B19656-CAB7-ACC8-D7D0-2D1F94FD93D8}"/>
              </a:ext>
            </a:extLst>
          </p:cNvPr>
          <p:cNvSpPr txBox="1"/>
          <p:nvPr/>
        </p:nvSpPr>
        <p:spPr>
          <a:xfrm rot="16200000">
            <a:off x="-2482752" y="2818320"/>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65" name="TextBox 64">
            <a:extLst>
              <a:ext uri="{FF2B5EF4-FFF2-40B4-BE49-F238E27FC236}">
                <a16:creationId xmlns:a16="http://schemas.microsoft.com/office/drawing/2014/main" id="{84F713F8-1F9F-C16D-79C3-9FCAD384AC07}"/>
              </a:ext>
            </a:extLst>
          </p:cNvPr>
          <p:cNvSpPr txBox="1"/>
          <p:nvPr/>
        </p:nvSpPr>
        <p:spPr>
          <a:xfrm rot="16200000">
            <a:off x="-2536136" y="2828835"/>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74" name="TextBox 73">
            <a:extLst>
              <a:ext uri="{FF2B5EF4-FFF2-40B4-BE49-F238E27FC236}">
                <a16:creationId xmlns:a16="http://schemas.microsoft.com/office/drawing/2014/main" id="{191A1852-D53E-D799-9369-DDB1E3001201}"/>
              </a:ext>
            </a:extLst>
          </p:cNvPr>
          <p:cNvSpPr txBox="1"/>
          <p:nvPr/>
        </p:nvSpPr>
        <p:spPr>
          <a:xfrm>
            <a:off x="2807423" y="569429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75" name="TextBox 74">
            <a:extLst>
              <a:ext uri="{FF2B5EF4-FFF2-40B4-BE49-F238E27FC236}">
                <a16:creationId xmlns:a16="http://schemas.microsoft.com/office/drawing/2014/main" id="{A0560211-5314-0582-DBEF-1432889CCC3A}"/>
              </a:ext>
            </a:extLst>
          </p:cNvPr>
          <p:cNvSpPr txBox="1"/>
          <p:nvPr/>
        </p:nvSpPr>
        <p:spPr>
          <a:xfrm>
            <a:off x="8887352" y="5039341"/>
            <a:ext cx="2572482"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
        <p:nvSpPr>
          <p:cNvPr id="121" name="TextBox 120">
            <a:extLst>
              <a:ext uri="{FF2B5EF4-FFF2-40B4-BE49-F238E27FC236}">
                <a16:creationId xmlns:a16="http://schemas.microsoft.com/office/drawing/2014/main" id="{5FC93AA2-C308-013C-2B8D-131BAA1F362F}"/>
              </a:ext>
            </a:extLst>
          </p:cNvPr>
          <p:cNvSpPr txBox="1"/>
          <p:nvPr/>
        </p:nvSpPr>
        <p:spPr>
          <a:xfrm>
            <a:off x="2839372" y="402168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123" name="TextBox 122">
            <a:extLst>
              <a:ext uri="{FF2B5EF4-FFF2-40B4-BE49-F238E27FC236}">
                <a16:creationId xmlns:a16="http://schemas.microsoft.com/office/drawing/2014/main" id="{ADCCADBF-3063-0782-7DF6-DDE2E96DF66A}"/>
              </a:ext>
            </a:extLst>
          </p:cNvPr>
          <p:cNvSpPr txBox="1"/>
          <p:nvPr/>
        </p:nvSpPr>
        <p:spPr>
          <a:xfrm>
            <a:off x="8958560" y="2652531"/>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124" name="TextBox 123">
            <a:extLst>
              <a:ext uri="{FF2B5EF4-FFF2-40B4-BE49-F238E27FC236}">
                <a16:creationId xmlns:a16="http://schemas.microsoft.com/office/drawing/2014/main" id="{338FC7C1-53AE-621F-720B-50F40D253804}"/>
              </a:ext>
            </a:extLst>
          </p:cNvPr>
          <p:cNvSpPr txBox="1"/>
          <p:nvPr/>
        </p:nvSpPr>
        <p:spPr>
          <a:xfrm>
            <a:off x="8915517" y="3252124"/>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sp>
        <p:nvSpPr>
          <p:cNvPr id="125" name="TextBox 124">
            <a:extLst>
              <a:ext uri="{FF2B5EF4-FFF2-40B4-BE49-F238E27FC236}">
                <a16:creationId xmlns:a16="http://schemas.microsoft.com/office/drawing/2014/main" id="{800A23D1-97DE-C2CD-0DB6-A8E82F75BCA0}"/>
              </a:ext>
            </a:extLst>
          </p:cNvPr>
          <p:cNvSpPr txBox="1"/>
          <p:nvPr/>
        </p:nvSpPr>
        <p:spPr>
          <a:xfrm>
            <a:off x="2828544" y="192486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126" name="TextBox 125">
            <a:extLst>
              <a:ext uri="{FF2B5EF4-FFF2-40B4-BE49-F238E27FC236}">
                <a16:creationId xmlns:a16="http://schemas.microsoft.com/office/drawing/2014/main" id="{95C672C7-B371-3FC2-3A57-0A8A7B5C8DFE}"/>
              </a:ext>
            </a:extLst>
          </p:cNvPr>
          <p:cNvSpPr txBox="1"/>
          <p:nvPr/>
        </p:nvSpPr>
        <p:spPr>
          <a:xfrm>
            <a:off x="2828544" y="250724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127" name="TextBox 126">
            <a:extLst>
              <a:ext uri="{FF2B5EF4-FFF2-40B4-BE49-F238E27FC236}">
                <a16:creationId xmlns:a16="http://schemas.microsoft.com/office/drawing/2014/main" id="{39526F52-308E-B0F1-9309-8FD1D2927929}"/>
              </a:ext>
            </a:extLst>
          </p:cNvPr>
          <p:cNvSpPr txBox="1"/>
          <p:nvPr/>
        </p:nvSpPr>
        <p:spPr>
          <a:xfrm>
            <a:off x="8915857" y="933903"/>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128" name="TextBox 127">
            <a:extLst>
              <a:ext uri="{FF2B5EF4-FFF2-40B4-BE49-F238E27FC236}">
                <a16:creationId xmlns:a16="http://schemas.microsoft.com/office/drawing/2014/main" id="{9EF5CABD-E4DD-E694-A213-FB9BA8DE5011}"/>
              </a:ext>
            </a:extLst>
          </p:cNvPr>
          <p:cNvSpPr txBox="1"/>
          <p:nvPr/>
        </p:nvSpPr>
        <p:spPr>
          <a:xfrm>
            <a:off x="8925259" y="1348335"/>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129" name="TextBox 128">
            <a:extLst>
              <a:ext uri="{FF2B5EF4-FFF2-40B4-BE49-F238E27FC236}">
                <a16:creationId xmlns:a16="http://schemas.microsoft.com/office/drawing/2014/main" id="{5D0AAFAB-D804-1F53-DAF1-728B7E987655}"/>
              </a:ext>
            </a:extLst>
          </p:cNvPr>
          <p:cNvSpPr txBox="1"/>
          <p:nvPr/>
        </p:nvSpPr>
        <p:spPr>
          <a:xfrm>
            <a:off x="2828543" y="385518"/>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Update</a:t>
            </a:r>
          </a:p>
        </p:txBody>
      </p:sp>
      <p:sp>
        <p:nvSpPr>
          <p:cNvPr id="130" name="TextBox 129">
            <a:extLst>
              <a:ext uri="{FF2B5EF4-FFF2-40B4-BE49-F238E27FC236}">
                <a16:creationId xmlns:a16="http://schemas.microsoft.com/office/drawing/2014/main" id="{3F790B2F-892C-4C0E-55C7-F83D48EAF913}"/>
              </a:ext>
            </a:extLst>
          </p:cNvPr>
          <p:cNvSpPr txBox="1"/>
          <p:nvPr/>
        </p:nvSpPr>
        <p:spPr>
          <a:xfrm>
            <a:off x="2828203" y="749206"/>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398446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62" name="Picture 161">
            <a:extLst>
              <a:ext uri="{FF2B5EF4-FFF2-40B4-BE49-F238E27FC236}">
                <a16:creationId xmlns:a16="http://schemas.microsoft.com/office/drawing/2014/main" id="{42E0C790-578E-7A5E-4977-D3CE067085DB}"/>
              </a:ext>
            </a:extLst>
          </p:cNvPr>
          <p:cNvPicPr>
            <a:picLocks noChangeAspect="1"/>
          </p:cNvPicPr>
          <p:nvPr/>
        </p:nvPicPr>
        <p:blipFill>
          <a:blip r:embed="rId2">
            <a:alphaModFix amt="3500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556570" y="5883424"/>
            <a:ext cx="594000" cy="594000"/>
          </a:xfrm>
          <a:prstGeom prst="rect">
            <a:avLst/>
          </a:prstGeom>
        </p:spPr>
      </p:pic>
      <p:cxnSp>
        <p:nvCxnSpPr>
          <p:cNvPr id="134" name="Straight Connector 133">
            <a:extLst>
              <a:ext uri="{FF2B5EF4-FFF2-40B4-BE49-F238E27FC236}">
                <a16:creationId xmlns:a16="http://schemas.microsoft.com/office/drawing/2014/main" id="{69464FE4-C461-55B7-4FC7-09CA63F70034}"/>
              </a:ext>
            </a:extLst>
          </p:cNvPr>
          <p:cNvCxnSpPr>
            <a:cxnSpLocks/>
          </p:cNvCxnSpPr>
          <p:nvPr/>
        </p:nvCxnSpPr>
        <p:spPr>
          <a:xfrm>
            <a:off x="2752037" y="6173520"/>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296ECC-3BC4-0E3A-20BC-AED8E7423C8E}"/>
              </a:ext>
            </a:extLst>
          </p:cNvPr>
          <p:cNvCxnSpPr>
            <a:cxnSpLocks/>
          </p:cNvCxnSpPr>
          <p:nvPr/>
        </p:nvCxnSpPr>
        <p:spPr>
          <a:xfrm>
            <a:off x="2963046" y="4554271"/>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B90A66-C41F-75E8-5A16-D3061535934A}"/>
              </a:ext>
            </a:extLst>
          </p:cNvPr>
          <p:cNvCxnSpPr>
            <a:cxnSpLocks/>
          </p:cNvCxnSpPr>
          <p:nvPr/>
        </p:nvCxnSpPr>
        <p:spPr>
          <a:xfrm>
            <a:off x="2783632" y="5298858"/>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6D7ECFA-E9B4-8B12-6C13-9AEC33E74688}"/>
              </a:ext>
            </a:extLst>
          </p:cNvPr>
          <p:cNvCxnSpPr>
            <a:cxnSpLocks/>
          </p:cNvCxnSpPr>
          <p:nvPr/>
        </p:nvCxnSpPr>
        <p:spPr>
          <a:xfrm>
            <a:off x="1971741" y="2975708"/>
            <a:ext cx="0" cy="728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4" name="Freeform 4">
            <a:extLst>
              <a:ext uri="{FF2B5EF4-FFF2-40B4-BE49-F238E27FC236}">
                <a16:creationId xmlns:a16="http://schemas.microsoft.com/office/drawing/2014/main" id="{324C091F-2905-ECB3-5600-40E98CB72B09}"/>
              </a:ext>
            </a:extLst>
          </p:cNvPr>
          <p:cNvSpPr/>
          <p:nvPr/>
        </p:nvSpPr>
        <p:spPr>
          <a:xfrm>
            <a:off x="1038233" y="3498949"/>
            <a:ext cx="1840927" cy="575640"/>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pic>
        <p:nvPicPr>
          <p:cNvPr id="97" name="Picture 96">
            <a:extLst>
              <a:ext uri="{FF2B5EF4-FFF2-40B4-BE49-F238E27FC236}">
                <a16:creationId xmlns:a16="http://schemas.microsoft.com/office/drawing/2014/main" id="{63C15961-1564-CDCC-2A5D-4F03B7709958}"/>
              </a:ext>
            </a:extLst>
          </p:cNvPr>
          <p:cNvPicPr>
            <a:picLocks noChangeAspect="1"/>
          </p:cNvPicPr>
          <p:nvPr/>
        </p:nvPicPr>
        <p:blipFill>
          <a:blip r:embed="rId3">
            <a:duotone>
              <a:schemeClr val="accent1">
                <a:shade val="45000"/>
                <a:satMod val="135000"/>
              </a:schemeClr>
              <a:prstClr val="white"/>
            </a:duotone>
            <a:alphaModFix amt="5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46483" y="3789363"/>
            <a:ext cx="619200" cy="619200"/>
          </a:xfrm>
          <a:prstGeom prst="rect">
            <a:avLst/>
          </a:prstGeom>
        </p:spPr>
      </p:pic>
      <p:pic>
        <p:nvPicPr>
          <p:cNvPr id="96" name="Picture 95">
            <a:extLst>
              <a:ext uri="{FF2B5EF4-FFF2-40B4-BE49-F238E27FC236}">
                <a16:creationId xmlns:a16="http://schemas.microsoft.com/office/drawing/2014/main" id="{F0B19B98-669E-8E50-D568-9CE98924ECDA}"/>
              </a:ext>
            </a:extLst>
          </p:cNvPr>
          <p:cNvPicPr>
            <a:picLocks noChangeAspect="1"/>
          </p:cNvPicPr>
          <p:nvPr/>
        </p:nvPicPr>
        <p:blipFill>
          <a:blip r:embed="rId5">
            <a:alphaModFix amt="5000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88820" y="5061422"/>
            <a:ext cx="619107" cy="619107"/>
          </a:xfrm>
          <a:prstGeom prst="rect">
            <a:avLst/>
          </a:prstGeom>
        </p:spPr>
      </p:pic>
      <p:sp>
        <p:nvSpPr>
          <p:cNvPr id="95" name="Freeform 4">
            <a:extLst>
              <a:ext uri="{FF2B5EF4-FFF2-40B4-BE49-F238E27FC236}">
                <a16:creationId xmlns:a16="http://schemas.microsoft.com/office/drawing/2014/main" id="{92B8AA3F-BD55-C3C7-2741-9E7F660DA177}"/>
              </a:ext>
            </a:extLst>
          </p:cNvPr>
          <p:cNvSpPr/>
          <p:nvPr/>
        </p:nvSpPr>
        <p:spPr>
          <a:xfrm>
            <a:off x="4507842" y="3252926"/>
            <a:ext cx="1840927"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cxnSp>
        <p:nvCxnSpPr>
          <p:cNvPr id="63" name="Straight Connector 62">
            <a:extLst>
              <a:ext uri="{FF2B5EF4-FFF2-40B4-BE49-F238E27FC236}">
                <a16:creationId xmlns:a16="http://schemas.microsoft.com/office/drawing/2014/main" id="{90A900C3-EF3B-27D1-46BC-F6FAB49E04E2}"/>
              </a:ext>
            </a:extLst>
          </p:cNvPr>
          <p:cNvCxnSpPr>
            <a:cxnSpLocks/>
          </p:cNvCxnSpPr>
          <p:nvPr/>
        </p:nvCxnSpPr>
        <p:spPr>
          <a:xfrm>
            <a:off x="2941198" y="2852936"/>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639D165-9352-D8E1-3B60-727230026E3F}"/>
              </a:ext>
            </a:extLst>
          </p:cNvPr>
          <p:cNvCxnSpPr>
            <a:cxnSpLocks/>
          </p:cNvCxnSpPr>
          <p:nvPr/>
        </p:nvCxnSpPr>
        <p:spPr>
          <a:xfrm>
            <a:off x="2956691" y="3065257"/>
            <a:ext cx="90438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3CE6CB-F54F-C38F-BB00-8F9C10E870D9}"/>
              </a:ext>
            </a:extLst>
          </p:cNvPr>
          <p:cNvSpPr/>
          <p:nvPr/>
        </p:nvSpPr>
        <p:spPr>
          <a:xfrm>
            <a:off x="9400726" y="3477648"/>
            <a:ext cx="1206481" cy="193036"/>
          </a:xfrm>
          <a:prstGeom prst="ellipse">
            <a:avLst/>
          </a:prstGeom>
          <a:solidFill>
            <a:schemeClr val="tx1">
              <a:lumMod val="65000"/>
              <a:lumOff val="35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60C97C7B-80A2-CEF7-32F7-6298CAED3200}"/>
              </a:ext>
            </a:extLst>
          </p:cNvPr>
          <p:cNvSpPr/>
          <p:nvPr/>
        </p:nvSpPr>
        <p:spPr>
          <a:xfrm>
            <a:off x="11135988" y="3476850"/>
            <a:ext cx="1206481" cy="193036"/>
          </a:xfrm>
          <a:prstGeom prst="ellipse">
            <a:avLst/>
          </a:prstGeom>
          <a:solidFill>
            <a:schemeClr val="tx1">
              <a:lumMod val="65000"/>
              <a:lumOff val="35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C506B03A-14BC-CA19-3D4D-7B877EAF1F56}"/>
              </a:ext>
            </a:extLst>
          </p:cNvPr>
          <p:cNvSpPr/>
          <p:nvPr/>
        </p:nvSpPr>
        <p:spPr>
          <a:xfrm>
            <a:off x="11103228" y="1820160"/>
            <a:ext cx="432048" cy="143352"/>
          </a:xfrm>
          <a:prstGeom prst="rect">
            <a:avLst/>
          </a:prstGeom>
          <a:solidFill>
            <a:schemeClr val="accent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2" name="Rectangle 51">
            <a:extLst>
              <a:ext uri="{FF2B5EF4-FFF2-40B4-BE49-F238E27FC236}">
                <a16:creationId xmlns:a16="http://schemas.microsoft.com/office/drawing/2014/main" id="{766CFC53-40EF-5E16-029F-DAB36978E0FA}"/>
              </a:ext>
            </a:extLst>
          </p:cNvPr>
          <p:cNvSpPr/>
          <p:nvPr/>
        </p:nvSpPr>
        <p:spPr>
          <a:xfrm>
            <a:off x="10905435" y="1820160"/>
            <a:ext cx="432048" cy="143352"/>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330AF9CE-E493-C640-A3F1-5709FEE3738B}"/>
              </a:ext>
            </a:extLst>
          </p:cNvPr>
          <p:cNvSpPr/>
          <p:nvPr/>
        </p:nvSpPr>
        <p:spPr>
          <a:xfrm>
            <a:off x="9264045" y="1815906"/>
            <a:ext cx="432048" cy="143352"/>
          </a:xfrm>
          <a:prstGeom prst="rect">
            <a:avLst/>
          </a:prstGeom>
          <a:solidFill>
            <a:schemeClr val="accent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Rectangle 48">
            <a:extLst>
              <a:ext uri="{FF2B5EF4-FFF2-40B4-BE49-F238E27FC236}">
                <a16:creationId xmlns:a16="http://schemas.microsoft.com/office/drawing/2014/main" id="{2AE18558-4870-98CC-B4F6-EBDCFA5B26FE}"/>
              </a:ext>
            </a:extLst>
          </p:cNvPr>
          <p:cNvSpPr/>
          <p:nvPr/>
        </p:nvSpPr>
        <p:spPr>
          <a:xfrm>
            <a:off x="9498885" y="1762405"/>
            <a:ext cx="432048" cy="143352"/>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a:extLst>
              <a:ext uri="{FF2B5EF4-FFF2-40B4-BE49-F238E27FC236}">
                <a16:creationId xmlns:a16="http://schemas.microsoft.com/office/drawing/2014/main" id="{381B807D-ED78-DAD1-B7ED-09B2429A72DB}"/>
              </a:ext>
            </a:extLst>
          </p:cNvPr>
          <p:cNvSpPr/>
          <p:nvPr/>
        </p:nvSpPr>
        <p:spPr>
          <a:xfrm rot="5400000">
            <a:off x="10229288" y="-164659"/>
            <a:ext cx="45719" cy="1878617"/>
          </a:xfrm>
          <a:prstGeom prst="triangle">
            <a:avLst/>
          </a:prstGeom>
          <a:gradFill flip="none" rotWithShape="1">
            <a:gsLst>
              <a:gs pos="0">
                <a:schemeClr val="accent1">
                  <a:lumMod val="75000"/>
                </a:schemeClr>
              </a:gs>
              <a:gs pos="99115">
                <a:schemeClr val="accent1">
                  <a:lumMod val="75000"/>
                </a:schemeClr>
              </a:gs>
              <a:gs pos="10000">
                <a:schemeClr val="bg1">
                  <a:lumMod val="95000"/>
                </a:schemeClr>
              </a:gs>
            </a:gsLst>
            <a:lin ang="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2A66568F-7C28-DEBD-8549-BC71478A0512}"/>
              </a:ext>
            </a:extLst>
          </p:cNvPr>
          <p:cNvSpPr/>
          <p:nvPr/>
        </p:nvSpPr>
        <p:spPr>
          <a:xfrm>
            <a:off x="2901632" y="404664"/>
            <a:ext cx="6506736" cy="739972"/>
          </a:xfrm>
          <a:custGeom>
            <a:avLst/>
            <a:gdLst>
              <a:gd name="connsiteX0" fmla="*/ 0 w 5335173"/>
              <a:gd name="connsiteY0" fmla="*/ 0 h 1100800"/>
              <a:gd name="connsiteX1" fmla="*/ 4614203 w 5335173"/>
              <a:gd name="connsiteY1" fmla="*/ 0 h 1100800"/>
              <a:gd name="connsiteX2" fmla="*/ 4614203 w 5335173"/>
              <a:gd name="connsiteY2" fmla="*/ 3 h 1100800"/>
              <a:gd name="connsiteX3" fmla="*/ 5110922 w 5335173"/>
              <a:gd name="connsiteY3" fmla="*/ 453935 h 1100800"/>
              <a:gd name="connsiteX4" fmla="*/ 5335173 w 5335173"/>
              <a:gd name="connsiteY4" fmla="*/ 453935 h 1100800"/>
              <a:gd name="connsiteX5" fmla="*/ 5335173 w 5335173"/>
              <a:gd name="connsiteY5" fmla="*/ 640081 h 1100800"/>
              <a:gd name="connsiteX6" fmla="*/ 5113605 w 5335173"/>
              <a:gd name="connsiteY6" fmla="*/ 640081 h 1100800"/>
              <a:gd name="connsiteX7" fmla="*/ 5113605 w 5335173"/>
              <a:gd name="connsiteY7" fmla="*/ 644416 h 1100800"/>
              <a:gd name="connsiteX8" fmla="*/ 4614203 w 5335173"/>
              <a:gd name="connsiteY8" fmla="*/ 1100800 h 1100800"/>
              <a:gd name="connsiteX9" fmla="*/ 4614203 w 5335173"/>
              <a:gd name="connsiteY9" fmla="*/ 1100799 h 1100800"/>
              <a:gd name="connsiteX10" fmla="*/ 0 w 5335173"/>
              <a:gd name="connsiteY10" fmla="*/ 1100798 h 1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5173" h="1100800">
                <a:moveTo>
                  <a:pt x="0" y="0"/>
                </a:moveTo>
                <a:lnTo>
                  <a:pt x="4614203" y="0"/>
                </a:lnTo>
                <a:lnTo>
                  <a:pt x="4614203" y="3"/>
                </a:lnTo>
                <a:lnTo>
                  <a:pt x="5110922" y="453935"/>
                </a:lnTo>
                <a:lnTo>
                  <a:pt x="5335173" y="453935"/>
                </a:lnTo>
                <a:lnTo>
                  <a:pt x="5335173" y="640081"/>
                </a:lnTo>
                <a:lnTo>
                  <a:pt x="5113605" y="640081"/>
                </a:lnTo>
                <a:lnTo>
                  <a:pt x="5113605" y="644416"/>
                </a:lnTo>
                <a:lnTo>
                  <a:pt x="4614203" y="1100800"/>
                </a:lnTo>
                <a:lnTo>
                  <a:pt x="4614203" y="1100799"/>
                </a:lnTo>
                <a:lnTo>
                  <a:pt x="0" y="1100798"/>
                </a:lnTo>
                <a:close/>
              </a:path>
            </a:pathLst>
          </a:custGeom>
          <a:gradFill flip="none" rotWithShape="1">
            <a:gsLst>
              <a:gs pos="84000">
                <a:schemeClr val="bg1"/>
              </a:gs>
              <a:gs pos="21000">
                <a:schemeClr val="accent1">
                  <a:lumMod val="20000"/>
                  <a:lumOff val="80000"/>
                </a:schemeClr>
              </a:gs>
              <a:gs pos="58000">
                <a:schemeClr val="bg1">
                  <a:alpha val="91000"/>
                </a:schemeClr>
              </a:gs>
              <a:gs pos="0">
                <a:schemeClr val="accent1">
                  <a:lumMod val="20000"/>
                  <a:lumOff val="80000"/>
                </a:schemeClr>
              </a:gs>
              <a:gs pos="99115">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22C4F261-35A8-4490-1B1F-EDF0D88C18CA}"/>
              </a:ext>
            </a:extLst>
          </p:cNvPr>
          <p:cNvSpPr/>
          <p:nvPr/>
        </p:nvSpPr>
        <p:spPr>
          <a:xfrm rot="5400000">
            <a:off x="6135949" y="-1933757"/>
            <a:ext cx="739973" cy="5428382"/>
          </a:xfrm>
          <a:custGeom>
            <a:avLst/>
            <a:gdLst>
              <a:gd name="connsiteX0" fmla="*/ 0 w 1100799"/>
              <a:gd name="connsiteY0" fmla="*/ 5113604 h 5113604"/>
              <a:gd name="connsiteX1" fmla="*/ 0 w 1100799"/>
              <a:gd name="connsiteY1" fmla="*/ 499401 h 5113604"/>
              <a:gd name="connsiteX2" fmla="*/ 3 w 1100799"/>
              <a:gd name="connsiteY2" fmla="*/ 499401 h 5113604"/>
              <a:gd name="connsiteX3" fmla="*/ 456386 w 1100799"/>
              <a:gd name="connsiteY3" fmla="*/ 0 h 5113604"/>
              <a:gd name="connsiteX4" fmla="*/ 644415 w 1100799"/>
              <a:gd name="connsiteY4" fmla="*/ 0 h 5113604"/>
              <a:gd name="connsiteX5" fmla="*/ 1100799 w 1100799"/>
              <a:gd name="connsiteY5" fmla="*/ 499401 h 5113604"/>
              <a:gd name="connsiteX6" fmla="*/ 1100798 w 1100799"/>
              <a:gd name="connsiteY6" fmla="*/ 499401 h 5113604"/>
              <a:gd name="connsiteX7" fmla="*/ 1100797 w 1100799"/>
              <a:gd name="connsiteY7" fmla="*/ 5113604 h 511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799" h="5113604">
                <a:moveTo>
                  <a:pt x="0" y="5113604"/>
                </a:moveTo>
                <a:lnTo>
                  <a:pt x="0" y="499401"/>
                </a:lnTo>
                <a:lnTo>
                  <a:pt x="3" y="499401"/>
                </a:lnTo>
                <a:lnTo>
                  <a:pt x="456386" y="0"/>
                </a:lnTo>
                <a:lnTo>
                  <a:pt x="644415" y="0"/>
                </a:lnTo>
                <a:lnTo>
                  <a:pt x="1100799" y="499401"/>
                </a:lnTo>
                <a:lnTo>
                  <a:pt x="1100798" y="499401"/>
                </a:lnTo>
                <a:lnTo>
                  <a:pt x="1100797" y="5113604"/>
                </a:lnTo>
                <a:close/>
              </a:path>
            </a:pathLst>
          </a:custGeom>
          <a:gradFill>
            <a:gsLst>
              <a:gs pos="94000">
                <a:schemeClr val="accent1">
                  <a:lumMod val="75000"/>
                </a:schemeClr>
              </a:gs>
              <a:gs pos="38000">
                <a:schemeClr val="accent5">
                  <a:lumMod val="60000"/>
                  <a:lumOff val="40000"/>
                </a:schemeClr>
              </a:gs>
              <a:gs pos="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rapezoid 6">
            <a:extLst>
              <a:ext uri="{FF2B5EF4-FFF2-40B4-BE49-F238E27FC236}">
                <a16:creationId xmlns:a16="http://schemas.microsoft.com/office/drawing/2014/main" id="{CEB5D860-24CA-C2EE-C16F-0617705DF27C}"/>
              </a:ext>
            </a:extLst>
          </p:cNvPr>
          <p:cNvSpPr/>
          <p:nvPr/>
        </p:nvSpPr>
        <p:spPr>
          <a:xfrm rot="5400000">
            <a:off x="9238356" y="584044"/>
            <a:ext cx="340024" cy="381210"/>
          </a:xfrm>
          <a:prstGeom prst="trapezoid">
            <a:avLst>
              <a:gd name="adj" fmla="val 3399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F89D5033-57E2-53F3-F2BD-EECD495A93BA}"/>
              </a:ext>
            </a:extLst>
          </p:cNvPr>
          <p:cNvGrpSpPr/>
          <p:nvPr/>
        </p:nvGrpSpPr>
        <p:grpSpPr>
          <a:xfrm>
            <a:off x="3415240" y="404662"/>
            <a:ext cx="430346" cy="739974"/>
            <a:chOff x="3889158" y="3425606"/>
            <a:chExt cx="579224" cy="1107586"/>
          </a:xfrm>
        </p:grpSpPr>
        <p:sp>
          <p:nvSpPr>
            <p:cNvPr id="11" name="Freeform: Shape 10">
              <a:extLst>
                <a:ext uri="{FF2B5EF4-FFF2-40B4-BE49-F238E27FC236}">
                  <a16:creationId xmlns:a16="http://schemas.microsoft.com/office/drawing/2014/main" id="{DDA981B6-1D16-0A62-142D-A2A8CB35D0B2}"/>
                </a:ext>
              </a:extLst>
            </p:cNvPr>
            <p:cNvSpPr/>
            <p:nvPr/>
          </p:nvSpPr>
          <p:spPr>
            <a:xfrm>
              <a:off x="4008980" y="3519633"/>
              <a:ext cx="339576" cy="926318"/>
            </a:xfrm>
            <a:custGeom>
              <a:avLst/>
              <a:gdLst>
                <a:gd name="connsiteX0" fmla="*/ 0 w 469482"/>
                <a:gd name="connsiteY0" fmla="*/ 0 h 926317"/>
                <a:gd name="connsiteX1" fmla="*/ 31790 w 469482"/>
                <a:gd name="connsiteY1" fmla="*/ 8307 h 926317"/>
                <a:gd name="connsiteX2" fmla="*/ 234741 w 469482"/>
                <a:gd name="connsiteY2" fmla="*/ 28034 h 926317"/>
                <a:gd name="connsiteX3" fmla="*/ 437693 w 469482"/>
                <a:gd name="connsiteY3" fmla="*/ 8307 h 926317"/>
                <a:gd name="connsiteX4" fmla="*/ 469482 w 469482"/>
                <a:gd name="connsiteY4" fmla="*/ 0 h 926317"/>
                <a:gd name="connsiteX5" fmla="*/ 469482 w 469482"/>
                <a:gd name="connsiteY5" fmla="*/ 926317 h 926317"/>
                <a:gd name="connsiteX6" fmla="*/ 437693 w 469482"/>
                <a:gd name="connsiteY6" fmla="*/ 918010 h 926317"/>
                <a:gd name="connsiteX7" fmla="*/ 234741 w 469482"/>
                <a:gd name="connsiteY7" fmla="*/ 898283 h 926317"/>
                <a:gd name="connsiteX8" fmla="*/ 31790 w 469482"/>
                <a:gd name="connsiteY8" fmla="*/ 918010 h 926317"/>
                <a:gd name="connsiteX9" fmla="*/ 0 w 469482"/>
                <a:gd name="connsiteY9" fmla="*/ 926317 h 92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9482" h="926317">
                  <a:moveTo>
                    <a:pt x="0" y="0"/>
                  </a:moveTo>
                  <a:lnTo>
                    <a:pt x="31790" y="8307"/>
                  </a:lnTo>
                  <a:cubicBezTo>
                    <a:pt x="94169" y="21010"/>
                    <a:pt x="162751" y="28034"/>
                    <a:pt x="234741" y="28034"/>
                  </a:cubicBezTo>
                  <a:cubicBezTo>
                    <a:pt x="306731" y="28034"/>
                    <a:pt x="375314" y="21010"/>
                    <a:pt x="437693" y="8307"/>
                  </a:cubicBezTo>
                  <a:lnTo>
                    <a:pt x="469482" y="0"/>
                  </a:lnTo>
                  <a:lnTo>
                    <a:pt x="469482" y="926317"/>
                  </a:lnTo>
                  <a:lnTo>
                    <a:pt x="437693" y="918010"/>
                  </a:lnTo>
                  <a:cubicBezTo>
                    <a:pt x="375314" y="905308"/>
                    <a:pt x="306731" y="898283"/>
                    <a:pt x="234741" y="898283"/>
                  </a:cubicBezTo>
                  <a:cubicBezTo>
                    <a:pt x="162751" y="898283"/>
                    <a:pt x="94169" y="905308"/>
                    <a:pt x="31790" y="918010"/>
                  </a:cubicBezTo>
                  <a:lnTo>
                    <a:pt x="0" y="926317"/>
                  </a:lnTo>
                  <a:close/>
                </a:path>
              </a:pathLst>
            </a:custGeom>
            <a:gradFill>
              <a:gsLst>
                <a:gs pos="58000">
                  <a:schemeClr val="tx1">
                    <a:lumMod val="75000"/>
                    <a:lumOff val="25000"/>
                  </a:schemeClr>
                </a:gs>
                <a:gs pos="0">
                  <a:schemeClr val="tx1">
                    <a:lumMod val="95000"/>
                    <a:lumOff val="5000"/>
                  </a:schemeClr>
                </a:gs>
                <a:gs pos="99115">
                  <a:schemeClr val="tx1">
                    <a:lumMod val="95000"/>
                    <a:lumOff val="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Top Corners Rounded 11">
              <a:extLst>
                <a:ext uri="{FF2B5EF4-FFF2-40B4-BE49-F238E27FC236}">
                  <a16:creationId xmlns:a16="http://schemas.microsoft.com/office/drawing/2014/main" id="{D8C90EBA-9ABB-0B9F-0BE2-418D55183C72}"/>
                </a:ext>
              </a:extLst>
            </p:cNvPr>
            <p:cNvSpPr/>
            <p:nvPr/>
          </p:nvSpPr>
          <p:spPr>
            <a:xfrm rot="5400000" flipH="1" flipV="1">
              <a:off x="3838100" y="3902910"/>
              <a:ext cx="1100800" cy="159764"/>
            </a:xfrm>
            <a:prstGeom prst="round2SameRect">
              <a:avLst>
                <a:gd name="adj1" fmla="val 50000"/>
                <a:gd name="adj2" fmla="val 5000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8DEE407E-1100-9D21-4ACC-BFD95986657B}"/>
                </a:ext>
              </a:extLst>
            </p:cNvPr>
            <p:cNvSpPr/>
            <p:nvPr/>
          </p:nvSpPr>
          <p:spPr>
            <a:xfrm rot="5400000" flipH="1" flipV="1">
              <a:off x="3418640" y="3896124"/>
              <a:ext cx="1100800" cy="159764"/>
            </a:xfrm>
            <a:prstGeom prst="round2SameRect">
              <a:avLst>
                <a:gd name="adj1" fmla="val 50000"/>
                <a:gd name="adj2" fmla="val 5000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E97898AD-D0EF-4807-8379-B26443B81875}"/>
              </a:ext>
            </a:extLst>
          </p:cNvPr>
          <p:cNvSpPr/>
          <p:nvPr/>
        </p:nvSpPr>
        <p:spPr>
          <a:xfrm>
            <a:off x="1271464" y="538270"/>
            <a:ext cx="2144263" cy="402733"/>
          </a:xfrm>
          <a:custGeom>
            <a:avLst/>
            <a:gdLst>
              <a:gd name="connsiteX0" fmla="*/ 0 w 5335173"/>
              <a:gd name="connsiteY0" fmla="*/ 0 h 1100800"/>
              <a:gd name="connsiteX1" fmla="*/ 4614203 w 5335173"/>
              <a:gd name="connsiteY1" fmla="*/ 0 h 1100800"/>
              <a:gd name="connsiteX2" fmla="*/ 4614203 w 5335173"/>
              <a:gd name="connsiteY2" fmla="*/ 3 h 1100800"/>
              <a:gd name="connsiteX3" fmla="*/ 5110922 w 5335173"/>
              <a:gd name="connsiteY3" fmla="*/ 453935 h 1100800"/>
              <a:gd name="connsiteX4" fmla="*/ 5335173 w 5335173"/>
              <a:gd name="connsiteY4" fmla="*/ 453935 h 1100800"/>
              <a:gd name="connsiteX5" fmla="*/ 5335173 w 5335173"/>
              <a:gd name="connsiteY5" fmla="*/ 640081 h 1100800"/>
              <a:gd name="connsiteX6" fmla="*/ 5113605 w 5335173"/>
              <a:gd name="connsiteY6" fmla="*/ 640081 h 1100800"/>
              <a:gd name="connsiteX7" fmla="*/ 5113605 w 5335173"/>
              <a:gd name="connsiteY7" fmla="*/ 644416 h 1100800"/>
              <a:gd name="connsiteX8" fmla="*/ 4614203 w 5335173"/>
              <a:gd name="connsiteY8" fmla="*/ 1100800 h 1100800"/>
              <a:gd name="connsiteX9" fmla="*/ 4614203 w 5335173"/>
              <a:gd name="connsiteY9" fmla="*/ 1100799 h 1100800"/>
              <a:gd name="connsiteX10" fmla="*/ 0 w 5335173"/>
              <a:gd name="connsiteY10" fmla="*/ 1100798 h 1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5173" h="1100800">
                <a:moveTo>
                  <a:pt x="0" y="0"/>
                </a:moveTo>
                <a:lnTo>
                  <a:pt x="4614203" y="0"/>
                </a:lnTo>
                <a:lnTo>
                  <a:pt x="4614203" y="3"/>
                </a:lnTo>
                <a:lnTo>
                  <a:pt x="5110922" y="453935"/>
                </a:lnTo>
                <a:lnTo>
                  <a:pt x="5335173" y="453935"/>
                </a:lnTo>
                <a:lnTo>
                  <a:pt x="5335173" y="640081"/>
                </a:lnTo>
                <a:lnTo>
                  <a:pt x="5113605" y="640081"/>
                </a:lnTo>
                <a:lnTo>
                  <a:pt x="5113605" y="644416"/>
                </a:lnTo>
                <a:lnTo>
                  <a:pt x="4614203" y="1100800"/>
                </a:lnTo>
                <a:lnTo>
                  <a:pt x="4614203" y="1100799"/>
                </a:lnTo>
                <a:lnTo>
                  <a:pt x="0" y="1100798"/>
                </a:lnTo>
                <a:close/>
              </a:path>
            </a:pathLst>
          </a:custGeom>
          <a:gradFill flip="none" rotWithShape="1">
            <a:gsLst>
              <a:gs pos="84000">
                <a:schemeClr val="bg1"/>
              </a:gs>
              <a:gs pos="21000">
                <a:schemeClr val="accent1">
                  <a:lumMod val="20000"/>
                  <a:lumOff val="80000"/>
                </a:schemeClr>
              </a:gs>
              <a:gs pos="58000">
                <a:schemeClr val="bg1">
                  <a:alpha val="91000"/>
                </a:schemeClr>
              </a:gs>
              <a:gs pos="0">
                <a:schemeClr val="accent1">
                  <a:lumMod val="20000"/>
                  <a:lumOff val="80000"/>
                </a:schemeClr>
              </a:gs>
              <a:gs pos="99115">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Rounded Corners 9">
            <a:extLst>
              <a:ext uri="{FF2B5EF4-FFF2-40B4-BE49-F238E27FC236}">
                <a16:creationId xmlns:a16="http://schemas.microsoft.com/office/drawing/2014/main" id="{9774F5F6-1658-0489-FE40-2E00A13F9754}"/>
              </a:ext>
            </a:extLst>
          </p:cNvPr>
          <p:cNvSpPr/>
          <p:nvPr/>
        </p:nvSpPr>
        <p:spPr>
          <a:xfrm>
            <a:off x="2879160" y="255497"/>
            <a:ext cx="160551" cy="1038305"/>
          </a:xfrm>
          <a:prstGeom prst="roundRect">
            <a:avLst>
              <a:gd name="adj" fmla="val 50000"/>
            </a:avLst>
          </a:prstGeom>
          <a:gradFill>
            <a:gsLst>
              <a:gs pos="0">
                <a:schemeClr val="bg1">
                  <a:lumMod val="50000"/>
                </a:schemeClr>
              </a:gs>
              <a:gs pos="99115">
                <a:schemeClr val="bg1">
                  <a:lumMod val="65000"/>
                </a:schemeClr>
              </a:gs>
              <a:gs pos="41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E0EEF90F-AD9A-8F6E-AD95-472C8E27ABF9}"/>
              </a:ext>
            </a:extLst>
          </p:cNvPr>
          <p:cNvSpPr/>
          <p:nvPr/>
        </p:nvSpPr>
        <p:spPr>
          <a:xfrm rot="10800000">
            <a:off x="1191189" y="318051"/>
            <a:ext cx="160550" cy="879359"/>
          </a:xfrm>
          <a:prstGeom prst="roundRect">
            <a:avLst>
              <a:gd name="adj" fmla="val 50000"/>
            </a:avLst>
          </a:prstGeom>
          <a:gradFill>
            <a:gsLst>
              <a:gs pos="0">
                <a:schemeClr val="bg1">
                  <a:lumMod val="50000"/>
                </a:schemeClr>
              </a:gs>
              <a:gs pos="99115">
                <a:schemeClr val="bg1">
                  <a:lumMod val="65000"/>
                </a:schemeClr>
              </a:gs>
              <a:gs pos="41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0A15398-3D95-0879-BE9B-4AD2AD8C205A}"/>
              </a:ext>
            </a:extLst>
          </p:cNvPr>
          <p:cNvSpPr txBox="1"/>
          <p:nvPr/>
        </p:nvSpPr>
        <p:spPr>
          <a:xfrm>
            <a:off x="3724992" y="491723"/>
            <a:ext cx="529158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sz="7200" b="1">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800" dirty="0">
                <a:ln>
                  <a:solidFill>
                    <a:sysClr val="windowText" lastClr="000000"/>
                  </a:solidFill>
                </a:ln>
                <a:solidFill>
                  <a:schemeClr val="accent1">
                    <a:lumMod val="50000"/>
                  </a:schemeClr>
                </a:solidFill>
              </a:rPr>
              <a:t>Data Collection &amp; Refinement</a:t>
            </a:r>
          </a:p>
        </p:txBody>
      </p:sp>
      <p:sp>
        <p:nvSpPr>
          <p:cNvPr id="26" name="Oval 53">
            <a:extLst>
              <a:ext uri="{FF2B5EF4-FFF2-40B4-BE49-F238E27FC236}">
                <a16:creationId xmlns:a16="http://schemas.microsoft.com/office/drawing/2014/main" id="{A96F2FAB-9DD3-5A88-BDDB-D7CF7473407E}"/>
              </a:ext>
            </a:extLst>
          </p:cNvPr>
          <p:cNvSpPr>
            <a:spLocks noChangeAspect="1"/>
          </p:cNvSpPr>
          <p:nvPr/>
        </p:nvSpPr>
        <p:spPr>
          <a:xfrm>
            <a:off x="11145737" y="780434"/>
            <a:ext cx="45719" cy="73150"/>
          </a:xfrm>
          <a:custGeom>
            <a:avLst/>
            <a:gdLst>
              <a:gd name="connsiteX0" fmla="*/ 0 w 193637"/>
              <a:gd name="connsiteY0" fmla="*/ 158676 h 317351"/>
              <a:gd name="connsiteX1" fmla="*/ 96819 w 193637"/>
              <a:gd name="connsiteY1" fmla="*/ 0 h 317351"/>
              <a:gd name="connsiteX2" fmla="*/ 193638 w 193637"/>
              <a:gd name="connsiteY2" fmla="*/ 158676 h 317351"/>
              <a:gd name="connsiteX3" fmla="*/ 96819 w 193637"/>
              <a:gd name="connsiteY3" fmla="*/ 317352 h 317351"/>
              <a:gd name="connsiteX4" fmla="*/ 0 w 193637"/>
              <a:gd name="connsiteY4" fmla="*/ 158676 h 317351"/>
              <a:gd name="connsiteX0" fmla="*/ 0 w 193638"/>
              <a:gd name="connsiteY0" fmla="*/ 158676 h 317352"/>
              <a:gd name="connsiteX1" fmla="*/ 96819 w 193638"/>
              <a:gd name="connsiteY1" fmla="*/ 0 h 317352"/>
              <a:gd name="connsiteX2" fmla="*/ 193638 w 193638"/>
              <a:gd name="connsiteY2" fmla="*/ 158676 h 317352"/>
              <a:gd name="connsiteX3" fmla="*/ 96819 w 193638"/>
              <a:gd name="connsiteY3" fmla="*/ 317352 h 317352"/>
              <a:gd name="connsiteX4" fmla="*/ 0 w 193638"/>
              <a:gd name="connsiteY4" fmla="*/ 158676 h 317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38" h="317352">
                <a:moveTo>
                  <a:pt x="0" y="158676"/>
                </a:moveTo>
                <a:cubicBezTo>
                  <a:pt x="0" y="71042"/>
                  <a:pt x="91757" y="0"/>
                  <a:pt x="96819" y="0"/>
                </a:cubicBezTo>
                <a:cubicBezTo>
                  <a:pt x="101881" y="0"/>
                  <a:pt x="193638" y="71042"/>
                  <a:pt x="193638" y="158676"/>
                </a:cubicBezTo>
                <a:cubicBezTo>
                  <a:pt x="193638" y="246310"/>
                  <a:pt x="150291" y="317352"/>
                  <a:pt x="96819" y="317352"/>
                </a:cubicBezTo>
                <a:cubicBezTo>
                  <a:pt x="43347" y="317352"/>
                  <a:pt x="0" y="246310"/>
                  <a:pt x="0" y="15867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0D39E3-5C44-E80E-2945-ED6B1ED8FC36}"/>
              </a:ext>
            </a:extLst>
          </p:cNvPr>
          <p:cNvSpPr/>
          <p:nvPr/>
        </p:nvSpPr>
        <p:spPr>
          <a:xfrm>
            <a:off x="8776563" y="1916832"/>
            <a:ext cx="1584176" cy="1728192"/>
          </a:xfrm>
          <a:prstGeom prst="roundRect">
            <a:avLst/>
          </a:prstGeom>
          <a:solidFill>
            <a:schemeClr val="accent1">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7AF5EAA4-3088-28CA-1406-6C964A285DBD}"/>
              </a:ext>
            </a:extLst>
          </p:cNvPr>
          <p:cNvSpPr/>
          <p:nvPr/>
        </p:nvSpPr>
        <p:spPr>
          <a:xfrm>
            <a:off x="10399368" y="1916832"/>
            <a:ext cx="1584176" cy="1728192"/>
          </a:xfrm>
          <a:prstGeom prst="roundRect">
            <a:avLst/>
          </a:prstGeom>
          <a:solidFill>
            <a:schemeClr val="accent1">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Shape 36">
            <a:extLst>
              <a:ext uri="{FF2B5EF4-FFF2-40B4-BE49-F238E27FC236}">
                <a16:creationId xmlns:a16="http://schemas.microsoft.com/office/drawing/2014/main" id="{4CBF3D4E-8E53-E107-DB84-DE6D73A01702}"/>
              </a:ext>
            </a:extLst>
          </p:cNvPr>
          <p:cNvSpPr/>
          <p:nvPr/>
        </p:nvSpPr>
        <p:spPr>
          <a:xfrm>
            <a:off x="8781435" y="3429000"/>
            <a:ext cx="1574431" cy="215701"/>
          </a:xfrm>
          <a:custGeom>
            <a:avLst/>
            <a:gdLst>
              <a:gd name="connsiteX0" fmla="*/ 0 w 1574431"/>
              <a:gd name="connsiteY0" fmla="*/ 0 h 215701"/>
              <a:gd name="connsiteX1" fmla="*/ 1574431 w 1574431"/>
              <a:gd name="connsiteY1" fmla="*/ 0 h 215701"/>
              <a:gd name="connsiteX2" fmla="*/ 1573939 w 1574431"/>
              <a:gd name="connsiteY2" fmla="*/ 4879 h 215701"/>
              <a:gd name="connsiteX3" fmla="*/ 1315268 w 1574431"/>
              <a:gd name="connsiteY3" fmla="*/ 215701 h 215701"/>
              <a:gd name="connsiteX4" fmla="*/ 259162 w 1574431"/>
              <a:gd name="connsiteY4" fmla="*/ 215701 h 215701"/>
              <a:gd name="connsiteX5" fmla="*/ 492 w 1574431"/>
              <a:gd name="connsiteY5" fmla="*/ 4879 h 21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431" h="215701">
                <a:moveTo>
                  <a:pt x="0" y="0"/>
                </a:moveTo>
                <a:lnTo>
                  <a:pt x="1574431" y="0"/>
                </a:lnTo>
                <a:lnTo>
                  <a:pt x="1573939" y="4879"/>
                </a:lnTo>
                <a:cubicBezTo>
                  <a:pt x="1549319" y="125195"/>
                  <a:pt x="1442863" y="215701"/>
                  <a:pt x="1315268" y="215701"/>
                </a:cubicBezTo>
                <a:lnTo>
                  <a:pt x="259162" y="215701"/>
                </a:lnTo>
                <a:cubicBezTo>
                  <a:pt x="131567" y="215701"/>
                  <a:pt x="25112" y="125195"/>
                  <a:pt x="492" y="4879"/>
                </a:cubicBezTo>
                <a:close/>
              </a:path>
            </a:pathLst>
          </a:cu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8" name="Freeform: Shape 37">
            <a:extLst>
              <a:ext uri="{FF2B5EF4-FFF2-40B4-BE49-F238E27FC236}">
                <a16:creationId xmlns:a16="http://schemas.microsoft.com/office/drawing/2014/main" id="{B46FA309-6060-C7DD-9641-0D74549E16B4}"/>
              </a:ext>
            </a:extLst>
          </p:cNvPr>
          <p:cNvSpPr/>
          <p:nvPr/>
        </p:nvSpPr>
        <p:spPr>
          <a:xfrm>
            <a:off x="10404240" y="3430170"/>
            <a:ext cx="1574431" cy="215701"/>
          </a:xfrm>
          <a:custGeom>
            <a:avLst/>
            <a:gdLst>
              <a:gd name="connsiteX0" fmla="*/ 0 w 1574431"/>
              <a:gd name="connsiteY0" fmla="*/ 0 h 215701"/>
              <a:gd name="connsiteX1" fmla="*/ 1574431 w 1574431"/>
              <a:gd name="connsiteY1" fmla="*/ 0 h 215701"/>
              <a:gd name="connsiteX2" fmla="*/ 1573939 w 1574431"/>
              <a:gd name="connsiteY2" fmla="*/ 4879 h 215701"/>
              <a:gd name="connsiteX3" fmla="*/ 1315268 w 1574431"/>
              <a:gd name="connsiteY3" fmla="*/ 215701 h 215701"/>
              <a:gd name="connsiteX4" fmla="*/ 259162 w 1574431"/>
              <a:gd name="connsiteY4" fmla="*/ 215701 h 215701"/>
              <a:gd name="connsiteX5" fmla="*/ 492 w 1574431"/>
              <a:gd name="connsiteY5" fmla="*/ 4879 h 21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431" h="215701">
                <a:moveTo>
                  <a:pt x="0" y="0"/>
                </a:moveTo>
                <a:lnTo>
                  <a:pt x="1574431" y="0"/>
                </a:lnTo>
                <a:lnTo>
                  <a:pt x="1573939" y="4879"/>
                </a:lnTo>
                <a:cubicBezTo>
                  <a:pt x="1549319" y="125195"/>
                  <a:pt x="1442863" y="215701"/>
                  <a:pt x="1315268" y="215701"/>
                </a:cubicBezTo>
                <a:lnTo>
                  <a:pt x="259162" y="215701"/>
                </a:lnTo>
                <a:cubicBezTo>
                  <a:pt x="131567" y="215701"/>
                  <a:pt x="25112" y="125195"/>
                  <a:pt x="492" y="4879"/>
                </a:cubicBezTo>
                <a:close/>
              </a:path>
            </a:pathLst>
          </a:cu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6" name="Rectangle: Top Corners Rounded 45">
            <a:extLst>
              <a:ext uri="{FF2B5EF4-FFF2-40B4-BE49-F238E27FC236}">
                <a16:creationId xmlns:a16="http://schemas.microsoft.com/office/drawing/2014/main" id="{47E5B520-E784-8C68-33CF-F9F6D8033338}"/>
              </a:ext>
            </a:extLst>
          </p:cNvPr>
          <p:cNvSpPr/>
          <p:nvPr/>
        </p:nvSpPr>
        <p:spPr>
          <a:xfrm rot="16200000">
            <a:off x="9307319" y="2100828"/>
            <a:ext cx="778376" cy="1318719"/>
          </a:xfrm>
          <a:prstGeom prst="round2SameRect">
            <a:avLst/>
          </a:prstGeom>
          <a:solidFill>
            <a:schemeClr val="accent1">
              <a:lumMod val="20000"/>
              <a:lumOff val="80000"/>
            </a:schemeClr>
          </a:solid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Top Corners Rounded 46">
            <a:extLst>
              <a:ext uri="{FF2B5EF4-FFF2-40B4-BE49-F238E27FC236}">
                <a16:creationId xmlns:a16="http://schemas.microsoft.com/office/drawing/2014/main" id="{0AA6BED3-88F7-9EE8-350E-F26D364EB13E}"/>
              </a:ext>
            </a:extLst>
          </p:cNvPr>
          <p:cNvSpPr/>
          <p:nvPr/>
        </p:nvSpPr>
        <p:spPr>
          <a:xfrm rot="5400000" flipH="1">
            <a:off x="10666808" y="2099482"/>
            <a:ext cx="778376" cy="1313256"/>
          </a:xfrm>
          <a:prstGeom prst="round2SameRect">
            <a:avLst/>
          </a:prstGeom>
          <a:solidFill>
            <a:schemeClr val="accent1">
              <a:lumMod val="20000"/>
              <a:lumOff val="80000"/>
            </a:schemeClr>
          </a:solid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E0F71D64-1032-017D-0073-E5B6418F57B5}"/>
              </a:ext>
            </a:extLst>
          </p:cNvPr>
          <p:cNvSpPr/>
          <p:nvPr/>
        </p:nvSpPr>
        <p:spPr>
          <a:xfrm>
            <a:off x="9942923" y="3260946"/>
            <a:ext cx="216024" cy="67593"/>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D22AFBFF-DCF5-97D7-ADDC-F13604557B79}"/>
              </a:ext>
            </a:extLst>
          </p:cNvPr>
          <p:cNvSpPr/>
          <p:nvPr/>
        </p:nvSpPr>
        <p:spPr>
          <a:xfrm>
            <a:off x="9517173" y="3262145"/>
            <a:ext cx="382163" cy="61979"/>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EFD87EC-1D7A-24FC-ABAB-0A7018E488FD}"/>
              </a:ext>
            </a:extLst>
          </p:cNvPr>
          <p:cNvSpPr/>
          <p:nvPr/>
        </p:nvSpPr>
        <p:spPr>
          <a:xfrm>
            <a:off x="9604755" y="2056563"/>
            <a:ext cx="410678" cy="78251"/>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26EC927-F76A-76E5-00DA-53184F23DC12}"/>
              </a:ext>
            </a:extLst>
          </p:cNvPr>
          <p:cNvSpPr/>
          <p:nvPr/>
        </p:nvSpPr>
        <p:spPr>
          <a:xfrm>
            <a:off x="10105833" y="2060184"/>
            <a:ext cx="114103" cy="72008"/>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Rounded Corners 54">
            <a:extLst>
              <a:ext uri="{FF2B5EF4-FFF2-40B4-BE49-F238E27FC236}">
                <a16:creationId xmlns:a16="http://schemas.microsoft.com/office/drawing/2014/main" id="{424BD983-2AE5-EEC9-70AA-F3092CBA6C2F}"/>
              </a:ext>
            </a:extLst>
          </p:cNvPr>
          <p:cNvSpPr/>
          <p:nvPr/>
        </p:nvSpPr>
        <p:spPr>
          <a:xfrm flipH="1">
            <a:off x="10502259" y="3260946"/>
            <a:ext cx="189937" cy="63178"/>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Rounded Corners 55">
            <a:extLst>
              <a:ext uri="{FF2B5EF4-FFF2-40B4-BE49-F238E27FC236}">
                <a16:creationId xmlns:a16="http://schemas.microsoft.com/office/drawing/2014/main" id="{265C581D-0D72-6429-FA1C-2F55262DC47F}"/>
              </a:ext>
            </a:extLst>
          </p:cNvPr>
          <p:cNvSpPr/>
          <p:nvPr/>
        </p:nvSpPr>
        <p:spPr>
          <a:xfrm flipH="1">
            <a:off x="10741461" y="3260946"/>
            <a:ext cx="357857" cy="63178"/>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DD486C41-F4F7-4DD0-BA90-708FF44EBC27}"/>
              </a:ext>
            </a:extLst>
          </p:cNvPr>
          <p:cNvSpPr/>
          <p:nvPr/>
        </p:nvSpPr>
        <p:spPr>
          <a:xfrm flipH="1">
            <a:off x="10674659" y="2058985"/>
            <a:ext cx="410678" cy="78251"/>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Rounded Corners 57">
            <a:extLst>
              <a:ext uri="{FF2B5EF4-FFF2-40B4-BE49-F238E27FC236}">
                <a16:creationId xmlns:a16="http://schemas.microsoft.com/office/drawing/2014/main" id="{93D1EB71-6E31-A8E4-E945-308B1FE45D74}"/>
              </a:ext>
            </a:extLst>
          </p:cNvPr>
          <p:cNvSpPr/>
          <p:nvPr/>
        </p:nvSpPr>
        <p:spPr>
          <a:xfrm rot="5400000" flipH="1">
            <a:off x="10434755" y="2457356"/>
            <a:ext cx="169390"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Rectangle: Rounded Corners 58">
            <a:extLst>
              <a:ext uri="{FF2B5EF4-FFF2-40B4-BE49-F238E27FC236}">
                <a16:creationId xmlns:a16="http://schemas.microsoft.com/office/drawing/2014/main" id="{3C23847C-A2E6-7C76-6CE6-60EBF01834C5}"/>
              </a:ext>
            </a:extLst>
          </p:cNvPr>
          <p:cNvSpPr/>
          <p:nvPr/>
        </p:nvSpPr>
        <p:spPr>
          <a:xfrm rot="5400000" flipH="1">
            <a:off x="10285817" y="2866591"/>
            <a:ext cx="459388"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DAE3CC8F-B17D-C0CA-B81E-16186A3C994E}"/>
              </a:ext>
            </a:extLst>
          </p:cNvPr>
          <p:cNvSpPr/>
          <p:nvPr/>
        </p:nvSpPr>
        <p:spPr>
          <a:xfrm flipH="1">
            <a:off x="10489793" y="2058985"/>
            <a:ext cx="114103" cy="72008"/>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66402EEB-7893-8185-8535-02AC0046091A}"/>
              </a:ext>
            </a:extLst>
          </p:cNvPr>
          <p:cNvSpPr/>
          <p:nvPr/>
        </p:nvSpPr>
        <p:spPr>
          <a:xfrm rot="5400000" flipH="1">
            <a:off x="9967600" y="2867467"/>
            <a:ext cx="457185" cy="47486"/>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Top Corners Rounded 60">
            <a:extLst>
              <a:ext uri="{FF2B5EF4-FFF2-40B4-BE49-F238E27FC236}">
                <a16:creationId xmlns:a16="http://schemas.microsoft.com/office/drawing/2014/main" id="{96994D3B-D7A0-2AB7-4DB8-5296DAA0EA9D}"/>
              </a:ext>
            </a:extLst>
          </p:cNvPr>
          <p:cNvSpPr/>
          <p:nvPr/>
        </p:nvSpPr>
        <p:spPr>
          <a:xfrm>
            <a:off x="9130604" y="1390290"/>
            <a:ext cx="936104" cy="426469"/>
          </a:xfrm>
          <a:prstGeom prst="round2SameRect">
            <a:avLst/>
          </a:prstGeom>
          <a:solidFill>
            <a:schemeClr val="bg1">
              <a:lumMod val="85000"/>
            </a:schemeClr>
          </a:solidFill>
          <a:ln w="254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Freeform: Shape 63">
            <a:extLst>
              <a:ext uri="{FF2B5EF4-FFF2-40B4-BE49-F238E27FC236}">
                <a16:creationId xmlns:a16="http://schemas.microsoft.com/office/drawing/2014/main" id="{239791E4-8062-6C5F-87A3-17E132AF5179}"/>
              </a:ext>
            </a:extLst>
          </p:cNvPr>
          <p:cNvSpPr/>
          <p:nvPr/>
        </p:nvSpPr>
        <p:spPr>
          <a:xfrm>
            <a:off x="9132274" y="1391189"/>
            <a:ext cx="316339" cy="424670"/>
          </a:xfrm>
          <a:custGeom>
            <a:avLst/>
            <a:gdLst>
              <a:gd name="connsiteX0" fmla="*/ 71080 w 316339"/>
              <a:gd name="connsiteY0" fmla="*/ 0 h 426469"/>
              <a:gd name="connsiteX1" fmla="*/ 316339 w 316339"/>
              <a:gd name="connsiteY1" fmla="*/ 0 h 426469"/>
              <a:gd name="connsiteX2" fmla="*/ 245259 w 316339"/>
              <a:gd name="connsiteY2" fmla="*/ 71080 h 426469"/>
              <a:gd name="connsiteX3" fmla="*/ 245259 w 316339"/>
              <a:gd name="connsiteY3" fmla="*/ 426469 h 426469"/>
              <a:gd name="connsiteX4" fmla="*/ 0 w 316339"/>
              <a:gd name="connsiteY4" fmla="*/ 426469 h 426469"/>
              <a:gd name="connsiteX5" fmla="*/ 0 w 316339"/>
              <a:gd name="connsiteY5" fmla="*/ 71080 h 426469"/>
              <a:gd name="connsiteX6" fmla="*/ 71080 w 316339"/>
              <a:gd name="connsiteY6" fmla="*/ 0 h 42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9" h="426469">
                <a:moveTo>
                  <a:pt x="71080" y="0"/>
                </a:moveTo>
                <a:lnTo>
                  <a:pt x="316339" y="0"/>
                </a:lnTo>
                <a:cubicBezTo>
                  <a:pt x="277083" y="0"/>
                  <a:pt x="245259" y="31824"/>
                  <a:pt x="245259" y="71080"/>
                </a:cubicBezTo>
                <a:lnTo>
                  <a:pt x="245259" y="426469"/>
                </a:lnTo>
                <a:lnTo>
                  <a:pt x="0" y="426469"/>
                </a:lnTo>
                <a:lnTo>
                  <a:pt x="0" y="71080"/>
                </a:lnTo>
                <a:cubicBezTo>
                  <a:pt x="0" y="31824"/>
                  <a:pt x="31824" y="0"/>
                  <a:pt x="71080" y="0"/>
                </a:cubicBezTo>
                <a:close/>
              </a:path>
            </a:pathLst>
          </a:custGeom>
          <a:solidFill>
            <a:schemeClr val="bg1">
              <a:lumMod val="75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6" name="Rectangle: Top Corners Rounded 65">
            <a:extLst>
              <a:ext uri="{FF2B5EF4-FFF2-40B4-BE49-F238E27FC236}">
                <a16:creationId xmlns:a16="http://schemas.microsoft.com/office/drawing/2014/main" id="{5B513F0F-A0BE-232A-0A18-85B437555E99}"/>
              </a:ext>
            </a:extLst>
          </p:cNvPr>
          <p:cNvSpPr/>
          <p:nvPr/>
        </p:nvSpPr>
        <p:spPr>
          <a:xfrm>
            <a:off x="10730423" y="1413726"/>
            <a:ext cx="936104" cy="426469"/>
          </a:xfrm>
          <a:prstGeom prst="round2SameRect">
            <a:avLst/>
          </a:prstGeom>
          <a:solidFill>
            <a:schemeClr val="bg1">
              <a:lumMod val="85000"/>
            </a:schemeClr>
          </a:solidFill>
          <a:ln w="254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reeform: Shape 64">
            <a:extLst>
              <a:ext uri="{FF2B5EF4-FFF2-40B4-BE49-F238E27FC236}">
                <a16:creationId xmlns:a16="http://schemas.microsoft.com/office/drawing/2014/main" id="{71EB6927-AB49-5564-312D-A7933357CEF4}"/>
              </a:ext>
            </a:extLst>
          </p:cNvPr>
          <p:cNvSpPr/>
          <p:nvPr/>
        </p:nvSpPr>
        <p:spPr>
          <a:xfrm flipH="1">
            <a:off x="11352582" y="1416750"/>
            <a:ext cx="313945" cy="426469"/>
          </a:xfrm>
          <a:custGeom>
            <a:avLst/>
            <a:gdLst>
              <a:gd name="connsiteX0" fmla="*/ 71080 w 316339"/>
              <a:gd name="connsiteY0" fmla="*/ 0 h 426469"/>
              <a:gd name="connsiteX1" fmla="*/ 316339 w 316339"/>
              <a:gd name="connsiteY1" fmla="*/ 0 h 426469"/>
              <a:gd name="connsiteX2" fmla="*/ 245259 w 316339"/>
              <a:gd name="connsiteY2" fmla="*/ 71080 h 426469"/>
              <a:gd name="connsiteX3" fmla="*/ 245259 w 316339"/>
              <a:gd name="connsiteY3" fmla="*/ 426469 h 426469"/>
              <a:gd name="connsiteX4" fmla="*/ 0 w 316339"/>
              <a:gd name="connsiteY4" fmla="*/ 426469 h 426469"/>
              <a:gd name="connsiteX5" fmla="*/ 0 w 316339"/>
              <a:gd name="connsiteY5" fmla="*/ 71080 h 426469"/>
              <a:gd name="connsiteX6" fmla="*/ 71080 w 316339"/>
              <a:gd name="connsiteY6" fmla="*/ 0 h 42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9" h="426469">
                <a:moveTo>
                  <a:pt x="71080" y="0"/>
                </a:moveTo>
                <a:lnTo>
                  <a:pt x="316339" y="0"/>
                </a:lnTo>
                <a:cubicBezTo>
                  <a:pt x="277083" y="0"/>
                  <a:pt x="245259" y="31824"/>
                  <a:pt x="245259" y="71080"/>
                </a:cubicBezTo>
                <a:lnTo>
                  <a:pt x="245259" y="426469"/>
                </a:lnTo>
                <a:lnTo>
                  <a:pt x="0" y="426469"/>
                </a:lnTo>
                <a:lnTo>
                  <a:pt x="0" y="71080"/>
                </a:lnTo>
                <a:cubicBezTo>
                  <a:pt x="0" y="31824"/>
                  <a:pt x="31824" y="0"/>
                  <a:pt x="71080" y="0"/>
                </a:cubicBezTo>
                <a:close/>
              </a:path>
            </a:pathLst>
          </a:custGeom>
          <a:solidFill>
            <a:schemeClr val="bg1">
              <a:lumMod val="75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7" name="Rectangle: Rounded Corners 66">
            <a:extLst>
              <a:ext uri="{FF2B5EF4-FFF2-40B4-BE49-F238E27FC236}">
                <a16:creationId xmlns:a16="http://schemas.microsoft.com/office/drawing/2014/main" id="{55E451FB-EC7C-8D89-510A-C3B2DB6A711B}"/>
              </a:ext>
            </a:extLst>
          </p:cNvPr>
          <p:cNvSpPr/>
          <p:nvPr/>
        </p:nvSpPr>
        <p:spPr>
          <a:xfrm rot="5400000">
            <a:off x="9807179" y="1651935"/>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reeform: Shape 33">
            <a:extLst>
              <a:ext uri="{FF2B5EF4-FFF2-40B4-BE49-F238E27FC236}">
                <a16:creationId xmlns:a16="http://schemas.microsoft.com/office/drawing/2014/main" id="{5C883373-9B5C-D259-A34A-231DFFC27B35}"/>
              </a:ext>
            </a:extLst>
          </p:cNvPr>
          <p:cNvSpPr/>
          <p:nvPr/>
        </p:nvSpPr>
        <p:spPr>
          <a:xfrm flipH="1">
            <a:off x="8776562" y="1916832"/>
            <a:ext cx="809043" cy="1728192"/>
          </a:xfrm>
          <a:custGeom>
            <a:avLst/>
            <a:gdLst>
              <a:gd name="connsiteX0" fmla="*/ 0 w 616018"/>
              <a:gd name="connsiteY0" fmla="*/ 0 h 1728192"/>
              <a:gd name="connsiteX1" fmla="*/ 351983 w 616018"/>
              <a:gd name="connsiteY1" fmla="*/ 0 h 1728192"/>
              <a:gd name="connsiteX2" fmla="*/ 616018 w 616018"/>
              <a:gd name="connsiteY2" fmla="*/ 264035 h 1728192"/>
              <a:gd name="connsiteX3" fmla="*/ 616018 w 616018"/>
              <a:gd name="connsiteY3" fmla="*/ 1464157 h 1728192"/>
              <a:gd name="connsiteX4" fmla="*/ 351983 w 616018"/>
              <a:gd name="connsiteY4" fmla="*/ 1728192 h 1728192"/>
              <a:gd name="connsiteX5" fmla="*/ 0 w 616018"/>
              <a:gd name="connsiteY5" fmla="*/ 1728192 h 1728192"/>
              <a:gd name="connsiteX6" fmla="*/ 264035 w 616018"/>
              <a:gd name="connsiteY6" fmla="*/ 1464157 h 1728192"/>
              <a:gd name="connsiteX7" fmla="*/ 264035 w 616018"/>
              <a:gd name="connsiteY7" fmla="*/ 264035 h 1728192"/>
              <a:gd name="connsiteX8" fmla="*/ 0 w 616018"/>
              <a:gd name="connsiteY8" fmla="*/ 0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018" h="1728192">
                <a:moveTo>
                  <a:pt x="0" y="0"/>
                </a:moveTo>
                <a:lnTo>
                  <a:pt x="351983" y="0"/>
                </a:lnTo>
                <a:cubicBezTo>
                  <a:pt x="497806" y="0"/>
                  <a:pt x="616018" y="118212"/>
                  <a:pt x="616018" y="264035"/>
                </a:cubicBezTo>
                <a:lnTo>
                  <a:pt x="616018" y="1464157"/>
                </a:lnTo>
                <a:cubicBezTo>
                  <a:pt x="616018" y="1609980"/>
                  <a:pt x="497806" y="1728192"/>
                  <a:pt x="351983" y="1728192"/>
                </a:cubicBezTo>
                <a:lnTo>
                  <a:pt x="0" y="1728192"/>
                </a:lnTo>
                <a:cubicBezTo>
                  <a:pt x="145823" y="1728192"/>
                  <a:pt x="264035" y="1609980"/>
                  <a:pt x="264035" y="1464157"/>
                </a:cubicBezTo>
                <a:lnTo>
                  <a:pt x="264035" y="264035"/>
                </a:lnTo>
                <a:cubicBezTo>
                  <a:pt x="264035" y="118212"/>
                  <a:pt x="145823" y="0"/>
                  <a:pt x="0" y="0"/>
                </a:cubicBezTo>
                <a:close/>
              </a:path>
            </a:pathLst>
          </a:cu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70" name="Rectangle: Rounded Corners 69">
            <a:extLst>
              <a:ext uri="{FF2B5EF4-FFF2-40B4-BE49-F238E27FC236}">
                <a16:creationId xmlns:a16="http://schemas.microsoft.com/office/drawing/2014/main" id="{FF4E7FCA-CE14-BB54-BB7F-83300220098A}"/>
              </a:ext>
            </a:extLst>
          </p:cNvPr>
          <p:cNvSpPr/>
          <p:nvPr/>
        </p:nvSpPr>
        <p:spPr>
          <a:xfrm rot="10800000">
            <a:off x="11266137" y="1475623"/>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Rectangle: Rounded Corners 70">
            <a:extLst>
              <a:ext uri="{FF2B5EF4-FFF2-40B4-BE49-F238E27FC236}">
                <a16:creationId xmlns:a16="http://schemas.microsoft.com/office/drawing/2014/main" id="{4B0EE945-CAE0-176D-8EBB-666730624394}"/>
              </a:ext>
            </a:extLst>
          </p:cNvPr>
          <p:cNvSpPr/>
          <p:nvPr/>
        </p:nvSpPr>
        <p:spPr>
          <a:xfrm rot="10800000">
            <a:off x="9274240" y="1470223"/>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Rounded Corners 71">
            <a:extLst>
              <a:ext uri="{FF2B5EF4-FFF2-40B4-BE49-F238E27FC236}">
                <a16:creationId xmlns:a16="http://schemas.microsoft.com/office/drawing/2014/main" id="{34EA25D6-6CCA-E72B-AEB0-C3C432F62674}"/>
              </a:ext>
            </a:extLst>
          </p:cNvPr>
          <p:cNvSpPr/>
          <p:nvPr/>
        </p:nvSpPr>
        <p:spPr>
          <a:xfrm rot="10800000">
            <a:off x="9563050" y="1466456"/>
            <a:ext cx="81003"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5EA64B1D-D24A-B43A-574F-CEE7B2DACA1F}"/>
              </a:ext>
            </a:extLst>
          </p:cNvPr>
          <p:cNvSpPr/>
          <p:nvPr/>
        </p:nvSpPr>
        <p:spPr>
          <a:xfrm rot="10800000">
            <a:off x="11050029" y="1475623"/>
            <a:ext cx="84337" cy="48611"/>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BC31027B-E9B2-81C8-4CC0-D99BFE539A29}"/>
              </a:ext>
            </a:extLst>
          </p:cNvPr>
          <p:cNvSpPr/>
          <p:nvPr/>
        </p:nvSpPr>
        <p:spPr>
          <a:xfrm rot="5400000">
            <a:off x="10734298" y="1677399"/>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F8E2DF3-82D4-9B69-1910-100A1481CB9B}"/>
              </a:ext>
            </a:extLst>
          </p:cNvPr>
          <p:cNvSpPr/>
          <p:nvPr/>
        </p:nvSpPr>
        <p:spPr>
          <a:xfrm rot="5400000" flipH="1">
            <a:off x="10113475" y="2457356"/>
            <a:ext cx="169390"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Freeform 4">
            <a:extLst>
              <a:ext uri="{FF2B5EF4-FFF2-40B4-BE49-F238E27FC236}">
                <a16:creationId xmlns:a16="http://schemas.microsoft.com/office/drawing/2014/main" id="{36AD3F47-DD32-C80C-1388-4557D48D18D9}"/>
              </a:ext>
            </a:extLst>
          </p:cNvPr>
          <p:cNvSpPr/>
          <p:nvPr/>
        </p:nvSpPr>
        <p:spPr>
          <a:xfrm>
            <a:off x="4500395" y="2271033"/>
            <a:ext cx="1840927"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35" name="TextBox 9">
            <a:extLst>
              <a:ext uri="{FF2B5EF4-FFF2-40B4-BE49-F238E27FC236}">
                <a16:creationId xmlns:a16="http://schemas.microsoft.com/office/drawing/2014/main" id="{FCD2C804-52B1-29A2-2ECC-6920B11B9A91}"/>
              </a:ext>
            </a:extLst>
          </p:cNvPr>
          <p:cNvSpPr txBox="1"/>
          <p:nvPr/>
        </p:nvSpPr>
        <p:spPr>
          <a:xfrm>
            <a:off x="4232686" y="310738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400" dirty="0">
                <a:latin typeface="Eras Medium ITC" panose="020B0602030504020804" pitchFamily="34" charset="0"/>
              </a:rPr>
              <a:t>COLUMNS</a:t>
            </a:r>
          </a:p>
        </p:txBody>
      </p:sp>
      <p:sp>
        <p:nvSpPr>
          <p:cNvPr id="68" name="Freeform 4">
            <a:extLst>
              <a:ext uri="{FF2B5EF4-FFF2-40B4-BE49-F238E27FC236}">
                <a16:creationId xmlns:a16="http://schemas.microsoft.com/office/drawing/2014/main" id="{2111F841-86D8-878F-1897-C92942BD1AF8}"/>
              </a:ext>
            </a:extLst>
          </p:cNvPr>
          <p:cNvSpPr/>
          <p:nvPr/>
        </p:nvSpPr>
        <p:spPr>
          <a:xfrm>
            <a:off x="703516" y="2750359"/>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69" name="TextBox 9">
            <a:extLst>
              <a:ext uri="{FF2B5EF4-FFF2-40B4-BE49-F238E27FC236}">
                <a16:creationId xmlns:a16="http://schemas.microsoft.com/office/drawing/2014/main" id="{9396559B-F5AD-204A-93CA-D70FD5786E28}"/>
              </a:ext>
            </a:extLst>
          </p:cNvPr>
          <p:cNvSpPr txBox="1"/>
          <p:nvPr/>
        </p:nvSpPr>
        <p:spPr>
          <a:xfrm>
            <a:off x="744174" y="257835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dirty="0">
                <a:latin typeface="Eras Medium ITC" panose="020B0602030504020804" pitchFamily="34" charset="0"/>
              </a:rPr>
              <a:t>DATASET NAME</a:t>
            </a:r>
          </a:p>
        </p:txBody>
      </p:sp>
      <p:sp>
        <p:nvSpPr>
          <p:cNvPr id="75" name="TextBox 74">
            <a:extLst>
              <a:ext uri="{FF2B5EF4-FFF2-40B4-BE49-F238E27FC236}">
                <a16:creationId xmlns:a16="http://schemas.microsoft.com/office/drawing/2014/main" id="{D5B579C2-81A6-B226-12AC-D3120668B3EC}"/>
              </a:ext>
            </a:extLst>
          </p:cNvPr>
          <p:cNvSpPr txBox="1"/>
          <p:nvPr/>
        </p:nvSpPr>
        <p:spPr>
          <a:xfrm>
            <a:off x="538087" y="1828863"/>
            <a:ext cx="2877153" cy="954107"/>
          </a:xfrm>
          <a:prstGeom prst="rect">
            <a:avLst/>
          </a:prstGeom>
          <a:noFill/>
        </p:spPr>
        <p:txBody>
          <a:bodyPr wrap="square" rtlCol="0">
            <a:spAutoFit/>
          </a:bodyPr>
          <a:lstStyle/>
          <a:p>
            <a:pPr algn="ctr"/>
            <a:r>
              <a:rPr lang="en-IN" sz="2800" b="1" i="0" dirty="0">
                <a:ln>
                  <a:solidFill>
                    <a:schemeClr val="bg1">
                      <a:lumMod val="95000"/>
                    </a:schemeClr>
                  </a:solidFill>
                </a:ln>
                <a:solidFill>
                  <a:schemeClr val="bg1">
                    <a:lumMod val="95000"/>
                  </a:schemeClr>
                </a:solidFill>
                <a:effectLst>
                  <a:outerShdw blurRad="38100" dist="38100" dir="2700000" algn="tl">
                    <a:srgbClr val="000000">
                      <a:alpha val="43137"/>
                    </a:srgbClr>
                  </a:outerShdw>
                </a:effectLst>
                <a:latin typeface="Cocomat Pro Heavy" panose="00000A00000000000000" pitchFamily="2" charset="0"/>
              </a:rPr>
              <a:t>Heart Failure Prediction</a:t>
            </a:r>
          </a:p>
        </p:txBody>
      </p:sp>
      <p:sp>
        <p:nvSpPr>
          <p:cNvPr id="31" name="TextBox 9">
            <a:extLst>
              <a:ext uri="{FF2B5EF4-FFF2-40B4-BE49-F238E27FC236}">
                <a16:creationId xmlns:a16="http://schemas.microsoft.com/office/drawing/2014/main" id="{CE4B383B-E446-EB5D-89B7-334C68E967C7}"/>
              </a:ext>
            </a:extLst>
          </p:cNvPr>
          <p:cNvSpPr txBox="1"/>
          <p:nvPr/>
        </p:nvSpPr>
        <p:spPr>
          <a:xfrm>
            <a:off x="4371791" y="2100497"/>
            <a:ext cx="2113027" cy="694936"/>
          </a:xfrm>
          <a:prstGeom prst="rect">
            <a:avLst/>
          </a:prstGeom>
        </p:spPr>
        <p:txBody>
          <a:bodyPr lIns="50800" tIns="50800" rIns="50800" bIns="50800" rtlCol="0" anchor="ctr"/>
          <a:lstStyle/>
          <a:p>
            <a:pPr algn="ctr"/>
            <a:r>
              <a:rPr lang="en-US" sz="14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a:t>
            </a:r>
          </a:p>
        </p:txBody>
      </p:sp>
      <p:sp>
        <p:nvSpPr>
          <p:cNvPr id="20" name="TextBox 19">
            <a:extLst>
              <a:ext uri="{FF2B5EF4-FFF2-40B4-BE49-F238E27FC236}">
                <a16:creationId xmlns:a16="http://schemas.microsoft.com/office/drawing/2014/main" id="{45E70DA3-E2BF-0099-4EF6-9A00CE56ACE5}"/>
              </a:ext>
            </a:extLst>
          </p:cNvPr>
          <p:cNvSpPr txBox="1"/>
          <p:nvPr/>
        </p:nvSpPr>
        <p:spPr>
          <a:xfrm>
            <a:off x="9942923" y="3977051"/>
            <a:ext cx="1808214" cy="384721"/>
          </a:xfrm>
          <a:prstGeom prst="curvedDownArrow">
            <a:avLst/>
          </a:prstGeom>
          <a:solidFill>
            <a:schemeClr val="accent1">
              <a:lumMod val="60000"/>
              <a:lumOff val="40000"/>
            </a:schemeClr>
          </a:solidFill>
          <a:effectLst>
            <a:outerShdw blurRad="50800" dist="38100" dir="5400000" algn="t" rotWithShape="0">
              <a:prstClr val="black">
                <a:alpha val="40000"/>
              </a:prstClr>
            </a:outerShdw>
          </a:effectLst>
        </p:spPr>
        <p:txBody>
          <a:bodyPr wrap="square">
            <a:spAutoFit/>
          </a:bodyPr>
          <a:lstStyle>
            <a:defPPr>
              <a:defRPr lang="en-US"/>
            </a:defPPr>
            <a:lvl1pPr algn="ctr">
              <a:defRPr>
                <a:solidFill>
                  <a:srgbClr val="1C1A55"/>
                </a:solidFill>
                <a:effectLst>
                  <a:outerShdw blurRad="38100" dist="38100" dir="2700000" algn="tl">
                    <a:srgbClr val="000000">
                      <a:alpha val="43137"/>
                    </a:srgbClr>
                  </a:outerShdw>
                </a:effectLst>
                <a:latin typeface="Imprint MT Shadow" panose="04020605060303030202" pitchFamily="82" charset="0"/>
                <a:ea typeface="Cascadia Code ExtraLight" panose="020B0609020000020004" pitchFamily="49" charset="0"/>
                <a:cs typeface="Cascadia Code ExtraLight" panose="020B0609020000020004" pitchFamily="49" charset="0"/>
              </a:defRPr>
            </a:lvl1pPr>
          </a:lstStyle>
          <a:p>
            <a:r>
              <a:rPr lang="en-US" sz="1900" dirty="0"/>
              <a:t>Missing Value</a:t>
            </a:r>
            <a:endParaRPr lang="en-IN" sz="1900" dirty="0"/>
          </a:p>
        </p:txBody>
      </p:sp>
      <p:cxnSp>
        <p:nvCxnSpPr>
          <p:cNvPr id="84" name="Straight Connector 83">
            <a:extLst>
              <a:ext uri="{FF2B5EF4-FFF2-40B4-BE49-F238E27FC236}">
                <a16:creationId xmlns:a16="http://schemas.microsoft.com/office/drawing/2014/main" id="{A1E3B28F-77EC-A1D1-E7A3-D916A31627C3}"/>
              </a:ext>
            </a:extLst>
          </p:cNvPr>
          <p:cNvCxnSpPr>
            <a:cxnSpLocks/>
          </p:cNvCxnSpPr>
          <p:nvPr/>
        </p:nvCxnSpPr>
        <p:spPr>
          <a:xfrm flipV="1">
            <a:off x="3861079" y="3065257"/>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3509403-53D1-48ED-145C-B5622A68E458}"/>
              </a:ext>
            </a:extLst>
          </p:cNvPr>
          <p:cNvCxnSpPr>
            <a:cxnSpLocks/>
          </p:cNvCxnSpPr>
          <p:nvPr/>
        </p:nvCxnSpPr>
        <p:spPr>
          <a:xfrm flipV="1">
            <a:off x="3845586" y="2594069"/>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E013BF1-D96E-DDD6-474C-41E20B894CC0}"/>
              </a:ext>
            </a:extLst>
          </p:cNvPr>
          <p:cNvCxnSpPr>
            <a:cxnSpLocks/>
          </p:cNvCxnSpPr>
          <p:nvPr/>
        </p:nvCxnSpPr>
        <p:spPr>
          <a:xfrm>
            <a:off x="3845586" y="2594069"/>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6B8AB5F-DADC-1A99-8E24-542221FAF328}"/>
              </a:ext>
            </a:extLst>
          </p:cNvPr>
          <p:cNvCxnSpPr>
            <a:cxnSpLocks/>
          </p:cNvCxnSpPr>
          <p:nvPr/>
        </p:nvCxnSpPr>
        <p:spPr>
          <a:xfrm>
            <a:off x="3861079" y="3324124"/>
            <a:ext cx="63586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CA899CE8-4A11-AF79-BF15-67DA2B15F07A}"/>
              </a:ext>
            </a:extLst>
          </p:cNvPr>
          <p:cNvSpPr txBox="1"/>
          <p:nvPr/>
        </p:nvSpPr>
        <p:spPr>
          <a:xfrm>
            <a:off x="4934712" y="1677185"/>
            <a:ext cx="987183" cy="1583126"/>
          </a:xfrm>
          <a:prstGeom prst="rect">
            <a:avLst/>
          </a:prstGeom>
        </p:spPr>
        <p:txBody>
          <a:bodyPr wrap="square" lIns="0" tIns="0" rIns="0" bIns="0" rtlCol="0" anchor="ctr" anchorCtr="0">
            <a:spAutoFit/>
          </a:bodyPr>
          <a:lstStyle>
            <a:defPPr>
              <a:defRPr lang="en-US"/>
            </a:defPPr>
            <a:lvl1pPr lvl="0" indent="0" algn="ctr">
              <a:lnSpc>
                <a:spcPts val="15505"/>
              </a:lnSpc>
              <a:spcBef>
                <a:spcPct val="0"/>
              </a:spcBef>
              <a:defRPr sz="2000">
                <a:solidFill>
                  <a:srgbClr val="FFFFFF"/>
                </a:solidFill>
                <a:effectLst>
                  <a:outerShdw blurRad="38100" dist="38100" dir="2700000" algn="tl">
                    <a:srgbClr val="000000">
                      <a:alpha val="43137"/>
                    </a:srgbClr>
                  </a:outerShdw>
                </a:effectLst>
                <a:latin typeface="Cocomat Pro Heavy" panose="00000A00000000000000" pitchFamily="2" charset="0"/>
              </a:defRPr>
            </a:lvl1pPr>
          </a:lstStyle>
          <a:p>
            <a:r>
              <a:rPr lang="en-US" dirty="0"/>
              <a:t>12</a:t>
            </a:r>
          </a:p>
        </p:txBody>
      </p:sp>
      <p:sp>
        <p:nvSpPr>
          <p:cNvPr id="29" name="TextBox 14">
            <a:extLst>
              <a:ext uri="{FF2B5EF4-FFF2-40B4-BE49-F238E27FC236}">
                <a16:creationId xmlns:a16="http://schemas.microsoft.com/office/drawing/2014/main" id="{98371207-BAA8-10FE-9815-0499C7016802}"/>
              </a:ext>
            </a:extLst>
          </p:cNvPr>
          <p:cNvSpPr txBox="1"/>
          <p:nvPr/>
        </p:nvSpPr>
        <p:spPr>
          <a:xfrm>
            <a:off x="4973043" y="644822"/>
            <a:ext cx="987183" cy="1583126"/>
          </a:xfrm>
          <a:prstGeom prst="rect">
            <a:avLst/>
          </a:prstGeom>
        </p:spPr>
        <p:txBody>
          <a:bodyPr wrap="square" lIns="0" tIns="0" rIns="0" bIns="0" rtlCol="0" anchor="ctr" anchorCtr="0">
            <a:spAutoFit/>
          </a:bodyPr>
          <a:lstStyle/>
          <a:p>
            <a:pPr marL="0" lvl="0" indent="0" algn="ctr">
              <a:lnSpc>
                <a:spcPts val="15505"/>
              </a:lnSpc>
              <a:spcBef>
                <a:spcPct val="0"/>
              </a:spcBef>
            </a:pPr>
            <a:r>
              <a:rPr lang="en-US" sz="2000" dirty="0">
                <a:solidFill>
                  <a:srgbClr val="FFFFFF"/>
                </a:solidFill>
                <a:effectLst>
                  <a:outerShdw blurRad="38100" dist="38100" dir="2700000" algn="tl">
                    <a:srgbClr val="000000">
                      <a:alpha val="43137"/>
                    </a:srgbClr>
                  </a:outerShdw>
                </a:effectLst>
                <a:latin typeface="Cocomat Pro Heavy" panose="00000A00000000000000" pitchFamily="2" charset="0"/>
              </a:rPr>
              <a:t>918</a:t>
            </a:r>
          </a:p>
        </p:txBody>
      </p:sp>
      <p:sp>
        <p:nvSpPr>
          <p:cNvPr id="93" name="TextBox 92">
            <a:extLst>
              <a:ext uri="{FF2B5EF4-FFF2-40B4-BE49-F238E27FC236}">
                <a16:creationId xmlns:a16="http://schemas.microsoft.com/office/drawing/2014/main" id="{EFE94F2C-6528-B24B-4114-69B86A209D8C}"/>
              </a:ext>
            </a:extLst>
          </p:cNvPr>
          <p:cNvSpPr txBox="1"/>
          <p:nvPr/>
        </p:nvSpPr>
        <p:spPr>
          <a:xfrm>
            <a:off x="9810122" y="5061422"/>
            <a:ext cx="2091289" cy="369332"/>
          </a:xfrm>
          <a:prstGeom prst="curvedUpArrow">
            <a:avLst>
              <a:gd name="adj1" fmla="val 22353"/>
              <a:gd name="adj2" fmla="val 50000"/>
              <a:gd name="adj3" fmla="val 38755"/>
            </a:avLst>
          </a:prstGeom>
          <a:solidFill>
            <a:schemeClr val="accent1">
              <a:lumMod val="60000"/>
              <a:lumOff val="40000"/>
            </a:schemeClr>
          </a:solidFill>
          <a:effectLst>
            <a:outerShdw blurRad="50800" dist="38100" dir="16200000" rotWithShape="0">
              <a:prstClr val="black">
                <a:alpha val="40000"/>
              </a:prstClr>
            </a:outerShdw>
          </a:effectLst>
        </p:spPr>
        <p:txBody>
          <a:bodyPr wrap="square">
            <a:spAutoFit/>
          </a:bodyPr>
          <a:lstStyle>
            <a:defPPr>
              <a:defRPr lang="en-US"/>
            </a:defPPr>
            <a:lvl1pPr algn="ctr">
              <a:defRPr>
                <a:solidFill>
                  <a:srgbClr val="1C1A55"/>
                </a:solidFill>
                <a:effectLst>
                  <a:outerShdw blurRad="38100" dist="38100" dir="2700000" algn="tl">
                    <a:srgbClr val="000000">
                      <a:alpha val="43137"/>
                    </a:srgbClr>
                  </a:outerShdw>
                </a:effectLst>
                <a:latin typeface="Imprint MT Shadow" panose="04020605060303030202" pitchFamily="82" charset="0"/>
                <a:ea typeface="Cascadia Code ExtraLight" panose="020B0609020000020004" pitchFamily="49" charset="0"/>
                <a:cs typeface="Cascadia Code ExtraLight" panose="020B0609020000020004" pitchFamily="49" charset="0"/>
              </a:defRPr>
            </a:lvl1pPr>
          </a:lstStyle>
          <a:p>
            <a:r>
              <a:rPr lang="en-US" dirty="0"/>
              <a:t>Duplicate Values</a:t>
            </a:r>
            <a:endParaRPr lang="en-IN" dirty="0"/>
          </a:p>
        </p:txBody>
      </p:sp>
      <p:sp>
        <p:nvSpPr>
          <p:cNvPr id="94" name="TextBox 93">
            <a:extLst>
              <a:ext uri="{FF2B5EF4-FFF2-40B4-BE49-F238E27FC236}">
                <a16:creationId xmlns:a16="http://schemas.microsoft.com/office/drawing/2014/main" id="{549F52D3-9855-282C-0505-9CDBDAB366D7}"/>
              </a:ext>
            </a:extLst>
          </p:cNvPr>
          <p:cNvSpPr txBox="1"/>
          <p:nvPr/>
        </p:nvSpPr>
        <p:spPr>
          <a:xfrm>
            <a:off x="10429292" y="4579681"/>
            <a:ext cx="852948" cy="369332"/>
          </a:xfrm>
          <a:prstGeom prst="curvedLeftArrow">
            <a:avLst>
              <a:gd name="adj1" fmla="val 8652"/>
              <a:gd name="adj2" fmla="val 16929"/>
              <a:gd name="adj3" fmla="val 72453"/>
            </a:avLst>
          </a:prstGeom>
          <a:solidFill>
            <a:schemeClr val="accent1">
              <a:lumMod val="60000"/>
              <a:lumOff val="40000"/>
            </a:schemeClr>
          </a:solidFill>
        </p:spPr>
        <p:txBody>
          <a:bodyPr wrap="square">
            <a:spAutoFit/>
          </a:bodyPr>
          <a:lstStyle>
            <a:defPPr>
              <a:defRPr lang="en-US"/>
            </a:defPPr>
            <a:lvl1pPr algn="ctr">
              <a:defRPr b="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defRPr>
            </a:lvl1pPr>
          </a:lstStyle>
          <a:p>
            <a:r>
              <a:rPr lang="en-US" b="0" dirty="0">
                <a:effectLst>
                  <a:outerShdw blurRad="38100" dist="38100" dir="2700000" algn="tl">
                    <a:srgbClr val="000000">
                      <a:alpha val="43137"/>
                    </a:srgbClr>
                  </a:outerShdw>
                </a:effectLst>
              </a:rPr>
              <a:t>None</a:t>
            </a:r>
            <a:endParaRPr lang="en-IN" b="0"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A6809127-C747-ABBA-5E52-E6AC781213E8}"/>
              </a:ext>
            </a:extLst>
          </p:cNvPr>
          <p:cNvSpPr txBox="1"/>
          <p:nvPr/>
        </p:nvSpPr>
        <p:spPr>
          <a:xfrm>
            <a:off x="-1081547" y="3502831"/>
            <a:ext cx="6172200" cy="523220"/>
          </a:xfrm>
          <a:prstGeom prst="rect">
            <a:avLst/>
          </a:prstGeom>
        </p:spPr>
        <p:txBody>
          <a:bodyPr lIns="50800" tIns="50800" rIns="50800" bIns="50800" rtlCol="0" anchor="ctr"/>
          <a:lstStyle>
            <a:defPPr>
              <a:defRPr lang="en-US"/>
            </a:defPPr>
            <a:lvl1pPr algn="ctr">
              <a:defRPr sz="1400" b="1"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US" dirty="0"/>
              <a:t>Features</a:t>
            </a:r>
          </a:p>
          <a:p>
            <a:r>
              <a:rPr lang="en-US" dirty="0"/>
              <a:t>(Columns)</a:t>
            </a:r>
            <a:endParaRPr lang="en-IN" dirty="0"/>
          </a:p>
        </p:txBody>
      </p:sp>
      <p:cxnSp>
        <p:nvCxnSpPr>
          <p:cNvPr id="106" name="Straight Connector 105">
            <a:extLst>
              <a:ext uri="{FF2B5EF4-FFF2-40B4-BE49-F238E27FC236}">
                <a16:creationId xmlns:a16="http://schemas.microsoft.com/office/drawing/2014/main" id="{2D3F3325-1BC3-B40C-3A89-E641FD2F7A56}"/>
              </a:ext>
            </a:extLst>
          </p:cNvPr>
          <p:cNvCxnSpPr>
            <a:cxnSpLocks/>
          </p:cNvCxnSpPr>
          <p:nvPr/>
        </p:nvCxnSpPr>
        <p:spPr>
          <a:xfrm>
            <a:off x="1181463" y="3977051"/>
            <a:ext cx="9725" cy="2332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A4500721-7BE5-7DAA-798E-16BFBF6DB4A3}"/>
              </a:ext>
            </a:extLst>
          </p:cNvPr>
          <p:cNvSpPr>
            <a:spLocks noChangeAspect="1"/>
          </p:cNvSpPr>
          <p:nvPr/>
        </p:nvSpPr>
        <p:spPr>
          <a:xfrm>
            <a:off x="1127463" y="4500271"/>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 name="Freeform 4">
            <a:extLst>
              <a:ext uri="{FF2B5EF4-FFF2-40B4-BE49-F238E27FC236}">
                <a16:creationId xmlns:a16="http://schemas.microsoft.com/office/drawing/2014/main" id="{540E463B-A356-C340-5B9D-7896867AF488}"/>
              </a:ext>
            </a:extLst>
          </p:cNvPr>
          <p:cNvSpPr/>
          <p:nvPr/>
        </p:nvSpPr>
        <p:spPr>
          <a:xfrm>
            <a:off x="1059820" y="3977398"/>
            <a:ext cx="243286" cy="63657"/>
          </a:xfrm>
          <a:prstGeom prst="rect">
            <a:avLst/>
          </a:prstGeom>
          <a:solidFill>
            <a:srgbClr val="D2DDF1">
              <a:alpha val="64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14" name="Oval 113">
            <a:extLst>
              <a:ext uri="{FF2B5EF4-FFF2-40B4-BE49-F238E27FC236}">
                <a16:creationId xmlns:a16="http://schemas.microsoft.com/office/drawing/2014/main" id="{B19AD372-D63B-7EC7-0801-17BABDAFE3E3}"/>
              </a:ext>
            </a:extLst>
          </p:cNvPr>
          <p:cNvSpPr>
            <a:spLocks noChangeAspect="1"/>
          </p:cNvSpPr>
          <p:nvPr/>
        </p:nvSpPr>
        <p:spPr>
          <a:xfrm>
            <a:off x="1225739" y="3980717"/>
            <a:ext cx="72000" cy="72000"/>
          </a:xfrm>
          <a:prstGeom prst="ellipse">
            <a:avLst/>
          </a:prstGeom>
          <a:gradFill>
            <a:gsLst>
              <a:gs pos="51000">
                <a:schemeClr val="accent1">
                  <a:lumMod val="75000"/>
                  <a:alpha val="61000"/>
                </a:schemeClr>
              </a:gs>
              <a:gs pos="53000">
                <a:schemeClr val="accent1">
                  <a:lumMod val="40000"/>
                  <a:lumOff val="60000"/>
                </a:schemeClr>
              </a:gs>
              <a:gs pos="0">
                <a:schemeClr val="accent1">
                  <a:lumMod val="50000"/>
                  <a:alpha val="82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7A98A171-A7FB-F698-F921-385BEAFF80ED}"/>
              </a:ext>
            </a:extLst>
          </p:cNvPr>
          <p:cNvSpPr>
            <a:spLocks noChangeAspect="1"/>
          </p:cNvSpPr>
          <p:nvPr/>
        </p:nvSpPr>
        <p:spPr>
          <a:xfrm>
            <a:off x="1076148" y="3985822"/>
            <a:ext cx="72000" cy="72000"/>
          </a:xfrm>
          <a:prstGeom prst="ellipse">
            <a:avLst/>
          </a:prstGeom>
          <a:gradFill>
            <a:gsLst>
              <a:gs pos="51000">
                <a:schemeClr val="accent1">
                  <a:lumMod val="75000"/>
                  <a:alpha val="61000"/>
                </a:schemeClr>
              </a:gs>
              <a:gs pos="53000">
                <a:schemeClr val="accent1">
                  <a:lumMod val="40000"/>
                  <a:lumOff val="60000"/>
                </a:schemeClr>
              </a:gs>
              <a:gs pos="0">
                <a:schemeClr val="accent1">
                  <a:lumMod val="50000"/>
                  <a:alpha val="82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A659DD65-025D-1EE5-FCB1-3FBFBB3BEEEF}"/>
              </a:ext>
            </a:extLst>
          </p:cNvPr>
          <p:cNvSpPr>
            <a:spLocks noChangeAspect="1"/>
          </p:cNvSpPr>
          <p:nvPr/>
        </p:nvSpPr>
        <p:spPr>
          <a:xfrm>
            <a:off x="1112148" y="5262975"/>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8" name="TextBox 117">
            <a:extLst>
              <a:ext uri="{FF2B5EF4-FFF2-40B4-BE49-F238E27FC236}">
                <a16:creationId xmlns:a16="http://schemas.microsoft.com/office/drawing/2014/main" id="{33678D3C-A0F9-A986-5731-50310AB7231F}"/>
              </a:ext>
            </a:extLst>
          </p:cNvPr>
          <p:cNvSpPr txBox="1"/>
          <p:nvPr/>
        </p:nvSpPr>
        <p:spPr>
          <a:xfrm>
            <a:off x="1348547" y="4292661"/>
            <a:ext cx="1732926"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Demographic Information</a:t>
            </a:r>
          </a:p>
        </p:txBody>
      </p:sp>
      <p:sp>
        <p:nvSpPr>
          <p:cNvPr id="120" name="TextBox 119">
            <a:extLst>
              <a:ext uri="{FF2B5EF4-FFF2-40B4-BE49-F238E27FC236}">
                <a16:creationId xmlns:a16="http://schemas.microsoft.com/office/drawing/2014/main" id="{2E74753F-122F-734A-E31D-D4FFFBF178A6}"/>
              </a:ext>
            </a:extLst>
          </p:cNvPr>
          <p:cNvSpPr txBox="1"/>
          <p:nvPr/>
        </p:nvSpPr>
        <p:spPr>
          <a:xfrm>
            <a:off x="1376973" y="5055365"/>
            <a:ext cx="1534611" cy="523220"/>
          </a:xfrm>
          <a:prstGeom prst="rect">
            <a:avLst/>
          </a:prstGeom>
          <a:solidFill>
            <a:srgbClr val="DAE3F3"/>
          </a:solidFill>
        </p:spPr>
        <p:txBody>
          <a:bodyPr wrap="square">
            <a:spAutoFit/>
          </a:bodyPr>
          <a:lstStyle>
            <a:defPPr>
              <a:defRPr lang="en-US"/>
            </a:defPPr>
            <a:lvl1pPr algn="ctr">
              <a:defRPr sz="1400"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IN" dirty="0">
                <a:effectLst/>
              </a:rPr>
              <a:t>Clinical Data</a:t>
            </a:r>
          </a:p>
        </p:txBody>
      </p:sp>
      <p:sp>
        <p:nvSpPr>
          <p:cNvPr id="126" name="Oval 125">
            <a:extLst>
              <a:ext uri="{FF2B5EF4-FFF2-40B4-BE49-F238E27FC236}">
                <a16:creationId xmlns:a16="http://schemas.microsoft.com/office/drawing/2014/main" id="{5486D064-9D7E-BE5B-0688-BD26716BD239}"/>
              </a:ext>
            </a:extLst>
          </p:cNvPr>
          <p:cNvSpPr>
            <a:spLocks noChangeAspect="1"/>
          </p:cNvSpPr>
          <p:nvPr/>
        </p:nvSpPr>
        <p:spPr>
          <a:xfrm>
            <a:off x="4089440" y="4303789"/>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TextBox 9">
            <a:extLst>
              <a:ext uri="{FF2B5EF4-FFF2-40B4-BE49-F238E27FC236}">
                <a16:creationId xmlns:a16="http://schemas.microsoft.com/office/drawing/2014/main" id="{FA66B2B9-1B2F-F7DA-3733-746695850016}"/>
              </a:ext>
            </a:extLst>
          </p:cNvPr>
          <p:cNvSpPr txBox="1"/>
          <p:nvPr/>
        </p:nvSpPr>
        <p:spPr>
          <a:xfrm>
            <a:off x="3283785" y="3949116"/>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Age</a:t>
            </a:r>
          </a:p>
        </p:txBody>
      </p:sp>
      <p:sp>
        <p:nvSpPr>
          <p:cNvPr id="128" name="Oval 127">
            <a:extLst>
              <a:ext uri="{FF2B5EF4-FFF2-40B4-BE49-F238E27FC236}">
                <a16:creationId xmlns:a16="http://schemas.microsoft.com/office/drawing/2014/main" id="{6C724FD1-89BB-0529-7797-A56419E33E3D}"/>
              </a:ext>
            </a:extLst>
          </p:cNvPr>
          <p:cNvSpPr>
            <a:spLocks noChangeAspect="1"/>
          </p:cNvSpPr>
          <p:nvPr/>
        </p:nvSpPr>
        <p:spPr>
          <a:xfrm>
            <a:off x="6210993" y="6065698"/>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TextBox 9">
            <a:extLst>
              <a:ext uri="{FF2B5EF4-FFF2-40B4-BE49-F238E27FC236}">
                <a16:creationId xmlns:a16="http://schemas.microsoft.com/office/drawing/2014/main" id="{80A68EF9-75A6-0C06-A394-B3EDB9BE3962}"/>
              </a:ext>
            </a:extLst>
          </p:cNvPr>
          <p:cNvSpPr txBox="1"/>
          <p:nvPr/>
        </p:nvSpPr>
        <p:spPr>
          <a:xfrm>
            <a:off x="3301966" y="4430716"/>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Sex</a:t>
            </a:r>
          </a:p>
        </p:txBody>
      </p:sp>
      <p:sp>
        <p:nvSpPr>
          <p:cNvPr id="130" name="Left Brace 129">
            <a:extLst>
              <a:ext uri="{FF2B5EF4-FFF2-40B4-BE49-F238E27FC236}">
                <a16:creationId xmlns:a16="http://schemas.microsoft.com/office/drawing/2014/main" id="{F566BF36-ABC7-3D9A-2699-1F9E47E6141A}"/>
              </a:ext>
            </a:extLst>
          </p:cNvPr>
          <p:cNvSpPr/>
          <p:nvPr/>
        </p:nvSpPr>
        <p:spPr>
          <a:xfrm>
            <a:off x="3840580" y="4351944"/>
            <a:ext cx="225793" cy="418583"/>
          </a:xfrm>
          <a:prstGeom prst="leftBrace">
            <a:avLst>
              <a:gd name="adj1" fmla="val 34240"/>
              <a:gd name="adj2" fmla="val 46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2" name="Oval 131">
            <a:extLst>
              <a:ext uri="{FF2B5EF4-FFF2-40B4-BE49-F238E27FC236}">
                <a16:creationId xmlns:a16="http://schemas.microsoft.com/office/drawing/2014/main" id="{E7D47BCE-6627-CCCB-31E0-93ED3C298FBA}"/>
              </a:ext>
            </a:extLst>
          </p:cNvPr>
          <p:cNvSpPr>
            <a:spLocks noChangeAspect="1"/>
          </p:cNvSpPr>
          <p:nvPr/>
        </p:nvSpPr>
        <p:spPr>
          <a:xfrm>
            <a:off x="1137188" y="6227360"/>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3" name="TextBox 132">
            <a:extLst>
              <a:ext uri="{FF2B5EF4-FFF2-40B4-BE49-F238E27FC236}">
                <a16:creationId xmlns:a16="http://schemas.microsoft.com/office/drawing/2014/main" id="{0C571AC0-BFA2-F3ED-5009-01318807195A}"/>
              </a:ext>
            </a:extLst>
          </p:cNvPr>
          <p:cNvSpPr txBox="1"/>
          <p:nvPr/>
        </p:nvSpPr>
        <p:spPr>
          <a:xfrm>
            <a:off x="1406587" y="5904956"/>
            <a:ext cx="1534611" cy="523220"/>
          </a:xfrm>
          <a:prstGeom prst="rect">
            <a:avLst/>
          </a:prstGeom>
          <a:solidFill>
            <a:srgbClr val="DAE3F3"/>
          </a:solidFill>
        </p:spPr>
        <p:txBody>
          <a:bodyPr wrap="square">
            <a:spAutoFit/>
          </a:bodyPr>
          <a:lstStyle>
            <a:defPPr>
              <a:defRPr lang="en-US"/>
            </a:defPPr>
            <a:lvl1pPr algn="ctr">
              <a:defRPr sz="1400"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IN" dirty="0">
                <a:effectLst/>
              </a:rPr>
              <a:t>Outcome Variable</a:t>
            </a:r>
          </a:p>
        </p:txBody>
      </p:sp>
      <p:sp>
        <p:nvSpPr>
          <p:cNvPr id="135" name="TextBox 9">
            <a:extLst>
              <a:ext uri="{FF2B5EF4-FFF2-40B4-BE49-F238E27FC236}">
                <a16:creationId xmlns:a16="http://schemas.microsoft.com/office/drawing/2014/main" id="{FC5A38B9-F29E-317E-BBD5-27651044D868}"/>
              </a:ext>
            </a:extLst>
          </p:cNvPr>
          <p:cNvSpPr txBox="1"/>
          <p:nvPr/>
        </p:nvSpPr>
        <p:spPr>
          <a:xfrm>
            <a:off x="4037325" y="5188726"/>
            <a:ext cx="3404477"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Chest Pain Type, Cholesterol, FastingBS, RestingECG, </a:t>
            </a:r>
          </a:p>
          <a:p>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MaxHR, Exercise Angina, </a:t>
            </a:r>
          </a:p>
          <a:p>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Old peak, ST Slope</a:t>
            </a:r>
          </a:p>
        </p:txBody>
      </p:sp>
      <p:sp>
        <p:nvSpPr>
          <p:cNvPr id="136" name="Left Brace 135">
            <a:extLst>
              <a:ext uri="{FF2B5EF4-FFF2-40B4-BE49-F238E27FC236}">
                <a16:creationId xmlns:a16="http://schemas.microsoft.com/office/drawing/2014/main" id="{D41BC094-710C-5E64-D8E1-9B7EAE86810A}"/>
              </a:ext>
            </a:extLst>
          </p:cNvPr>
          <p:cNvSpPr/>
          <p:nvPr/>
        </p:nvSpPr>
        <p:spPr>
          <a:xfrm>
            <a:off x="3785318" y="5172272"/>
            <a:ext cx="252007" cy="694936"/>
          </a:xfrm>
          <a:prstGeom prst="leftBrace">
            <a:avLst>
              <a:gd name="adj1" fmla="val 34240"/>
              <a:gd name="adj2" fmla="val 195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7" name="TextBox 9">
            <a:extLst>
              <a:ext uri="{FF2B5EF4-FFF2-40B4-BE49-F238E27FC236}">
                <a16:creationId xmlns:a16="http://schemas.microsoft.com/office/drawing/2014/main" id="{288D923E-DAEB-C2FA-0F25-4FE1FA766E5B}"/>
              </a:ext>
            </a:extLst>
          </p:cNvPr>
          <p:cNvSpPr txBox="1"/>
          <p:nvPr/>
        </p:nvSpPr>
        <p:spPr>
          <a:xfrm>
            <a:off x="3651625" y="5826052"/>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Heart Disease</a:t>
            </a:r>
          </a:p>
        </p:txBody>
      </p:sp>
      <p:sp>
        <p:nvSpPr>
          <p:cNvPr id="138" name="Oval 137">
            <a:extLst>
              <a:ext uri="{FF2B5EF4-FFF2-40B4-BE49-F238E27FC236}">
                <a16:creationId xmlns:a16="http://schemas.microsoft.com/office/drawing/2014/main" id="{B490CAF1-37EC-59B3-1699-11309F73B1E9}"/>
              </a:ext>
            </a:extLst>
          </p:cNvPr>
          <p:cNvSpPr>
            <a:spLocks noChangeAspect="1"/>
          </p:cNvSpPr>
          <p:nvPr/>
        </p:nvSpPr>
        <p:spPr>
          <a:xfrm>
            <a:off x="3795434" y="6147564"/>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Left Brace 138">
            <a:extLst>
              <a:ext uri="{FF2B5EF4-FFF2-40B4-BE49-F238E27FC236}">
                <a16:creationId xmlns:a16="http://schemas.microsoft.com/office/drawing/2014/main" id="{C55D5BD3-12BB-6E5E-48E1-557589523137}"/>
              </a:ext>
            </a:extLst>
          </p:cNvPr>
          <p:cNvSpPr/>
          <p:nvPr/>
        </p:nvSpPr>
        <p:spPr>
          <a:xfrm>
            <a:off x="703516" y="4561235"/>
            <a:ext cx="339921" cy="748786"/>
          </a:xfrm>
          <a:prstGeom prst="leftBrace">
            <a:avLst>
              <a:gd name="adj1" fmla="val 34240"/>
              <a:gd name="adj2" fmla="val 4627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0" name="TextBox 9">
            <a:extLst>
              <a:ext uri="{FF2B5EF4-FFF2-40B4-BE49-F238E27FC236}">
                <a16:creationId xmlns:a16="http://schemas.microsoft.com/office/drawing/2014/main" id="{308B7185-7CC8-BDCF-1051-2C1EC2060BFB}"/>
              </a:ext>
            </a:extLst>
          </p:cNvPr>
          <p:cNvSpPr txBox="1"/>
          <p:nvPr/>
        </p:nvSpPr>
        <p:spPr>
          <a:xfrm>
            <a:off x="-392055" y="4528823"/>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X</a:t>
            </a:r>
            <a:endParaRPr lang="en-US"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141" name="TextBox 9">
            <a:extLst>
              <a:ext uri="{FF2B5EF4-FFF2-40B4-BE49-F238E27FC236}">
                <a16:creationId xmlns:a16="http://schemas.microsoft.com/office/drawing/2014/main" id="{66B7872A-E4E0-A98A-4EEE-CE0018AEF1E8}"/>
              </a:ext>
            </a:extLst>
          </p:cNvPr>
          <p:cNvSpPr txBox="1"/>
          <p:nvPr/>
        </p:nvSpPr>
        <p:spPr>
          <a:xfrm>
            <a:off x="-361765" y="5904956"/>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Y</a:t>
            </a:r>
            <a:endParaRPr lang="en-US"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cxnSp>
        <p:nvCxnSpPr>
          <p:cNvPr id="142" name="Straight Connector 141">
            <a:extLst>
              <a:ext uri="{FF2B5EF4-FFF2-40B4-BE49-F238E27FC236}">
                <a16:creationId xmlns:a16="http://schemas.microsoft.com/office/drawing/2014/main" id="{73374D8A-EC50-13E6-8B2F-4CDF8064564A}"/>
              </a:ext>
            </a:extLst>
          </p:cNvPr>
          <p:cNvCxnSpPr>
            <a:cxnSpLocks/>
          </p:cNvCxnSpPr>
          <p:nvPr/>
        </p:nvCxnSpPr>
        <p:spPr>
          <a:xfrm>
            <a:off x="722972" y="6281360"/>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8" name="TextBox 9">
            <a:extLst>
              <a:ext uri="{FF2B5EF4-FFF2-40B4-BE49-F238E27FC236}">
                <a16:creationId xmlns:a16="http://schemas.microsoft.com/office/drawing/2014/main" id="{346F6E62-5E01-7F6D-A609-4FFF3E3998DC}"/>
              </a:ext>
            </a:extLst>
          </p:cNvPr>
          <p:cNvSpPr txBox="1"/>
          <p:nvPr/>
        </p:nvSpPr>
        <p:spPr>
          <a:xfrm>
            <a:off x="8877257" y="2376708"/>
            <a:ext cx="1483436" cy="616601"/>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pPr algn="r"/>
            <a:r>
              <a:rPr lang="en-US" sz="1400" dirty="0">
                <a:latin typeface="Eras Medium ITC" panose="020B0602030504020804" pitchFamily="34" charset="0"/>
              </a:rPr>
              <a:t> UCI </a:t>
            </a:r>
          </a:p>
          <a:p>
            <a:pPr algn="r"/>
            <a:r>
              <a:rPr lang="en-US" sz="1400" dirty="0">
                <a:latin typeface="Eras Medium ITC" panose="020B0602030504020804" pitchFamily="34" charset="0"/>
              </a:rPr>
              <a:t>Learning</a:t>
            </a:r>
          </a:p>
        </p:txBody>
      </p:sp>
      <p:sp>
        <p:nvSpPr>
          <p:cNvPr id="152" name="TextBox 151">
            <a:extLst>
              <a:ext uri="{FF2B5EF4-FFF2-40B4-BE49-F238E27FC236}">
                <a16:creationId xmlns:a16="http://schemas.microsoft.com/office/drawing/2014/main" id="{4A688D24-9A27-CF10-0845-0994176992E8}"/>
              </a:ext>
            </a:extLst>
          </p:cNvPr>
          <p:cNvSpPr txBox="1"/>
          <p:nvPr/>
        </p:nvSpPr>
        <p:spPr>
          <a:xfrm>
            <a:off x="10398541" y="2408185"/>
            <a:ext cx="1437538" cy="523220"/>
          </a:xfrm>
          <a:prstGeom prst="rect">
            <a:avLst/>
          </a:prstGeom>
        </p:spPr>
        <p:txBody>
          <a:bodyPr lIns="50800" tIns="50800" rIns="50800" bIns="50800" rtlCol="0" anchor="ctr"/>
          <a:lstStyle>
            <a:defPPr>
              <a:defRPr lang="en-US"/>
            </a:defPPr>
            <a:lvl1pPr algn="r">
              <a:defRPr sz="1400" b="1"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pPr algn="l"/>
            <a:r>
              <a:rPr lang="en-US" dirty="0"/>
              <a:t>Machine</a:t>
            </a:r>
          </a:p>
          <a:p>
            <a:pPr algn="l"/>
            <a:r>
              <a:rPr lang="en-US" dirty="0"/>
              <a:t>Repository</a:t>
            </a:r>
            <a:endParaRPr lang="en-IN" dirty="0"/>
          </a:p>
        </p:txBody>
      </p:sp>
      <p:sp>
        <p:nvSpPr>
          <p:cNvPr id="33" name="Freeform: Shape 32">
            <a:extLst>
              <a:ext uri="{FF2B5EF4-FFF2-40B4-BE49-F238E27FC236}">
                <a16:creationId xmlns:a16="http://schemas.microsoft.com/office/drawing/2014/main" id="{1165B33D-73E5-DAA2-D80C-4B02C2F9FF99}"/>
              </a:ext>
            </a:extLst>
          </p:cNvPr>
          <p:cNvSpPr/>
          <p:nvPr/>
        </p:nvSpPr>
        <p:spPr>
          <a:xfrm>
            <a:off x="11165683" y="1916832"/>
            <a:ext cx="812988" cy="1728192"/>
          </a:xfrm>
          <a:custGeom>
            <a:avLst/>
            <a:gdLst>
              <a:gd name="connsiteX0" fmla="*/ 0 w 616018"/>
              <a:gd name="connsiteY0" fmla="*/ 0 h 1728192"/>
              <a:gd name="connsiteX1" fmla="*/ 351983 w 616018"/>
              <a:gd name="connsiteY1" fmla="*/ 0 h 1728192"/>
              <a:gd name="connsiteX2" fmla="*/ 616018 w 616018"/>
              <a:gd name="connsiteY2" fmla="*/ 264035 h 1728192"/>
              <a:gd name="connsiteX3" fmla="*/ 616018 w 616018"/>
              <a:gd name="connsiteY3" fmla="*/ 1464157 h 1728192"/>
              <a:gd name="connsiteX4" fmla="*/ 351983 w 616018"/>
              <a:gd name="connsiteY4" fmla="*/ 1728192 h 1728192"/>
              <a:gd name="connsiteX5" fmla="*/ 0 w 616018"/>
              <a:gd name="connsiteY5" fmla="*/ 1728192 h 1728192"/>
              <a:gd name="connsiteX6" fmla="*/ 264035 w 616018"/>
              <a:gd name="connsiteY6" fmla="*/ 1464157 h 1728192"/>
              <a:gd name="connsiteX7" fmla="*/ 264035 w 616018"/>
              <a:gd name="connsiteY7" fmla="*/ 264035 h 1728192"/>
              <a:gd name="connsiteX8" fmla="*/ 0 w 616018"/>
              <a:gd name="connsiteY8" fmla="*/ 0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018" h="1728192">
                <a:moveTo>
                  <a:pt x="0" y="0"/>
                </a:moveTo>
                <a:lnTo>
                  <a:pt x="351983" y="0"/>
                </a:lnTo>
                <a:cubicBezTo>
                  <a:pt x="497806" y="0"/>
                  <a:pt x="616018" y="118212"/>
                  <a:pt x="616018" y="264035"/>
                </a:cubicBezTo>
                <a:lnTo>
                  <a:pt x="616018" y="1464157"/>
                </a:lnTo>
                <a:cubicBezTo>
                  <a:pt x="616018" y="1609980"/>
                  <a:pt x="497806" y="1728192"/>
                  <a:pt x="351983" y="1728192"/>
                </a:cubicBezTo>
                <a:lnTo>
                  <a:pt x="0" y="1728192"/>
                </a:lnTo>
                <a:cubicBezTo>
                  <a:pt x="145823" y="1728192"/>
                  <a:pt x="264035" y="1609980"/>
                  <a:pt x="264035" y="1464157"/>
                </a:cubicBezTo>
                <a:lnTo>
                  <a:pt x="264035" y="264035"/>
                </a:lnTo>
                <a:cubicBezTo>
                  <a:pt x="264035" y="118212"/>
                  <a:pt x="145823" y="0"/>
                  <a:pt x="0" y="0"/>
                </a:cubicBezTo>
                <a:close/>
              </a:path>
            </a:pathLst>
          </a:cu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cxnSp>
        <p:nvCxnSpPr>
          <p:cNvPr id="154" name="Straight Connector 153">
            <a:extLst>
              <a:ext uri="{FF2B5EF4-FFF2-40B4-BE49-F238E27FC236}">
                <a16:creationId xmlns:a16="http://schemas.microsoft.com/office/drawing/2014/main" id="{322E037A-DF14-3554-AFC2-B0C182C6B08F}"/>
              </a:ext>
            </a:extLst>
          </p:cNvPr>
          <p:cNvCxnSpPr>
            <a:cxnSpLocks/>
          </p:cNvCxnSpPr>
          <p:nvPr/>
        </p:nvCxnSpPr>
        <p:spPr>
          <a:xfrm>
            <a:off x="5695168" y="6189200"/>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5" name="Left Brace 154">
            <a:extLst>
              <a:ext uri="{FF2B5EF4-FFF2-40B4-BE49-F238E27FC236}">
                <a16:creationId xmlns:a16="http://schemas.microsoft.com/office/drawing/2014/main" id="{A928719A-ECBF-3046-FC45-9E45EE55E283}"/>
              </a:ext>
            </a:extLst>
          </p:cNvPr>
          <p:cNvSpPr/>
          <p:nvPr/>
        </p:nvSpPr>
        <p:spPr>
          <a:xfrm>
            <a:off x="6028476" y="6101698"/>
            <a:ext cx="182517" cy="467324"/>
          </a:xfrm>
          <a:prstGeom prst="leftBrace">
            <a:avLst>
              <a:gd name="adj1" fmla="val 14348"/>
              <a:gd name="adj2" fmla="val 1881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6" name="TextBox 9">
            <a:extLst>
              <a:ext uri="{FF2B5EF4-FFF2-40B4-BE49-F238E27FC236}">
                <a16:creationId xmlns:a16="http://schemas.microsoft.com/office/drawing/2014/main" id="{FA7E3C98-8AFE-C4BF-BE97-C2449043A1BC}"/>
              </a:ext>
            </a:extLst>
          </p:cNvPr>
          <p:cNvSpPr txBox="1"/>
          <p:nvPr/>
        </p:nvSpPr>
        <p:spPr>
          <a:xfrm>
            <a:off x="6096359" y="6180424"/>
            <a:ext cx="2113027" cy="694936"/>
          </a:xfrm>
          <a:prstGeom prst="rect">
            <a:avLst/>
          </a:prstGeom>
        </p:spPr>
        <p:txBody>
          <a:bodyPr lIns="50800" tIns="50800" rIns="50800" bIns="50800" rtlCol="0" anchor="ctr"/>
          <a:lstStyle/>
          <a:p>
            <a:pPr algn="ctr"/>
            <a:r>
              <a:rPr lang="en-US" sz="1200"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1-Heart Disease</a:t>
            </a:r>
          </a:p>
        </p:txBody>
      </p:sp>
      <p:sp>
        <p:nvSpPr>
          <p:cNvPr id="157" name="Oval 156">
            <a:extLst>
              <a:ext uri="{FF2B5EF4-FFF2-40B4-BE49-F238E27FC236}">
                <a16:creationId xmlns:a16="http://schemas.microsoft.com/office/drawing/2014/main" id="{9351C8BB-6BC8-9C0D-0320-FFB0DAEEAF28}"/>
              </a:ext>
            </a:extLst>
          </p:cNvPr>
          <p:cNvSpPr>
            <a:spLocks noChangeAspect="1"/>
          </p:cNvSpPr>
          <p:nvPr/>
        </p:nvSpPr>
        <p:spPr>
          <a:xfrm>
            <a:off x="6210993" y="652789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TextBox 9">
            <a:extLst>
              <a:ext uri="{FF2B5EF4-FFF2-40B4-BE49-F238E27FC236}">
                <a16:creationId xmlns:a16="http://schemas.microsoft.com/office/drawing/2014/main" id="{B845C1C6-78AD-13E3-23EE-DD78A417859F}"/>
              </a:ext>
            </a:extLst>
          </p:cNvPr>
          <p:cNvSpPr txBox="1"/>
          <p:nvPr/>
        </p:nvSpPr>
        <p:spPr>
          <a:xfrm>
            <a:off x="5865059" y="5754230"/>
            <a:ext cx="2113027" cy="694936"/>
          </a:xfrm>
          <a:prstGeom prst="rect">
            <a:avLst/>
          </a:prstGeom>
        </p:spPr>
        <p:txBody>
          <a:bodyPr lIns="50800" tIns="50800" rIns="50800" bIns="50800" rtlCol="0" anchor="ctr"/>
          <a:lstStyle/>
          <a:p>
            <a:pPr algn="ctr"/>
            <a:r>
              <a:rPr lang="en-US" sz="1200"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0: Normal</a:t>
            </a:r>
          </a:p>
        </p:txBody>
      </p:sp>
      <p:sp>
        <p:nvSpPr>
          <p:cNvPr id="159" name="TextBox 158">
            <a:extLst>
              <a:ext uri="{FF2B5EF4-FFF2-40B4-BE49-F238E27FC236}">
                <a16:creationId xmlns:a16="http://schemas.microsoft.com/office/drawing/2014/main" id="{D0DAA75C-20F0-2E95-7EB4-124F63B5C355}"/>
              </a:ext>
            </a:extLst>
          </p:cNvPr>
          <p:cNvSpPr txBox="1"/>
          <p:nvPr/>
        </p:nvSpPr>
        <p:spPr>
          <a:xfrm>
            <a:off x="9807926" y="5966028"/>
            <a:ext cx="2091289" cy="369332"/>
          </a:xfrm>
          <a:prstGeom prst="uturnArrow">
            <a:avLst/>
          </a:prstGeom>
          <a:solidFill>
            <a:schemeClr val="accent1">
              <a:lumMod val="60000"/>
              <a:lumOff val="40000"/>
            </a:schemeClr>
          </a:solidFill>
          <a:effectLst>
            <a:outerShdw blurRad="50800" dist="38100" dir="16200000" rotWithShape="0">
              <a:prstClr val="black">
                <a:alpha val="40000"/>
              </a:prstClr>
            </a:outerShdw>
          </a:effectLst>
        </p:spPr>
        <p:txBody>
          <a:bodyPr wrap="square">
            <a:spAutoFit/>
          </a:bodyPr>
          <a:lstStyle>
            <a:defPPr>
              <a:defRPr lang="en-US"/>
            </a:defPPr>
            <a:lvl1pPr algn="ctr">
              <a:defRPr>
                <a:solidFill>
                  <a:srgbClr val="1C1A55"/>
                </a:solidFill>
                <a:effectLst>
                  <a:outerShdw blurRad="38100" dist="38100" dir="2700000" algn="tl">
                    <a:srgbClr val="000000">
                      <a:alpha val="43137"/>
                    </a:srgbClr>
                  </a:outerShdw>
                </a:effectLst>
                <a:latin typeface="Imprint MT Shadow" panose="04020605060303030202" pitchFamily="82" charset="0"/>
                <a:ea typeface="Cascadia Code ExtraLight" panose="020B0609020000020004" pitchFamily="49" charset="0"/>
                <a:cs typeface="Cascadia Code ExtraLight" panose="020B0609020000020004" pitchFamily="49" charset="0"/>
              </a:defRPr>
            </a:lvl1pPr>
          </a:lstStyle>
          <a:p>
            <a:r>
              <a:rPr lang="en-US" dirty="0"/>
              <a:t>Outliers</a:t>
            </a:r>
            <a:endParaRPr lang="en-IN" dirty="0"/>
          </a:p>
        </p:txBody>
      </p:sp>
      <p:sp>
        <p:nvSpPr>
          <p:cNvPr id="160" name="TextBox 159">
            <a:extLst>
              <a:ext uri="{FF2B5EF4-FFF2-40B4-BE49-F238E27FC236}">
                <a16:creationId xmlns:a16="http://schemas.microsoft.com/office/drawing/2014/main" id="{E5C489B1-EFE6-17D5-8EE4-17992B2777A1}"/>
              </a:ext>
            </a:extLst>
          </p:cNvPr>
          <p:cNvSpPr txBox="1"/>
          <p:nvPr/>
        </p:nvSpPr>
        <p:spPr>
          <a:xfrm>
            <a:off x="10398541" y="6415226"/>
            <a:ext cx="1084835" cy="369332"/>
          </a:xfrm>
          <a:prstGeom prst="curvedRightArrow">
            <a:avLst>
              <a:gd name="adj1" fmla="val 8464"/>
              <a:gd name="adj2" fmla="val 50000"/>
              <a:gd name="adj3" fmla="val 25000"/>
            </a:avLst>
          </a:prstGeom>
          <a:solidFill>
            <a:schemeClr val="accent1">
              <a:lumMod val="60000"/>
              <a:lumOff val="40000"/>
            </a:schemeClr>
          </a:solidFill>
        </p:spPr>
        <p:txBody>
          <a:bodyPr wrap="square">
            <a:spAutoFit/>
          </a:bodyPr>
          <a:lstStyle>
            <a:defPPr>
              <a:defRPr lang="en-US"/>
            </a:defPPr>
            <a:lvl1pPr algn="ctr">
              <a:defRPr b="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defRPr>
            </a:lvl1pPr>
          </a:lstStyle>
          <a:p>
            <a:r>
              <a:rPr lang="en-US" b="0" dirty="0">
                <a:effectLst>
                  <a:outerShdw blurRad="38100" dist="38100" dir="2700000" algn="tl">
                    <a:srgbClr val="000000">
                      <a:alpha val="43137"/>
                    </a:srgbClr>
                  </a:outerShdw>
                </a:effectLst>
              </a:rPr>
              <a:t>Present</a:t>
            </a:r>
            <a:endParaRPr lang="en-IN" b="0" dirty="0">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80EBDED8-CCE3-A398-CAA0-B00E87417D3A}"/>
              </a:ext>
            </a:extLst>
          </p:cNvPr>
          <p:cNvCxnSpPr>
            <a:cxnSpLocks/>
          </p:cNvCxnSpPr>
          <p:nvPr/>
        </p:nvCxnSpPr>
        <p:spPr>
          <a:xfrm flipV="1">
            <a:off x="854427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C8B0A-1196-EC87-E5B2-753BA17E6471}"/>
              </a:ext>
            </a:extLst>
          </p:cNvPr>
          <p:cNvCxnSpPr>
            <a:cxnSpLocks/>
          </p:cNvCxnSpPr>
          <p:nvPr/>
        </p:nvCxnSpPr>
        <p:spPr>
          <a:xfrm flipV="1">
            <a:off x="847226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0D6B90A-158D-AB31-7BB5-33259C2A098C}"/>
              </a:ext>
            </a:extLst>
          </p:cNvPr>
          <p:cNvCxnSpPr>
            <a:cxnSpLocks/>
          </p:cNvCxnSpPr>
          <p:nvPr/>
        </p:nvCxnSpPr>
        <p:spPr>
          <a:xfrm flipV="1">
            <a:off x="840025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DAA1BC-0939-51A6-CF34-56C577A43F64}"/>
              </a:ext>
            </a:extLst>
          </p:cNvPr>
          <p:cNvCxnSpPr>
            <a:cxnSpLocks/>
          </p:cNvCxnSpPr>
          <p:nvPr/>
        </p:nvCxnSpPr>
        <p:spPr>
          <a:xfrm flipV="1">
            <a:off x="832824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334541C-87C5-98B0-24A0-3BBF35D444BF}"/>
              </a:ext>
            </a:extLst>
          </p:cNvPr>
          <p:cNvCxnSpPr>
            <a:cxnSpLocks/>
          </p:cNvCxnSpPr>
          <p:nvPr/>
        </p:nvCxnSpPr>
        <p:spPr>
          <a:xfrm flipV="1">
            <a:off x="818423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265896B-A9F4-5671-A1D6-F6312B527132}"/>
              </a:ext>
            </a:extLst>
          </p:cNvPr>
          <p:cNvCxnSpPr>
            <a:cxnSpLocks/>
          </p:cNvCxnSpPr>
          <p:nvPr/>
        </p:nvCxnSpPr>
        <p:spPr>
          <a:xfrm flipV="1">
            <a:off x="811222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358280-CF2F-012C-E6D0-17538B4EFBE0}"/>
              </a:ext>
            </a:extLst>
          </p:cNvPr>
          <p:cNvCxnSpPr>
            <a:cxnSpLocks/>
          </p:cNvCxnSpPr>
          <p:nvPr/>
        </p:nvCxnSpPr>
        <p:spPr>
          <a:xfrm flipV="1">
            <a:off x="825624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AAF542-D0BB-5450-A4AB-3D4B9AD5C512}"/>
              </a:ext>
            </a:extLst>
          </p:cNvPr>
          <p:cNvCxnSpPr>
            <a:cxnSpLocks/>
          </p:cNvCxnSpPr>
          <p:nvPr/>
        </p:nvCxnSpPr>
        <p:spPr>
          <a:xfrm flipV="1">
            <a:off x="804021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39A9903-406E-2BE5-F36B-77A88FD75DE3}"/>
              </a:ext>
            </a:extLst>
          </p:cNvPr>
          <p:cNvCxnSpPr>
            <a:cxnSpLocks/>
          </p:cNvCxnSpPr>
          <p:nvPr/>
        </p:nvCxnSpPr>
        <p:spPr>
          <a:xfrm flipV="1">
            <a:off x="796820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B73057-0016-C390-1108-AC7447814FF7}"/>
              </a:ext>
            </a:extLst>
          </p:cNvPr>
          <p:cNvCxnSpPr>
            <a:cxnSpLocks/>
          </p:cNvCxnSpPr>
          <p:nvPr/>
        </p:nvCxnSpPr>
        <p:spPr>
          <a:xfrm flipV="1">
            <a:off x="789620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C758F5-8E2D-6A45-7A53-6CA1CF475A56}"/>
              </a:ext>
            </a:extLst>
          </p:cNvPr>
          <p:cNvCxnSpPr>
            <a:cxnSpLocks/>
          </p:cNvCxnSpPr>
          <p:nvPr/>
        </p:nvCxnSpPr>
        <p:spPr>
          <a:xfrm flipV="1">
            <a:off x="782419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F672AF-11DF-8723-28C2-B8A6B0D863DB}"/>
              </a:ext>
            </a:extLst>
          </p:cNvPr>
          <p:cNvCxnSpPr>
            <a:cxnSpLocks/>
          </p:cNvCxnSpPr>
          <p:nvPr/>
        </p:nvCxnSpPr>
        <p:spPr>
          <a:xfrm flipV="1">
            <a:off x="775218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4733F62-05E5-F5C8-D0A0-B26199113C3F}"/>
              </a:ext>
            </a:extLst>
          </p:cNvPr>
          <p:cNvCxnSpPr>
            <a:cxnSpLocks/>
          </p:cNvCxnSpPr>
          <p:nvPr/>
        </p:nvCxnSpPr>
        <p:spPr>
          <a:xfrm flipV="1">
            <a:off x="768017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2818181-2D1C-C13B-3623-44008D8E02AA}"/>
              </a:ext>
            </a:extLst>
          </p:cNvPr>
          <p:cNvCxnSpPr>
            <a:cxnSpLocks/>
          </p:cNvCxnSpPr>
          <p:nvPr/>
        </p:nvCxnSpPr>
        <p:spPr>
          <a:xfrm flipV="1">
            <a:off x="760816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50ED44-8403-8D4D-3D40-D8A9157EF834}"/>
              </a:ext>
            </a:extLst>
          </p:cNvPr>
          <p:cNvCxnSpPr>
            <a:cxnSpLocks/>
          </p:cNvCxnSpPr>
          <p:nvPr/>
        </p:nvCxnSpPr>
        <p:spPr>
          <a:xfrm flipV="1">
            <a:off x="753616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E50AA5F-CEFE-60D9-6420-A9045D42521D}"/>
              </a:ext>
            </a:extLst>
          </p:cNvPr>
          <p:cNvCxnSpPr>
            <a:cxnSpLocks/>
          </p:cNvCxnSpPr>
          <p:nvPr/>
        </p:nvCxnSpPr>
        <p:spPr>
          <a:xfrm flipV="1">
            <a:off x="746415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527EE9B-C6BE-13FF-F83A-E8ED1674EC1C}"/>
              </a:ext>
            </a:extLst>
          </p:cNvPr>
          <p:cNvCxnSpPr>
            <a:cxnSpLocks/>
          </p:cNvCxnSpPr>
          <p:nvPr/>
        </p:nvCxnSpPr>
        <p:spPr>
          <a:xfrm flipV="1">
            <a:off x="739214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98D927B-70AC-44C8-ABD9-A3B90C20595F}"/>
              </a:ext>
            </a:extLst>
          </p:cNvPr>
          <p:cNvCxnSpPr>
            <a:cxnSpLocks/>
          </p:cNvCxnSpPr>
          <p:nvPr/>
        </p:nvCxnSpPr>
        <p:spPr>
          <a:xfrm flipV="1">
            <a:off x="732013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0A89CC7-2699-7C94-A78F-5BD511C7ED49}"/>
              </a:ext>
            </a:extLst>
          </p:cNvPr>
          <p:cNvCxnSpPr>
            <a:cxnSpLocks/>
          </p:cNvCxnSpPr>
          <p:nvPr/>
        </p:nvCxnSpPr>
        <p:spPr>
          <a:xfrm flipV="1">
            <a:off x="724812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6FB93DE-03A5-8A5A-C107-FE879C3ED411}"/>
              </a:ext>
            </a:extLst>
          </p:cNvPr>
          <p:cNvCxnSpPr>
            <a:cxnSpLocks/>
          </p:cNvCxnSpPr>
          <p:nvPr/>
        </p:nvCxnSpPr>
        <p:spPr>
          <a:xfrm flipV="1">
            <a:off x="717612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55EC5D0-1C9F-E88C-94D4-AB87E4F5ED9E}"/>
              </a:ext>
            </a:extLst>
          </p:cNvPr>
          <p:cNvCxnSpPr>
            <a:cxnSpLocks/>
          </p:cNvCxnSpPr>
          <p:nvPr/>
        </p:nvCxnSpPr>
        <p:spPr>
          <a:xfrm flipV="1">
            <a:off x="710411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F3A334-F023-97B0-6933-8078484C50BE}"/>
              </a:ext>
            </a:extLst>
          </p:cNvPr>
          <p:cNvCxnSpPr>
            <a:cxnSpLocks/>
          </p:cNvCxnSpPr>
          <p:nvPr/>
        </p:nvCxnSpPr>
        <p:spPr>
          <a:xfrm flipV="1">
            <a:off x="703210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4155C0F-1BFF-3510-E1EE-63A8D11919B4}"/>
              </a:ext>
            </a:extLst>
          </p:cNvPr>
          <p:cNvCxnSpPr>
            <a:cxnSpLocks/>
          </p:cNvCxnSpPr>
          <p:nvPr/>
        </p:nvCxnSpPr>
        <p:spPr>
          <a:xfrm flipV="1">
            <a:off x="696009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32A79C7-40D9-3DF5-0175-A4D69486C9C6}"/>
              </a:ext>
            </a:extLst>
          </p:cNvPr>
          <p:cNvCxnSpPr>
            <a:cxnSpLocks/>
          </p:cNvCxnSpPr>
          <p:nvPr/>
        </p:nvCxnSpPr>
        <p:spPr>
          <a:xfrm flipV="1">
            <a:off x="688808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A8EFC21-5031-DA36-4917-9F1BCF71594A}"/>
              </a:ext>
            </a:extLst>
          </p:cNvPr>
          <p:cNvCxnSpPr>
            <a:cxnSpLocks/>
          </p:cNvCxnSpPr>
          <p:nvPr/>
        </p:nvCxnSpPr>
        <p:spPr>
          <a:xfrm flipV="1">
            <a:off x="681608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3B8FC-6828-5D43-DF18-C56E654D1D2B}"/>
              </a:ext>
            </a:extLst>
          </p:cNvPr>
          <p:cNvCxnSpPr>
            <a:cxnSpLocks/>
          </p:cNvCxnSpPr>
          <p:nvPr/>
        </p:nvCxnSpPr>
        <p:spPr>
          <a:xfrm flipV="1">
            <a:off x="6744072" y="986573"/>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0887C0F-DD09-5EB0-D498-A2D179240D35}"/>
              </a:ext>
            </a:extLst>
          </p:cNvPr>
          <p:cNvCxnSpPr>
            <a:cxnSpLocks/>
          </p:cNvCxnSpPr>
          <p:nvPr/>
        </p:nvCxnSpPr>
        <p:spPr>
          <a:xfrm flipV="1">
            <a:off x="667206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FE77AC-92D3-B6BF-588B-1DEC68EE5E95}"/>
              </a:ext>
            </a:extLst>
          </p:cNvPr>
          <p:cNvCxnSpPr>
            <a:cxnSpLocks/>
          </p:cNvCxnSpPr>
          <p:nvPr/>
        </p:nvCxnSpPr>
        <p:spPr>
          <a:xfrm flipV="1">
            <a:off x="660005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8EEFD37-CDDF-6DF8-69A1-5695BA5DC54E}"/>
              </a:ext>
            </a:extLst>
          </p:cNvPr>
          <p:cNvCxnSpPr>
            <a:cxnSpLocks/>
          </p:cNvCxnSpPr>
          <p:nvPr/>
        </p:nvCxnSpPr>
        <p:spPr>
          <a:xfrm flipV="1">
            <a:off x="652804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BFF44FC-6DC9-A061-5505-6F784A6135DD}"/>
              </a:ext>
            </a:extLst>
          </p:cNvPr>
          <p:cNvCxnSpPr>
            <a:cxnSpLocks/>
          </p:cNvCxnSpPr>
          <p:nvPr/>
        </p:nvCxnSpPr>
        <p:spPr>
          <a:xfrm flipV="1">
            <a:off x="645604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C60B687-E6C6-7819-B615-5F4F2609EC70}"/>
              </a:ext>
            </a:extLst>
          </p:cNvPr>
          <p:cNvCxnSpPr>
            <a:cxnSpLocks/>
          </p:cNvCxnSpPr>
          <p:nvPr/>
        </p:nvCxnSpPr>
        <p:spPr>
          <a:xfrm flipV="1">
            <a:off x="6376875"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FC88D8B-594F-FC80-C495-1FF26FD22182}"/>
              </a:ext>
            </a:extLst>
          </p:cNvPr>
          <p:cNvCxnSpPr>
            <a:cxnSpLocks/>
          </p:cNvCxnSpPr>
          <p:nvPr/>
        </p:nvCxnSpPr>
        <p:spPr>
          <a:xfrm flipV="1">
            <a:off x="631202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94DA616-8AC8-A2E6-430E-2377A5531B7B}"/>
              </a:ext>
            </a:extLst>
          </p:cNvPr>
          <p:cNvCxnSpPr>
            <a:cxnSpLocks/>
          </p:cNvCxnSpPr>
          <p:nvPr/>
        </p:nvCxnSpPr>
        <p:spPr>
          <a:xfrm flipV="1">
            <a:off x="624001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36E169E-82E7-7DE4-25FE-614D408DEC9B}"/>
              </a:ext>
            </a:extLst>
          </p:cNvPr>
          <p:cNvCxnSpPr>
            <a:cxnSpLocks/>
          </p:cNvCxnSpPr>
          <p:nvPr/>
        </p:nvCxnSpPr>
        <p:spPr>
          <a:xfrm flipV="1">
            <a:off x="616800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0F7DA43-C93A-0782-5521-4BFB20D3ABEC}"/>
              </a:ext>
            </a:extLst>
          </p:cNvPr>
          <p:cNvCxnSpPr>
            <a:cxnSpLocks/>
          </p:cNvCxnSpPr>
          <p:nvPr/>
        </p:nvCxnSpPr>
        <p:spPr>
          <a:xfrm flipV="1">
            <a:off x="609600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8668B77-1CA8-AE46-AB3E-F7F12E682640}"/>
              </a:ext>
            </a:extLst>
          </p:cNvPr>
          <p:cNvCxnSpPr>
            <a:cxnSpLocks/>
          </p:cNvCxnSpPr>
          <p:nvPr/>
        </p:nvCxnSpPr>
        <p:spPr>
          <a:xfrm flipV="1">
            <a:off x="6028476"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5585E21-7CB9-5DA4-A816-88CD82A386C8}"/>
              </a:ext>
            </a:extLst>
          </p:cNvPr>
          <p:cNvCxnSpPr>
            <a:cxnSpLocks/>
          </p:cNvCxnSpPr>
          <p:nvPr/>
        </p:nvCxnSpPr>
        <p:spPr>
          <a:xfrm flipV="1">
            <a:off x="596277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A010F32-59C4-FBBF-35EF-ECD9DA7E7744}"/>
              </a:ext>
            </a:extLst>
          </p:cNvPr>
          <p:cNvCxnSpPr>
            <a:cxnSpLocks/>
          </p:cNvCxnSpPr>
          <p:nvPr/>
        </p:nvCxnSpPr>
        <p:spPr>
          <a:xfrm flipV="1">
            <a:off x="587997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90B5D98-1F9D-059D-8277-F4DB283ACC56}"/>
              </a:ext>
            </a:extLst>
          </p:cNvPr>
          <p:cNvCxnSpPr>
            <a:cxnSpLocks/>
          </p:cNvCxnSpPr>
          <p:nvPr/>
        </p:nvCxnSpPr>
        <p:spPr>
          <a:xfrm flipV="1">
            <a:off x="579717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CFF41A4-7420-2392-E1AE-217B6472AE96}"/>
              </a:ext>
            </a:extLst>
          </p:cNvPr>
          <p:cNvCxnSpPr>
            <a:cxnSpLocks/>
          </p:cNvCxnSpPr>
          <p:nvPr/>
        </p:nvCxnSpPr>
        <p:spPr>
          <a:xfrm flipV="1">
            <a:off x="571438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49DF20D-1B70-4913-26CE-EAEEB401D032}"/>
              </a:ext>
            </a:extLst>
          </p:cNvPr>
          <p:cNvCxnSpPr>
            <a:cxnSpLocks/>
          </p:cNvCxnSpPr>
          <p:nvPr/>
        </p:nvCxnSpPr>
        <p:spPr>
          <a:xfrm flipV="1">
            <a:off x="5655600"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8F77E24-1A37-3D67-8BBB-8A4AD71FEE10}"/>
              </a:ext>
            </a:extLst>
          </p:cNvPr>
          <p:cNvCxnSpPr>
            <a:cxnSpLocks/>
          </p:cNvCxnSpPr>
          <p:nvPr/>
        </p:nvCxnSpPr>
        <p:spPr>
          <a:xfrm flipV="1">
            <a:off x="559194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43C2BC6-1003-FDAF-8AF4-7F70543D761A}"/>
              </a:ext>
            </a:extLst>
          </p:cNvPr>
          <p:cNvCxnSpPr>
            <a:cxnSpLocks/>
          </p:cNvCxnSpPr>
          <p:nvPr/>
        </p:nvCxnSpPr>
        <p:spPr>
          <a:xfrm flipV="1">
            <a:off x="551993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B57F78E-2339-C7E2-0359-FF558BAEE3FE}"/>
              </a:ext>
            </a:extLst>
          </p:cNvPr>
          <p:cNvCxnSpPr>
            <a:cxnSpLocks/>
          </p:cNvCxnSpPr>
          <p:nvPr/>
        </p:nvCxnSpPr>
        <p:spPr>
          <a:xfrm flipV="1">
            <a:off x="544792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452974E-51B2-71AA-4E96-939D37E8C0B9}"/>
              </a:ext>
            </a:extLst>
          </p:cNvPr>
          <p:cNvCxnSpPr>
            <a:cxnSpLocks/>
          </p:cNvCxnSpPr>
          <p:nvPr/>
        </p:nvCxnSpPr>
        <p:spPr>
          <a:xfrm flipV="1">
            <a:off x="537592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CDF786A-D17C-61EB-3121-DA66B2C7A5A1}"/>
              </a:ext>
            </a:extLst>
          </p:cNvPr>
          <p:cNvCxnSpPr>
            <a:cxnSpLocks/>
          </p:cNvCxnSpPr>
          <p:nvPr/>
        </p:nvCxnSpPr>
        <p:spPr>
          <a:xfrm flipV="1">
            <a:off x="530391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6CCEBDC-DCD6-1E35-94E0-75B9364FC238}"/>
              </a:ext>
            </a:extLst>
          </p:cNvPr>
          <p:cNvCxnSpPr>
            <a:cxnSpLocks/>
          </p:cNvCxnSpPr>
          <p:nvPr/>
        </p:nvCxnSpPr>
        <p:spPr>
          <a:xfrm flipV="1">
            <a:off x="4952224"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2EAF1B9-302D-23B9-2EE1-AD8883F7115C}"/>
              </a:ext>
            </a:extLst>
          </p:cNvPr>
          <p:cNvCxnSpPr>
            <a:cxnSpLocks/>
          </p:cNvCxnSpPr>
          <p:nvPr/>
        </p:nvCxnSpPr>
        <p:spPr>
          <a:xfrm flipV="1">
            <a:off x="4583832" y="986573"/>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0FF86F1-FD62-FC6A-34D6-30A8CDCFB2A1}"/>
              </a:ext>
            </a:extLst>
          </p:cNvPr>
          <p:cNvCxnSpPr>
            <a:cxnSpLocks/>
          </p:cNvCxnSpPr>
          <p:nvPr/>
        </p:nvCxnSpPr>
        <p:spPr>
          <a:xfrm flipV="1">
            <a:off x="4066373"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94AB4E7-8295-FF82-9644-8A0A1C6D0827}"/>
              </a:ext>
            </a:extLst>
          </p:cNvPr>
          <p:cNvCxnSpPr>
            <a:cxnSpLocks/>
          </p:cNvCxnSpPr>
          <p:nvPr/>
        </p:nvCxnSpPr>
        <p:spPr>
          <a:xfrm flipV="1">
            <a:off x="5375920" y="1055330"/>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A3DBC3E-6487-B9EB-5DD3-823E91887F1A}"/>
              </a:ext>
            </a:extLst>
          </p:cNvPr>
          <p:cNvCxnSpPr>
            <a:cxnSpLocks/>
          </p:cNvCxnSpPr>
          <p:nvPr/>
        </p:nvCxnSpPr>
        <p:spPr>
          <a:xfrm flipV="1">
            <a:off x="523190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EF029B9-F95C-5D37-3B77-610409D5A8F8}"/>
              </a:ext>
            </a:extLst>
          </p:cNvPr>
          <p:cNvCxnSpPr>
            <a:cxnSpLocks/>
          </p:cNvCxnSpPr>
          <p:nvPr/>
        </p:nvCxnSpPr>
        <p:spPr>
          <a:xfrm flipV="1">
            <a:off x="515989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730DB19-B019-A3B4-2573-488EF86856FB}"/>
              </a:ext>
            </a:extLst>
          </p:cNvPr>
          <p:cNvCxnSpPr>
            <a:cxnSpLocks/>
          </p:cNvCxnSpPr>
          <p:nvPr/>
        </p:nvCxnSpPr>
        <p:spPr>
          <a:xfrm flipV="1">
            <a:off x="508788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C2D2999-F8F7-E79A-8988-EEA48C4EDD19}"/>
              </a:ext>
            </a:extLst>
          </p:cNvPr>
          <p:cNvCxnSpPr>
            <a:cxnSpLocks/>
          </p:cNvCxnSpPr>
          <p:nvPr/>
        </p:nvCxnSpPr>
        <p:spPr>
          <a:xfrm flipV="1">
            <a:off x="501588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144C7E2-3D64-68C9-610F-DE8457FFE4E5}"/>
              </a:ext>
            </a:extLst>
          </p:cNvPr>
          <p:cNvCxnSpPr>
            <a:cxnSpLocks/>
          </p:cNvCxnSpPr>
          <p:nvPr/>
        </p:nvCxnSpPr>
        <p:spPr>
          <a:xfrm flipV="1">
            <a:off x="487186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032C94B-C0CF-0728-6FE3-B64A64CFA7E3}"/>
              </a:ext>
            </a:extLst>
          </p:cNvPr>
          <p:cNvCxnSpPr>
            <a:cxnSpLocks/>
          </p:cNvCxnSpPr>
          <p:nvPr/>
        </p:nvCxnSpPr>
        <p:spPr>
          <a:xfrm flipV="1">
            <a:off x="479985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FF91412-50E6-798A-FBF8-16BA68B6DE77}"/>
              </a:ext>
            </a:extLst>
          </p:cNvPr>
          <p:cNvCxnSpPr>
            <a:cxnSpLocks/>
          </p:cNvCxnSpPr>
          <p:nvPr/>
        </p:nvCxnSpPr>
        <p:spPr>
          <a:xfrm flipV="1">
            <a:off x="472784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1C4C8C-9E0E-1F2F-C68A-2439E152097F}"/>
              </a:ext>
            </a:extLst>
          </p:cNvPr>
          <p:cNvCxnSpPr>
            <a:cxnSpLocks/>
          </p:cNvCxnSpPr>
          <p:nvPr/>
        </p:nvCxnSpPr>
        <p:spPr>
          <a:xfrm flipV="1">
            <a:off x="465584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C6C177A-0043-BF82-4BC3-7B3AAAC99376}"/>
              </a:ext>
            </a:extLst>
          </p:cNvPr>
          <p:cNvCxnSpPr>
            <a:cxnSpLocks/>
          </p:cNvCxnSpPr>
          <p:nvPr/>
        </p:nvCxnSpPr>
        <p:spPr>
          <a:xfrm flipV="1">
            <a:off x="4496947" y="1038805"/>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199B8B3-562A-B54D-EC36-A708F54B4C89}"/>
              </a:ext>
            </a:extLst>
          </p:cNvPr>
          <p:cNvCxnSpPr>
            <a:cxnSpLocks/>
          </p:cNvCxnSpPr>
          <p:nvPr/>
        </p:nvCxnSpPr>
        <p:spPr>
          <a:xfrm flipV="1">
            <a:off x="4404063" y="1038805"/>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9DA123F-6525-1335-4FFA-0778781E4DC7}"/>
              </a:ext>
            </a:extLst>
          </p:cNvPr>
          <p:cNvCxnSpPr>
            <a:cxnSpLocks/>
          </p:cNvCxnSpPr>
          <p:nvPr/>
        </p:nvCxnSpPr>
        <p:spPr>
          <a:xfrm flipV="1">
            <a:off x="4170608" y="1038805"/>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2CC54F8-0EBA-D0A4-4A1B-CFC3C9C9CF62}"/>
              </a:ext>
            </a:extLst>
          </p:cNvPr>
          <p:cNvCxnSpPr>
            <a:cxnSpLocks/>
          </p:cNvCxnSpPr>
          <p:nvPr/>
        </p:nvCxnSpPr>
        <p:spPr>
          <a:xfrm flipV="1">
            <a:off x="4295800" y="1040576"/>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EE20481-15C0-16FB-A1AD-214CD9013D7F}"/>
              </a:ext>
            </a:extLst>
          </p:cNvPr>
          <p:cNvSpPr>
            <a:spLocks noChangeAspect="1"/>
          </p:cNvSpPr>
          <p:nvPr/>
        </p:nvSpPr>
        <p:spPr>
          <a:xfrm>
            <a:off x="4021677" y="476434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706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A5797-C8F4-008E-3623-F9895F8DD128}"/>
              </a:ext>
            </a:extLst>
          </p:cNvPr>
          <p:cNvSpPr txBox="1"/>
          <p:nvPr/>
        </p:nvSpPr>
        <p:spPr>
          <a:xfrm>
            <a:off x="2277878" y="323973"/>
            <a:ext cx="2304207" cy="783193"/>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Dividing dataset into “ </a:t>
            </a:r>
            <a:r>
              <a:rPr lang="en-US" sz="2000" b="1" i="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x</a:t>
            </a: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 ” and “ </a:t>
            </a:r>
            <a:r>
              <a:rPr lang="en-US" sz="2000" b="1" i="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y</a:t>
            </a: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 </a:t>
            </a:r>
            <a:r>
              <a:rPr lang="en-US" sz="2000" b="1" dirty="0">
                <a:solidFill>
                  <a:schemeClr val="accent1">
                    <a:lumMod val="50000"/>
                  </a:schemeClr>
                </a:solidFill>
                <a:effectLst>
                  <a:outerShdw blurRad="38100" dist="38100" dir="2700000" algn="tl">
                    <a:srgbClr val="000000">
                      <a:alpha val="43137"/>
                    </a:srgbClr>
                  </a:outerShdw>
                </a:effectLst>
                <a:latin typeface="Eras Light ITC" panose="020B0402030504020804" pitchFamily="34" charset="0"/>
              </a:rPr>
              <a:t>”</a:t>
            </a:r>
          </a:p>
        </p:txBody>
      </p:sp>
      <p:sp>
        <p:nvSpPr>
          <p:cNvPr id="4" name="TextBox 3">
            <a:extLst>
              <a:ext uri="{FF2B5EF4-FFF2-40B4-BE49-F238E27FC236}">
                <a16:creationId xmlns:a16="http://schemas.microsoft.com/office/drawing/2014/main" id="{CDEA9AB0-61F6-B2BC-6827-0AB42D5D77AD}"/>
              </a:ext>
            </a:extLst>
          </p:cNvPr>
          <p:cNvSpPr txBox="1"/>
          <p:nvPr/>
        </p:nvSpPr>
        <p:spPr>
          <a:xfrm>
            <a:off x="8522827" y="1093919"/>
            <a:ext cx="2304207" cy="783193"/>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Standardize the feature data (x)</a:t>
            </a:r>
            <a:endParaRPr lang="en-US" sz="2000" b="1" dirty="0">
              <a:solidFill>
                <a:schemeClr val="accent1">
                  <a:lumMod val="50000"/>
                </a:schemeClr>
              </a:solidFill>
              <a:effectLst>
                <a:outerShdw blurRad="38100" dist="38100" dir="2700000" algn="tl">
                  <a:srgbClr val="000000">
                    <a:alpha val="43137"/>
                  </a:srgbClr>
                </a:outerShdw>
              </a:effectLst>
              <a:latin typeface="Eras Light ITC" panose="020B0402030504020804" pitchFamily="34" charset="0"/>
            </a:endParaRPr>
          </a:p>
        </p:txBody>
      </p:sp>
      <p:pic>
        <p:nvPicPr>
          <p:cNvPr id="11" name="Picture 10">
            <a:extLst>
              <a:ext uri="{FF2B5EF4-FFF2-40B4-BE49-F238E27FC236}">
                <a16:creationId xmlns:a16="http://schemas.microsoft.com/office/drawing/2014/main" id="{92BB1D29-503C-B7A4-7667-EF3A42330421}"/>
              </a:ext>
            </a:extLst>
          </p:cNvPr>
          <p:cNvPicPr>
            <a:picLocks noChangeAspect="1"/>
          </p:cNvPicPr>
          <p:nvPr/>
        </p:nvPicPr>
        <p:blipFill>
          <a:blip r:embed="rId2">
            <a:alphaModFix amt="80000"/>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955153" y="1234847"/>
            <a:ext cx="4553585" cy="666843"/>
          </a:xfrm>
          <a:prstGeom prst="rect">
            <a:avLst/>
          </a:prstGeom>
          <a:ln>
            <a:solidFill>
              <a:schemeClr val="bg2">
                <a:lumMod val="10000"/>
              </a:schemeClr>
            </a:solidFill>
          </a:ln>
        </p:spPr>
      </p:pic>
      <p:sp>
        <p:nvSpPr>
          <p:cNvPr id="12" name="TextBox 11">
            <a:extLst>
              <a:ext uri="{FF2B5EF4-FFF2-40B4-BE49-F238E27FC236}">
                <a16:creationId xmlns:a16="http://schemas.microsoft.com/office/drawing/2014/main" id="{A8E3AFF1-6B1F-BB28-BEB1-341A6DF5CBA1}"/>
              </a:ext>
            </a:extLst>
          </p:cNvPr>
          <p:cNvSpPr txBox="1"/>
          <p:nvPr/>
        </p:nvSpPr>
        <p:spPr>
          <a:xfrm>
            <a:off x="1991544" y="2420888"/>
            <a:ext cx="3866829" cy="783193"/>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Dividing dataset into Training Data and Testing Data.</a:t>
            </a:r>
          </a:p>
        </p:txBody>
      </p:sp>
      <p:pic>
        <p:nvPicPr>
          <p:cNvPr id="14" name="Picture 13">
            <a:extLst>
              <a:ext uri="{FF2B5EF4-FFF2-40B4-BE49-F238E27FC236}">
                <a16:creationId xmlns:a16="http://schemas.microsoft.com/office/drawing/2014/main" id="{6224807E-B40B-7B7A-44E4-78A64E2F1167}"/>
              </a:ext>
            </a:extLst>
          </p:cNvPr>
          <p:cNvPicPr>
            <a:picLocks noChangeAspect="1"/>
          </p:cNvPicPr>
          <p:nvPr/>
        </p:nvPicPr>
        <p:blipFill>
          <a:blip r:embed="rId4">
            <a:alphaModFix amt="80000"/>
          </a:blip>
          <a:stretch>
            <a:fillRect/>
          </a:stretch>
        </p:blipFill>
        <p:spPr>
          <a:xfrm>
            <a:off x="911424" y="3343496"/>
            <a:ext cx="7821116" cy="514422"/>
          </a:xfrm>
          <a:prstGeom prst="rect">
            <a:avLst/>
          </a:prstGeom>
          <a:ln>
            <a:solidFill>
              <a:schemeClr val="bg2">
                <a:lumMod val="10000"/>
              </a:schemeClr>
            </a:solidFill>
          </a:ln>
        </p:spPr>
      </p:pic>
      <p:pic>
        <p:nvPicPr>
          <p:cNvPr id="16" name="Picture 15">
            <a:extLst>
              <a:ext uri="{FF2B5EF4-FFF2-40B4-BE49-F238E27FC236}">
                <a16:creationId xmlns:a16="http://schemas.microsoft.com/office/drawing/2014/main" id="{903AEEDA-20FB-54F5-77BB-3C9209011907}"/>
              </a:ext>
            </a:extLst>
          </p:cNvPr>
          <p:cNvPicPr>
            <a:picLocks noChangeAspect="1"/>
          </p:cNvPicPr>
          <p:nvPr/>
        </p:nvPicPr>
        <p:blipFill>
          <a:blip r:embed="rId5">
            <a:alphaModFix amt="80000"/>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6800031" y="2023064"/>
            <a:ext cx="4296375" cy="905001"/>
          </a:xfrm>
          <a:prstGeom prst="rect">
            <a:avLst/>
          </a:prstGeom>
          <a:ln>
            <a:solidFill>
              <a:schemeClr val="bg2">
                <a:lumMod val="10000"/>
              </a:schemeClr>
            </a:solidFill>
          </a:ln>
        </p:spPr>
      </p:pic>
      <p:sp>
        <p:nvSpPr>
          <p:cNvPr id="19" name="Freeform 15">
            <a:extLst>
              <a:ext uri="{FF2B5EF4-FFF2-40B4-BE49-F238E27FC236}">
                <a16:creationId xmlns:a16="http://schemas.microsoft.com/office/drawing/2014/main" id="{4BF0EBD3-D86B-2BF7-839E-F99A24A79FA8}"/>
              </a:ext>
            </a:extLst>
          </p:cNvPr>
          <p:cNvSpPr>
            <a:spLocks/>
          </p:cNvSpPr>
          <p:nvPr/>
        </p:nvSpPr>
        <p:spPr>
          <a:xfrm>
            <a:off x="7160071" y="1146166"/>
            <a:ext cx="1039629" cy="778505"/>
          </a:xfrm>
          <a:custGeom>
            <a:avLst/>
            <a:gdLst/>
            <a:ahLst/>
            <a:cxnLst/>
            <a:rect l="l" t="t" r="r" b="b"/>
            <a:pathLst>
              <a:path w="1455298" h="1161813">
                <a:moveTo>
                  <a:pt x="0" y="0"/>
                </a:moveTo>
                <a:lnTo>
                  <a:pt x="1455298" y="0"/>
                </a:lnTo>
                <a:lnTo>
                  <a:pt x="1455298" y="1161812"/>
                </a:lnTo>
                <a:lnTo>
                  <a:pt x="0" y="116181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21" name="Picture 20">
            <a:extLst>
              <a:ext uri="{FF2B5EF4-FFF2-40B4-BE49-F238E27FC236}">
                <a16:creationId xmlns:a16="http://schemas.microsoft.com/office/drawing/2014/main" id="{F67CF651-560D-3FA6-723C-3C5E10F745A1}"/>
              </a:ext>
            </a:extLst>
          </p:cNvPr>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10451" y="317832"/>
            <a:ext cx="777600" cy="777600"/>
          </a:xfrm>
          <a:prstGeom prst="rect">
            <a:avLst/>
          </a:prstGeom>
        </p:spPr>
      </p:pic>
      <p:pic>
        <p:nvPicPr>
          <p:cNvPr id="23" name="Picture 22">
            <a:extLst>
              <a:ext uri="{FF2B5EF4-FFF2-40B4-BE49-F238E27FC236}">
                <a16:creationId xmlns:a16="http://schemas.microsoft.com/office/drawing/2014/main" id="{118F7881-B6EC-590B-DA44-5E017DD7168A}"/>
              </a:ext>
            </a:extLst>
          </p:cNvPr>
          <p:cNvPicPr>
            <a:picLocks noChangeAspect="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79545" y="2426481"/>
            <a:ext cx="779122" cy="777600"/>
          </a:xfrm>
          <a:prstGeom prst="rect">
            <a:avLst/>
          </a:prstGeom>
        </p:spPr>
      </p:pic>
      <p:pic>
        <p:nvPicPr>
          <p:cNvPr id="25" name="Picture 24">
            <a:extLst>
              <a:ext uri="{FF2B5EF4-FFF2-40B4-BE49-F238E27FC236}">
                <a16:creationId xmlns:a16="http://schemas.microsoft.com/office/drawing/2014/main" id="{B2A4507E-DEA0-EAE6-3916-ADB7E14DE75C}"/>
              </a:ext>
            </a:extLst>
          </p:cNvPr>
          <p:cNvPicPr>
            <a:picLocks noChangeAspect="1"/>
          </p:cNvPicPr>
          <p:nvPr/>
        </p:nvPicPr>
        <p:blipFill>
          <a:blip r:embed="rId11"/>
          <a:stretch>
            <a:fillRect/>
          </a:stretch>
        </p:blipFill>
        <p:spPr>
          <a:xfrm>
            <a:off x="9120336" y="3417937"/>
            <a:ext cx="2472052" cy="3421181"/>
          </a:xfrm>
          <a:prstGeom prst="rect">
            <a:avLst/>
          </a:prstGeom>
        </p:spPr>
      </p:pic>
      <p:sp>
        <p:nvSpPr>
          <p:cNvPr id="27" name="TextBox 26">
            <a:extLst>
              <a:ext uri="{FF2B5EF4-FFF2-40B4-BE49-F238E27FC236}">
                <a16:creationId xmlns:a16="http://schemas.microsoft.com/office/drawing/2014/main" id="{D0E202DB-763D-74A4-3C21-97E3BCB8E38C}"/>
              </a:ext>
            </a:extLst>
          </p:cNvPr>
          <p:cNvSpPr txBox="1"/>
          <p:nvPr/>
        </p:nvSpPr>
        <p:spPr>
          <a:xfrm>
            <a:off x="955153" y="5322445"/>
            <a:ext cx="7652985" cy="954107"/>
          </a:xfrm>
          <a:prstGeom prst="rect">
            <a:avLst/>
          </a:prstGeom>
          <a:solidFill>
            <a:schemeClr val="lt1">
              <a:alpha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solidFill>
                  <a:schemeClr val="accent1">
                    <a:lumMod val="50000"/>
                  </a:schemeClr>
                </a:solidFill>
                <a:latin typeface="Courier New" panose="02070309020205020404" pitchFamily="49" charset="0"/>
                <a:cs typeface="Courier New" panose="02070309020205020404" pitchFamily="49" charset="0"/>
              </a:rPr>
              <a:t>Utilizing </a:t>
            </a:r>
            <a:r>
              <a:rPr lang="en-US" sz="1400" b="1" dirty="0">
                <a:solidFill>
                  <a:schemeClr val="accent1">
                    <a:lumMod val="50000"/>
                  </a:schemeClr>
                </a:solidFill>
                <a:latin typeface="Courier New" panose="02070309020205020404" pitchFamily="49" charset="0"/>
                <a:cs typeface="Courier New" panose="02070309020205020404" pitchFamily="49" charset="0"/>
              </a:rPr>
              <a:t>Machine Learning</a:t>
            </a:r>
            <a:r>
              <a:rPr lang="en-US" sz="1400" dirty="0">
                <a:solidFill>
                  <a:schemeClr val="accent1">
                    <a:lumMod val="50000"/>
                  </a:schemeClr>
                </a:solidFill>
                <a:latin typeface="Courier New" panose="02070309020205020404" pitchFamily="49" charset="0"/>
                <a:cs typeface="Courier New" panose="02070309020205020404" pitchFamily="49" charset="0"/>
              </a:rPr>
              <a:t> for a heart disease prediction classification dataset to harness the power of advanced algorithms and pattern recognition, enabling more accurate and timely identification of potential cardiovascular risks.</a:t>
            </a:r>
            <a:endParaRPr lang="en-IN" sz="1400" dirty="0">
              <a:solidFill>
                <a:schemeClr val="accent1">
                  <a:lumMod val="50000"/>
                </a:schemeClr>
              </a:solidFill>
              <a:latin typeface="Courier New" panose="02070309020205020404" pitchFamily="49" charset="0"/>
              <a:cs typeface="Courier New" panose="02070309020205020404" pitchFamily="49" charset="0"/>
            </a:endParaRPr>
          </a:p>
        </p:txBody>
      </p:sp>
      <p:sp>
        <p:nvSpPr>
          <p:cNvPr id="28" name="TextBox 27">
            <a:extLst>
              <a:ext uri="{FF2B5EF4-FFF2-40B4-BE49-F238E27FC236}">
                <a16:creationId xmlns:a16="http://schemas.microsoft.com/office/drawing/2014/main" id="{78A26516-2D82-A237-E413-1AF84AB9A22D}"/>
              </a:ext>
            </a:extLst>
          </p:cNvPr>
          <p:cNvSpPr txBox="1"/>
          <p:nvPr/>
        </p:nvSpPr>
        <p:spPr>
          <a:xfrm>
            <a:off x="1988051" y="4345334"/>
            <a:ext cx="3866829" cy="783193"/>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Machine Learning / </a:t>
            </a:r>
          </a:p>
          <a:p>
            <a:pPr algn="ctr"/>
            <a:r>
              <a:rPr lang="en-US" sz="2000" b="1"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Deep Learning</a:t>
            </a:r>
          </a:p>
        </p:txBody>
      </p:sp>
      <p:pic>
        <p:nvPicPr>
          <p:cNvPr id="30" name="Picture 29">
            <a:extLst>
              <a:ext uri="{FF2B5EF4-FFF2-40B4-BE49-F238E27FC236}">
                <a16:creationId xmlns:a16="http://schemas.microsoft.com/office/drawing/2014/main" id="{6C3D4081-4931-C535-0C15-83E4B9A354DA}"/>
              </a:ext>
            </a:extLst>
          </p:cNvPr>
          <p:cNvPicPr>
            <a:picLocks noChangeAspect="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79545" y="4377195"/>
            <a:ext cx="777600" cy="777600"/>
          </a:xfrm>
          <a:prstGeom prst="rect">
            <a:avLst/>
          </a:prstGeom>
        </p:spPr>
      </p:pic>
      <p:sp>
        <p:nvSpPr>
          <p:cNvPr id="33" name="Wave 32">
            <a:extLst>
              <a:ext uri="{FF2B5EF4-FFF2-40B4-BE49-F238E27FC236}">
                <a16:creationId xmlns:a16="http://schemas.microsoft.com/office/drawing/2014/main" id="{E3C9A29C-2753-18DD-3841-7D7084AC6350}"/>
              </a:ext>
            </a:extLst>
          </p:cNvPr>
          <p:cNvSpPr/>
          <p:nvPr/>
        </p:nvSpPr>
        <p:spPr>
          <a:xfrm>
            <a:off x="7559940" y="135761"/>
            <a:ext cx="4032448" cy="777600"/>
          </a:xfrm>
          <a:prstGeom prst="wave">
            <a:avLst>
              <a:gd name="adj1" fmla="val 12500"/>
              <a:gd name="adj2" fmla="val 472"/>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17382EB0-7E3B-2E83-D078-20AB7EAD3C5F}"/>
              </a:ext>
            </a:extLst>
          </p:cNvPr>
          <p:cNvSpPr txBox="1"/>
          <p:nvPr/>
        </p:nvSpPr>
        <p:spPr>
          <a:xfrm>
            <a:off x="7608168" y="317832"/>
            <a:ext cx="3888432" cy="360656"/>
          </a:xfrm>
          <a:prstGeom prst="rect">
            <a:avLst/>
          </a:prstGeom>
          <a:noFill/>
          <a:ln>
            <a:noFill/>
          </a:ln>
        </p:spPr>
        <p:txBody>
          <a:bodyPr wrap="square">
            <a:prstTxWarp prst="textTriangleInverted">
              <a:avLst>
                <a:gd name="adj" fmla="val 65683"/>
              </a:avLst>
            </a:prstTxWarp>
            <a:spAutoFit/>
          </a:bodyPr>
          <a:lstStyle/>
          <a:p>
            <a:pPr algn="ctr"/>
            <a:r>
              <a:rPr lang="en-IN" sz="4000" b="1" dirty="0">
                <a:solidFill>
                  <a:schemeClr val="accent1">
                    <a:lumMod val="75000"/>
                  </a:schemeClr>
                </a:solidFill>
                <a:effectLst>
                  <a:outerShdw blurRad="38100" dist="38100" dir="2700000" algn="tl">
                    <a:srgbClr val="000000">
                      <a:alpha val="43137"/>
                    </a:srgbClr>
                  </a:outerShdw>
                </a:effectLst>
                <a:latin typeface="Gabriola" panose="04040605051002020D02" pitchFamily="82" charset="0"/>
                <a:ea typeface="+mj-ea"/>
                <a:cs typeface="+mj-cs"/>
              </a:rPr>
              <a:t>Feature Extraction</a:t>
            </a:r>
          </a:p>
        </p:txBody>
      </p:sp>
    </p:spTree>
    <p:extLst>
      <p:ext uri="{BB962C8B-B14F-4D97-AF65-F5344CB8AC3E}">
        <p14:creationId xmlns:p14="http://schemas.microsoft.com/office/powerpoint/2010/main" val="26450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CBEEE-DEBA-0810-EC80-CF13BA5D7813}"/>
              </a:ext>
            </a:extLst>
          </p:cNvPr>
          <p:cNvSpPr txBox="1"/>
          <p:nvPr/>
        </p:nvSpPr>
        <p:spPr>
          <a:xfrm>
            <a:off x="4525926" y="0"/>
            <a:ext cx="3465872" cy="523220"/>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b="1">
                <a:solidFill>
                  <a:srgbClr val="002060"/>
                </a:solidFill>
                <a:effectLst>
                  <a:outerShdw blurRad="38100" dist="38100" dir="2700000" algn="tl">
                    <a:srgbClr val="000000">
                      <a:alpha val="43137"/>
                    </a:srgbClr>
                  </a:outerShdw>
                </a:effectLst>
                <a:latin typeface="Bodoni MT" panose="02070603080606020203" pitchFamily="18" charset="0"/>
              </a:defRPr>
            </a:lvl1pPr>
          </a:lstStyle>
          <a:p>
            <a:r>
              <a:rPr lang="en-US" sz="2800" dirty="0"/>
              <a:t>METHODOLOGY</a:t>
            </a:r>
          </a:p>
        </p:txBody>
      </p:sp>
      <p:sp>
        <p:nvSpPr>
          <p:cNvPr id="3" name="TextBox 2">
            <a:extLst>
              <a:ext uri="{FF2B5EF4-FFF2-40B4-BE49-F238E27FC236}">
                <a16:creationId xmlns:a16="http://schemas.microsoft.com/office/drawing/2014/main" id="{D3298CAA-FA32-B8D7-33BD-0EC43A672EFD}"/>
              </a:ext>
            </a:extLst>
          </p:cNvPr>
          <p:cNvSpPr txBox="1"/>
          <p:nvPr/>
        </p:nvSpPr>
        <p:spPr>
          <a:xfrm>
            <a:off x="911424" y="589793"/>
            <a:ext cx="1028626" cy="3539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sz="1700" b="1">
                <a:solidFill>
                  <a:schemeClr val="accent1">
                    <a:lumMod val="50000"/>
                  </a:schemeClr>
                </a:solidFill>
                <a:latin typeface="Century" panose="02040604050505020304" pitchFamily="18" charset="0"/>
              </a:defRPr>
            </a:lvl1pPr>
          </a:lstStyle>
          <a:p>
            <a:r>
              <a:rPr lang="en-US" dirty="0"/>
              <a:t>Model</a:t>
            </a:r>
            <a:endParaRPr lang="en-IN" dirty="0"/>
          </a:p>
        </p:txBody>
      </p:sp>
      <p:sp>
        <p:nvSpPr>
          <p:cNvPr id="8" name="TextBox 7">
            <a:extLst>
              <a:ext uri="{FF2B5EF4-FFF2-40B4-BE49-F238E27FC236}">
                <a16:creationId xmlns:a16="http://schemas.microsoft.com/office/drawing/2014/main" id="{DED8E84C-844C-3E87-3B7C-DAD63594051E}"/>
              </a:ext>
            </a:extLst>
          </p:cNvPr>
          <p:cNvSpPr txBox="1"/>
          <p:nvPr/>
        </p:nvSpPr>
        <p:spPr>
          <a:xfrm>
            <a:off x="10128448" y="3960386"/>
            <a:ext cx="1028626" cy="3539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700" b="1" dirty="0">
                <a:solidFill>
                  <a:schemeClr val="accent1">
                    <a:lumMod val="50000"/>
                  </a:schemeClr>
                </a:solidFill>
                <a:latin typeface="Century" panose="02040604050505020304" pitchFamily="18" charset="0"/>
              </a:rPr>
              <a:t>Model</a:t>
            </a:r>
            <a:endParaRPr lang="en-IN" sz="1700" b="1" dirty="0">
              <a:solidFill>
                <a:schemeClr val="accent1">
                  <a:lumMod val="50000"/>
                </a:schemeClr>
              </a:solidFill>
              <a:latin typeface="Century" panose="02040604050505020304" pitchFamily="18" charset="0"/>
            </a:endParaRPr>
          </a:p>
        </p:txBody>
      </p:sp>
      <p:sp>
        <p:nvSpPr>
          <p:cNvPr id="13" name="TextBox 12">
            <a:extLst>
              <a:ext uri="{FF2B5EF4-FFF2-40B4-BE49-F238E27FC236}">
                <a16:creationId xmlns:a16="http://schemas.microsoft.com/office/drawing/2014/main" id="{45283209-FE1E-1619-CC43-9D370743D514}"/>
              </a:ext>
            </a:extLst>
          </p:cNvPr>
          <p:cNvSpPr txBox="1"/>
          <p:nvPr/>
        </p:nvSpPr>
        <p:spPr>
          <a:xfrm rot="16200000">
            <a:off x="-1145096" y="1769130"/>
            <a:ext cx="2728005" cy="369332"/>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b="1">
                <a:solidFill>
                  <a:srgbClr val="002060"/>
                </a:solidFill>
                <a:effectLst>
                  <a:outerShdw blurRad="38100" dist="38100" dir="2700000" algn="tl">
                    <a:srgbClr val="000000">
                      <a:alpha val="43137"/>
                    </a:srgbClr>
                  </a:outerShdw>
                </a:effectLst>
                <a:latin typeface="Bodoni MT" panose="02070603080606020203" pitchFamily="18" charset="0"/>
              </a:defRPr>
            </a:lvl1pPr>
          </a:lstStyle>
          <a:p>
            <a:r>
              <a:rPr lang="en-US" dirty="0"/>
              <a:t> RandomForestClassifier</a:t>
            </a:r>
            <a:endParaRPr lang="en-IN" dirty="0"/>
          </a:p>
        </p:txBody>
      </p:sp>
      <p:sp>
        <p:nvSpPr>
          <p:cNvPr id="16" name="TextBox 15">
            <a:extLst>
              <a:ext uri="{FF2B5EF4-FFF2-40B4-BE49-F238E27FC236}">
                <a16:creationId xmlns:a16="http://schemas.microsoft.com/office/drawing/2014/main" id="{F8721F23-DAD6-2269-FADF-751617EE748A}"/>
              </a:ext>
            </a:extLst>
          </p:cNvPr>
          <p:cNvSpPr txBox="1"/>
          <p:nvPr/>
        </p:nvSpPr>
        <p:spPr>
          <a:xfrm rot="5400000">
            <a:off x="10639198" y="4896476"/>
            <a:ext cx="2390790" cy="646331"/>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b="1">
                <a:solidFill>
                  <a:srgbClr val="002060"/>
                </a:solidFill>
                <a:effectLst>
                  <a:outerShdw blurRad="38100" dist="38100" dir="2700000" algn="tl">
                    <a:srgbClr val="000000">
                      <a:alpha val="43137"/>
                    </a:srgbClr>
                  </a:outerShdw>
                </a:effectLst>
                <a:latin typeface="Bodoni MT" panose="02070603080606020203" pitchFamily="18" charset="0"/>
              </a:defRPr>
            </a:lvl1pPr>
          </a:lstStyle>
          <a:p>
            <a:r>
              <a:rPr lang="en-US" dirty="0"/>
              <a:t> Support Vector Machine (SVM)</a:t>
            </a:r>
            <a:endParaRPr lang="en-IN" dirty="0"/>
          </a:p>
        </p:txBody>
      </p:sp>
      <p:pic>
        <p:nvPicPr>
          <p:cNvPr id="17" name="Picture 16">
            <a:extLst>
              <a:ext uri="{FF2B5EF4-FFF2-40B4-BE49-F238E27FC236}">
                <a16:creationId xmlns:a16="http://schemas.microsoft.com/office/drawing/2014/main" id="{4C5CD13F-4358-9107-C874-3B4388BBA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1033732"/>
            <a:ext cx="3827809" cy="2002348"/>
          </a:xfrm>
          <a:prstGeom prst="rect">
            <a:avLst/>
          </a:prstGeom>
          <a:ln>
            <a:solidFill>
              <a:schemeClr val="tx1"/>
            </a:solidFill>
          </a:ln>
        </p:spPr>
      </p:pic>
      <p:pic>
        <p:nvPicPr>
          <p:cNvPr id="18" name="Picture 17">
            <a:extLst>
              <a:ext uri="{FF2B5EF4-FFF2-40B4-BE49-F238E27FC236}">
                <a16:creationId xmlns:a16="http://schemas.microsoft.com/office/drawing/2014/main" id="{C316D0EA-6D8D-FC79-0AE5-6C23F285B528}"/>
              </a:ext>
            </a:extLst>
          </p:cNvPr>
          <p:cNvPicPr>
            <a:picLocks noChangeAspect="1"/>
          </p:cNvPicPr>
          <p:nvPr/>
        </p:nvPicPr>
        <p:blipFill>
          <a:blip r:embed="rId3"/>
          <a:stretch>
            <a:fillRect/>
          </a:stretch>
        </p:blipFill>
        <p:spPr>
          <a:xfrm>
            <a:off x="7302452" y="4412568"/>
            <a:ext cx="4054223" cy="1840369"/>
          </a:xfrm>
          <a:prstGeom prst="rect">
            <a:avLst/>
          </a:prstGeom>
          <a:ln>
            <a:solidFill>
              <a:schemeClr val="tx1"/>
            </a:solidFill>
          </a:ln>
        </p:spPr>
      </p:pic>
      <p:sp>
        <p:nvSpPr>
          <p:cNvPr id="19" name="TextBox 18">
            <a:extLst>
              <a:ext uri="{FF2B5EF4-FFF2-40B4-BE49-F238E27FC236}">
                <a16:creationId xmlns:a16="http://schemas.microsoft.com/office/drawing/2014/main" id="{0C23A2FE-DFC2-A19A-AD60-8BCDB2B1A78A}"/>
              </a:ext>
            </a:extLst>
          </p:cNvPr>
          <p:cNvSpPr txBox="1"/>
          <p:nvPr/>
        </p:nvSpPr>
        <p:spPr>
          <a:xfrm rot="5400000">
            <a:off x="10639199" y="1630631"/>
            <a:ext cx="2390790" cy="646331"/>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b="1">
                <a:solidFill>
                  <a:srgbClr val="002060"/>
                </a:solidFill>
                <a:effectLst>
                  <a:outerShdw blurRad="38100" dist="38100" dir="2700000" algn="tl">
                    <a:srgbClr val="000000">
                      <a:alpha val="43137"/>
                    </a:srgbClr>
                  </a:outerShdw>
                </a:effectLst>
                <a:latin typeface="Bodoni MT" panose="02070603080606020203" pitchFamily="18" charset="0"/>
              </a:defRPr>
            </a:lvl1pPr>
          </a:lstStyle>
          <a:p>
            <a:r>
              <a:rPr lang="en-US" dirty="0"/>
              <a:t>Gradient Boosting Classifier (XGBoost)</a:t>
            </a:r>
            <a:endParaRPr lang="en-IN" dirty="0"/>
          </a:p>
        </p:txBody>
      </p:sp>
      <p:pic>
        <p:nvPicPr>
          <p:cNvPr id="20" name="Picture 19">
            <a:extLst>
              <a:ext uri="{FF2B5EF4-FFF2-40B4-BE49-F238E27FC236}">
                <a16:creationId xmlns:a16="http://schemas.microsoft.com/office/drawing/2014/main" id="{791DEC32-62B2-E46D-1F7C-6C9B62F7158D}"/>
              </a:ext>
            </a:extLst>
          </p:cNvPr>
          <p:cNvPicPr>
            <a:picLocks noChangeAspect="1"/>
          </p:cNvPicPr>
          <p:nvPr/>
        </p:nvPicPr>
        <p:blipFill>
          <a:blip r:embed="rId4"/>
          <a:stretch>
            <a:fillRect/>
          </a:stretch>
        </p:blipFill>
        <p:spPr>
          <a:xfrm>
            <a:off x="7505737" y="852291"/>
            <a:ext cx="3887426" cy="2390791"/>
          </a:xfrm>
          <a:prstGeom prst="rect">
            <a:avLst/>
          </a:prstGeom>
          <a:ln>
            <a:solidFill>
              <a:schemeClr val="tx1"/>
            </a:solidFill>
          </a:ln>
        </p:spPr>
      </p:pic>
      <p:sp>
        <p:nvSpPr>
          <p:cNvPr id="21" name="TextBox 20">
            <a:extLst>
              <a:ext uri="{FF2B5EF4-FFF2-40B4-BE49-F238E27FC236}">
                <a16:creationId xmlns:a16="http://schemas.microsoft.com/office/drawing/2014/main" id="{B3BED7D0-38B6-13C0-9223-E30543DF48F5}"/>
              </a:ext>
            </a:extLst>
          </p:cNvPr>
          <p:cNvSpPr txBox="1"/>
          <p:nvPr/>
        </p:nvSpPr>
        <p:spPr>
          <a:xfrm>
            <a:off x="9974951" y="412821"/>
            <a:ext cx="1028626" cy="3539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700" b="1" dirty="0">
                <a:solidFill>
                  <a:schemeClr val="accent1">
                    <a:lumMod val="50000"/>
                  </a:schemeClr>
                </a:solidFill>
                <a:latin typeface="Century" panose="02040604050505020304" pitchFamily="18" charset="0"/>
              </a:rPr>
              <a:t>Model</a:t>
            </a:r>
            <a:endParaRPr lang="en-IN" sz="1700" b="1" dirty="0">
              <a:solidFill>
                <a:schemeClr val="accent1">
                  <a:lumMod val="50000"/>
                </a:schemeClr>
              </a:solidFill>
              <a:latin typeface="Century" panose="02040604050505020304" pitchFamily="18" charset="0"/>
            </a:endParaRPr>
          </a:p>
        </p:txBody>
      </p:sp>
      <p:sp>
        <p:nvSpPr>
          <p:cNvPr id="22" name="TextBox 21">
            <a:extLst>
              <a:ext uri="{FF2B5EF4-FFF2-40B4-BE49-F238E27FC236}">
                <a16:creationId xmlns:a16="http://schemas.microsoft.com/office/drawing/2014/main" id="{1D1B2BCC-2C17-9252-1C77-C2D53C010F6C}"/>
              </a:ext>
            </a:extLst>
          </p:cNvPr>
          <p:cNvSpPr txBox="1"/>
          <p:nvPr/>
        </p:nvSpPr>
        <p:spPr>
          <a:xfrm rot="16200000" flipH="1">
            <a:off x="-976488" y="5148087"/>
            <a:ext cx="2390790" cy="369332"/>
          </a:xfrm>
          <a:prstGeom prst="rect">
            <a:avLst/>
          </a:prstGeom>
          <a:solidFill>
            <a:schemeClr val="bg1">
              <a:lumMod val="85000"/>
            </a:schemeClr>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b="1">
                <a:solidFill>
                  <a:srgbClr val="002060"/>
                </a:solidFill>
                <a:effectLst>
                  <a:outerShdw blurRad="38100" dist="38100" dir="2700000" algn="tl">
                    <a:srgbClr val="000000">
                      <a:alpha val="43137"/>
                    </a:srgbClr>
                  </a:outerShdw>
                </a:effectLst>
                <a:latin typeface="Bodoni MT" panose="02070603080606020203" pitchFamily="18" charset="0"/>
              </a:defRPr>
            </a:lvl1pPr>
          </a:lstStyle>
          <a:p>
            <a:r>
              <a:rPr lang="en-US" dirty="0"/>
              <a:t>Gaussian Naive Bayes</a:t>
            </a:r>
            <a:endParaRPr lang="en-IN" dirty="0"/>
          </a:p>
        </p:txBody>
      </p:sp>
      <p:pic>
        <p:nvPicPr>
          <p:cNvPr id="24" name="Picture 23">
            <a:extLst>
              <a:ext uri="{FF2B5EF4-FFF2-40B4-BE49-F238E27FC236}">
                <a16:creationId xmlns:a16="http://schemas.microsoft.com/office/drawing/2014/main" id="{847B1DFC-830A-4899-B4EE-5C9F1ADCACE5}"/>
              </a:ext>
            </a:extLst>
          </p:cNvPr>
          <p:cNvPicPr>
            <a:picLocks noChangeAspect="1"/>
          </p:cNvPicPr>
          <p:nvPr/>
        </p:nvPicPr>
        <p:blipFill>
          <a:blip r:embed="rId5"/>
          <a:stretch>
            <a:fillRect/>
          </a:stretch>
        </p:blipFill>
        <p:spPr>
          <a:xfrm>
            <a:off x="674904" y="4363299"/>
            <a:ext cx="3810826" cy="1840369"/>
          </a:xfrm>
          <a:prstGeom prst="rect">
            <a:avLst/>
          </a:prstGeom>
          <a:ln>
            <a:solidFill>
              <a:schemeClr val="tx1"/>
            </a:solidFill>
          </a:ln>
        </p:spPr>
      </p:pic>
      <p:sp>
        <p:nvSpPr>
          <p:cNvPr id="25" name="TextBox 24">
            <a:extLst>
              <a:ext uri="{FF2B5EF4-FFF2-40B4-BE49-F238E27FC236}">
                <a16:creationId xmlns:a16="http://schemas.microsoft.com/office/drawing/2014/main" id="{A7D45E60-1A1D-982C-2C89-AAA05815D9EE}"/>
              </a:ext>
            </a:extLst>
          </p:cNvPr>
          <p:cNvSpPr txBox="1"/>
          <p:nvPr/>
        </p:nvSpPr>
        <p:spPr>
          <a:xfrm>
            <a:off x="757926" y="3940952"/>
            <a:ext cx="1028626" cy="3539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700" b="1" dirty="0">
                <a:solidFill>
                  <a:schemeClr val="accent1">
                    <a:lumMod val="50000"/>
                  </a:schemeClr>
                </a:solidFill>
                <a:latin typeface="Century" panose="02040604050505020304" pitchFamily="18" charset="0"/>
              </a:rPr>
              <a:t>Model</a:t>
            </a:r>
            <a:endParaRPr lang="en-IN" sz="1700" b="1" dirty="0">
              <a:solidFill>
                <a:schemeClr val="accent1">
                  <a:lumMod val="50000"/>
                </a:schemeClr>
              </a:solidFill>
              <a:latin typeface="Century" panose="02040604050505020304" pitchFamily="18" charset="0"/>
            </a:endParaRPr>
          </a:p>
        </p:txBody>
      </p:sp>
      <p:sp>
        <p:nvSpPr>
          <p:cNvPr id="27" name="TextBox 26">
            <a:extLst>
              <a:ext uri="{FF2B5EF4-FFF2-40B4-BE49-F238E27FC236}">
                <a16:creationId xmlns:a16="http://schemas.microsoft.com/office/drawing/2014/main" id="{6D74D338-1E6A-F289-8B35-BD954AE065F2}"/>
              </a:ext>
            </a:extLst>
          </p:cNvPr>
          <p:cNvSpPr txBox="1"/>
          <p:nvPr/>
        </p:nvSpPr>
        <p:spPr>
          <a:xfrm>
            <a:off x="553539" y="3074817"/>
            <a:ext cx="6172200" cy="461665"/>
          </a:xfrm>
          <a:prstGeom prst="rect">
            <a:avLst/>
          </a:prstGeom>
          <a:noFill/>
        </p:spPr>
        <p:txBody>
          <a:bodyPr wrap="square">
            <a:spAutoFit/>
          </a:bodyPr>
          <a:lstStyle/>
          <a:p>
            <a:pPr algn="l"/>
            <a:r>
              <a:rPr lang="en-US" sz="1200" b="1" dirty="0">
                <a:solidFill>
                  <a:schemeClr val="accent1">
                    <a:lumMod val="75000"/>
                  </a:schemeClr>
                </a:solidFill>
                <a:latin typeface="Century Gothic" panose="020B0502020202020204" pitchFamily="34" charset="0"/>
              </a:rPr>
              <a:t>Random Forest:</a:t>
            </a:r>
          </a:p>
          <a:p>
            <a:pPr algn="l"/>
            <a:r>
              <a:rPr lang="en-US" sz="1200" b="1" dirty="0">
                <a:solidFill>
                  <a:schemeClr val="accent1">
                    <a:lumMod val="75000"/>
                  </a:schemeClr>
                </a:solidFill>
                <a:latin typeface="Century Gothic" panose="020B0502020202020204" pitchFamily="34" charset="0"/>
              </a:rPr>
              <a:t>- Ensemble of decision trees for robust predictions.</a:t>
            </a:r>
          </a:p>
        </p:txBody>
      </p:sp>
      <p:sp>
        <p:nvSpPr>
          <p:cNvPr id="28" name="TextBox 27">
            <a:extLst>
              <a:ext uri="{FF2B5EF4-FFF2-40B4-BE49-F238E27FC236}">
                <a16:creationId xmlns:a16="http://schemas.microsoft.com/office/drawing/2014/main" id="{C618CFA2-7D8E-9BBA-70E9-471E5F6D5947}"/>
              </a:ext>
            </a:extLst>
          </p:cNvPr>
          <p:cNvSpPr txBox="1"/>
          <p:nvPr/>
        </p:nvSpPr>
        <p:spPr>
          <a:xfrm>
            <a:off x="5315955" y="6293064"/>
            <a:ext cx="6172200" cy="461665"/>
          </a:xfrm>
          <a:prstGeom prst="rect">
            <a:avLst/>
          </a:prstGeom>
          <a:noFill/>
        </p:spPr>
        <p:txBody>
          <a:bodyPr wrap="square">
            <a:spAutoFit/>
          </a:bodyPr>
          <a:lstStyle/>
          <a:p>
            <a:pPr algn="r"/>
            <a:r>
              <a:rPr lang="en-US" sz="1200" b="1" dirty="0">
                <a:solidFill>
                  <a:schemeClr val="accent1">
                    <a:lumMod val="75000"/>
                  </a:schemeClr>
                </a:solidFill>
                <a:latin typeface="Century Gothic" panose="020B0502020202020204" pitchFamily="34" charset="0"/>
              </a:rPr>
              <a:t>SVM (Support Vector Machine):</a:t>
            </a:r>
          </a:p>
          <a:p>
            <a:pPr algn="r"/>
            <a:r>
              <a:rPr lang="en-US" sz="1200" b="1" dirty="0">
                <a:solidFill>
                  <a:schemeClr val="accent1">
                    <a:lumMod val="75000"/>
                  </a:schemeClr>
                </a:solidFill>
                <a:latin typeface="Century Gothic" panose="020B0502020202020204" pitchFamily="34" charset="0"/>
              </a:rPr>
              <a:t>- Effective in high-dimensional spaces, ideal for complex datasets.</a:t>
            </a:r>
          </a:p>
        </p:txBody>
      </p:sp>
      <p:sp>
        <p:nvSpPr>
          <p:cNvPr id="29" name="TextBox 28">
            <a:extLst>
              <a:ext uri="{FF2B5EF4-FFF2-40B4-BE49-F238E27FC236}">
                <a16:creationId xmlns:a16="http://schemas.microsoft.com/office/drawing/2014/main" id="{C3201D3A-70B5-FA12-1DE9-282856142BFE}"/>
              </a:ext>
            </a:extLst>
          </p:cNvPr>
          <p:cNvSpPr txBox="1"/>
          <p:nvPr/>
        </p:nvSpPr>
        <p:spPr>
          <a:xfrm>
            <a:off x="5220963" y="3258826"/>
            <a:ext cx="6172200" cy="461665"/>
          </a:xfrm>
          <a:prstGeom prst="rect">
            <a:avLst/>
          </a:prstGeom>
          <a:noFill/>
        </p:spPr>
        <p:txBody>
          <a:bodyPr wrap="square">
            <a:spAutoFit/>
          </a:bodyPr>
          <a:lstStyle/>
          <a:p>
            <a:pPr algn="r"/>
            <a:r>
              <a:rPr lang="en-US" sz="1200" b="1" dirty="0">
                <a:solidFill>
                  <a:schemeClr val="accent1">
                    <a:lumMod val="75000"/>
                  </a:schemeClr>
                </a:solidFill>
                <a:latin typeface="Century Gothic" panose="020B0502020202020204" pitchFamily="34" charset="0"/>
              </a:rPr>
              <a:t>XGBoost:</a:t>
            </a:r>
          </a:p>
          <a:p>
            <a:pPr algn="r"/>
            <a:r>
              <a:rPr lang="en-US" sz="1200" b="1" dirty="0">
                <a:solidFill>
                  <a:schemeClr val="accent1">
                    <a:lumMod val="75000"/>
                  </a:schemeClr>
                </a:solidFill>
                <a:latin typeface="Century Gothic" panose="020B0502020202020204" pitchFamily="34" charset="0"/>
              </a:rPr>
              <a:t>- Gradient boosting algorithm for enhanced accuracy.</a:t>
            </a:r>
          </a:p>
        </p:txBody>
      </p:sp>
      <p:sp>
        <p:nvSpPr>
          <p:cNvPr id="30" name="TextBox 29">
            <a:extLst>
              <a:ext uri="{FF2B5EF4-FFF2-40B4-BE49-F238E27FC236}">
                <a16:creationId xmlns:a16="http://schemas.microsoft.com/office/drawing/2014/main" id="{2D781F3E-B718-AD29-5065-9F7799C1D0D6}"/>
              </a:ext>
            </a:extLst>
          </p:cNvPr>
          <p:cNvSpPr txBox="1"/>
          <p:nvPr/>
        </p:nvSpPr>
        <p:spPr>
          <a:xfrm>
            <a:off x="553539" y="6211669"/>
            <a:ext cx="5216453" cy="646331"/>
          </a:xfrm>
          <a:prstGeom prst="rect">
            <a:avLst/>
          </a:prstGeom>
          <a:noFill/>
        </p:spPr>
        <p:txBody>
          <a:bodyPr wrap="square">
            <a:spAutoFit/>
          </a:bodyPr>
          <a:lstStyle/>
          <a:p>
            <a:pPr algn="l"/>
            <a:r>
              <a:rPr lang="en-US" sz="1200" b="1" dirty="0">
                <a:solidFill>
                  <a:schemeClr val="accent1">
                    <a:lumMod val="75000"/>
                  </a:schemeClr>
                </a:solidFill>
                <a:latin typeface="Century Gothic" panose="020B0502020202020204" pitchFamily="34" charset="0"/>
              </a:rPr>
              <a:t>Naive Bayes:</a:t>
            </a:r>
          </a:p>
          <a:p>
            <a:pPr algn="l"/>
            <a:r>
              <a:rPr lang="en-US" sz="1200" b="1" dirty="0">
                <a:solidFill>
                  <a:schemeClr val="accent1">
                    <a:lumMod val="75000"/>
                  </a:schemeClr>
                </a:solidFill>
                <a:latin typeface="Century Gothic" panose="020B0502020202020204" pitchFamily="34" charset="0"/>
              </a:rPr>
              <a:t>- Simple probabilistic model, efficient for quick predictions in medical datasets.</a:t>
            </a:r>
          </a:p>
        </p:txBody>
      </p:sp>
    </p:spTree>
    <p:extLst>
      <p:ext uri="{BB962C8B-B14F-4D97-AF65-F5344CB8AC3E}">
        <p14:creationId xmlns:p14="http://schemas.microsoft.com/office/powerpoint/2010/main" val="125124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1749</TotalTime>
  <Words>1186</Words>
  <Application>Microsoft Office PowerPoint</Application>
  <PresentationFormat>Widescreen</PresentationFormat>
  <Paragraphs>245</Paragraphs>
  <Slides>13</Slides>
  <Notes>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13</vt:i4>
      </vt:variant>
    </vt:vector>
  </HeadingPairs>
  <TitlesOfParts>
    <vt:vector size="40" baseType="lpstr">
      <vt:lpstr>FZShuTi</vt:lpstr>
      <vt:lpstr>MingLiU-ExtB</vt:lpstr>
      <vt:lpstr>Arial</vt:lpstr>
      <vt:lpstr>Bodoni MT</vt:lpstr>
      <vt:lpstr>Calibri</vt:lpstr>
      <vt:lpstr>Calibri Light</vt:lpstr>
      <vt:lpstr>Californian FB</vt:lpstr>
      <vt:lpstr>Cascadia Code</vt:lpstr>
      <vt:lpstr>Centaur</vt:lpstr>
      <vt:lpstr>Century</vt:lpstr>
      <vt:lpstr>Century Gothic</vt:lpstr>
      <vt:lpstr>Cocomat Pro Heavy</vt:lpstr>
      <vt:lpstr>Constantia</vt:lpstr>
      <vt:lpstr>Copperplate Gothic Bold</vt:lpstr>
      <vt:lpstr>Courier New</vt:lpstr>
      <vt:lpstr>Eras Light ITC</vt:lpstr>
      <vt:lpstr>Eras Medium ITC</vt:lpstr>
      <vt:lpstr>Futura BdCn BT</vt:lpstr>
      <vt:lpstr>Gabriola</vt:lpstr>
      <vt:lpstr>Goudy Old Style</vt:lpstr>
      <vt:lpstr>High Tower Text</vt:lpstr>
      <vt:lpstr>Imprint MT Shadow</vt:lpstr>
      <vt:lpstr>Montserrat</vt:lpstr>
      <vt:lpstr>MS Reference Sans Serif</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Royston Rodrigues</cp:lastModifiedBy>
  <cp:revision>108</cp:revision>
  <dcterms:created xsi:type="dcterms:W3CDTF">2018-11-30T07:56:16Z</dcterms:created>
  <dcterms:modified xsi:type="dcterms:W3CDTF">2024-01-09T18:41:20Z</dcterms:modified>
</cp:coreProperties>
</file>